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4" r:id="rId4"/>
    <p:sldId id="265" r:id="rId5"/>
    <p:sldId id="275" r:id="rId6"/>
    <p:sldId id="262" r:id="rId7"/>
    <p:sldId id="261" r:id="rId8"/>
    <p:sldId id="267" r:id="rId9"/>
    <p:sldId id="276" r:id="rId10"/>
    <p:sldId id="258" r:id="rId11"/>
    <p:sldId id="270" r:id="rId12"/>
    <p:sldId id="259" r:id="rId13"/>
    <p:sldId id="260" r:id="rId14"/>
    <p:sldId id="268" r:id="rId15"/>
    <p:sldId id="269" r:id="rId16"/>
    <p:sldId id="271" r:id="rId17"/>
    <p:sldId id="272" r:id="rId18"/>
    <p:sldId id="274" r:id="rId19"/>
    <p:sldId id="273"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5" autoAdjust="0"/>
    <p:restoredTop sz="90372" autoAdjust="0"/>
  </p:normalViewPr>
  <p:slideViewPr>
    <p:cSldViewPr>
      <p:cViewPr>
        <p:scale>
          <a:sx n="80" d="100"/>
          <a:sy n="80" d="100"/>
        </p:scale>
        <p:origin x="-774"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3CE37-1A81-435E-A7B2-447DD00221AE}" type="datetimeFigureOut">
              <a:rPr lang="en-US" smtClean="0"/>
              <a:pPr/>
              <a:t>3/6/2011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E56C7-ED98-4052-899B-236B389688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a textbook driven curriculum the focus is more research driven where the students are actively learning, participating in the process.  Gone are the 4 walls of the classroom. Students and teachers alike work collaboratively not just with those in the physical classroom but with other students and teachers around the world creating the Global Classroom.  Classes are now student centered with the teacher as the facilitator which allows the students more freedom to learn at their own pace.  With teachers and students now co-learners, student participation and motivation is increased which leads to fewer discipline problems.</a:t>
            </a:r>
            <a:endParaRPr lang="en-US" dirty="0"/>
          </a:p>
        </p:txBody>
      </p:sp>
      <p:sp>
        <p:nvSpPr>
          <p:cNvPr id="4" name="Slide Number Placeholder 3"/>
          <p:cNvSpPr>
            <a:spLocks noGrp="1"/>
          </p:cNvSpPr>
          <p:nvPr>
            <p:ph type="sldNum" sz="quarter" idx="10"/>
          </p:nvPr>
        </p:nvSpPr>
        <p:spPr/>
        <p:txBody>
          <a:bodyPr/>
          <a:lstStyle/>
          <a:p>
            <a:fld id="{94CE56C7-ED98-4052-899B-236B389688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CE56C7-ED98-4052-899B-236B389688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CE56C7-ED98-4052-899B-236B3896885F}"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CE56C7-ED98-4052-899B-236B3896885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CE56C7-ED98-4052-899B-236B389688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BE2E3-4E4C-4ADC-BED0-10E2279F50D3}" type="datetimeFigureOut">
              <a:rPr lang="en-US" smtClean="0"/>
              <a:pPr/>
              <a:t>3/6/2011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BE2E3-4E4C-4ADC-BED0-10E2279F50D3}" type="datetimeFigureOut">
              <a:rPr lang="en-US" smtClean="0"/>
              <a:pPr/>
              <a:t>3/6/2011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BE2E3-4E4C-4ADC-BED0-10E2279F50D3}" type="datetimeFigureOut">
              <a:rPr lang="en-US" smtClean="0"/>
              <a:pPr/>
              <a:t>3/6/2011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BE2E3-4E4C-4ADC-BED0-10E2279F50D3}" type="datetimeFigureOut">
              <a:rPr lang="en-US" smtClean="0"/>
              <a:pPr/>
              <a:t>3/6/2011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BE2E3-4E4C-4ADC-BED0-10E2279F50D3}" type="datetimeFigureOut">
              <a:rPr lang="en-US" smtClean="0"/>
              <a:pPr/>
              <a:t>3/6/2011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BE2E3-4E4C-4ADC-BED0-10E2279F50D3}" type="datetimeFigureOut">
              <a:rPr lang="en-US" smtClean="0"/>
              <a:pPr/>
              <a:t>3/6/2011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BE2E3-4E4C-4ADC-BED0-10E2279F50D3}" type="datetimeFigureOut">
              <a:rPr lang="en-US" smtClean="0"/>
              <a:pPr/>
              <a:t>3/6/2011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BE2E3-4E4C-4ADC-BED0-10E2279F50D3}" type="datetimeFigureOut">
              <a:rPr lang="en-US" smtClean="0"/>
              <a:pPr/>
              <a:t>3/6/2011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BE2E3-4E4C-4ADC-BED0-10E2279F50D3}" type="datetimeFigureOut">
              <a:rPr lang="en-US" smtClean="0"/>
              <a:pPr/>
              <a:t>3/6/2011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BE2E3-4E4C-4ADC-BED0-10E2279F50D3}" type="datetimeFigureOut">
              <a:rPr lang="en-US" smtClean="0"/>
              <a:pPr/>
              <a:t>3/6/2011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BE2E3-4E4C-4ADC-BED0-10E2279F50D3}" type="datetimeFigureOut">
              <a:rPr lang="en-US" smtClean="0"/>
              <a:pPr/>
              <a:t>3/6/2011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77FBA-D292-4F1F-B87B-A9BA8FBF05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BE2E3-4E4C-4ADC-BED0-10E2279F50D3}" type="datetimeFigureOut">
              <a:rPr lang="en-US" smtClean="0"/>
              <a:pPr/>
              <a:t>3/6/2011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77FBA-D292-4F1F-B87B-A9BA8FBF050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farm4.static.flickr.com/3164/2769822009_bb7fba716c.jpg&amp;imgrefurl=http://mscofino.edublogs.org/tag/technology/&amp;usg=__NM02UaLdrb-tebLs3qeQepVc7e8=&amp;h=375&amp;w=500&amp;sz=85&amp;hl=en&amp;start=3&amp;sig2=r_r2Fwt97-zjbaFj2OhdmQ&amp;zoom=1&amp;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ulingail.edublogs.org/archives/category/podcas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poulingail.edublogs.org/archives/category/podcas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edublogs.org/signup-2e4/?Pro=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edublogs.org/signup-2e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lassroom20.com/group/digiskills" TargetMode="External"/><Relationship Id="rId3" Type="http://schemas.openxmlformats.org/officeDocument/2006/relationships/hyperlink" Target="http://www.classroom20.com/group/classroom20beginnergroup" TargetMode="External"/><Relationship Id="rId7" Type="http://schemas.openxmlformats.org/officeDocument/2006/relationships/hyperlink" Target="http://www.classroom20.com/group/distancecollaborations" TargetMode="External"/><Relationship Id="rId12" Type="http://schemas.openxmlformats.org/officeDocument/2006/relationships/hyperlink" Target="http://www.classroom20.com/group/secondlif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lassroom20.com/group/pd" TargetMode="External"/><Relationship Id="rId11" Type="http://schemas.openxmlformats.org/officeDocument/2006/relationships/hyperlink" Target="http://www.classroom20.com/group/googleappsforeducation" TargetMode="External"/><Relationship Id="rId5" Type="http://schemas.openxmlformats.org/officeDocument/2006/relationships/hyperlink" Target="http://www.classroom20.com/group/macclassroom20" TargetMode="External"/><Relationship Id="rId10" Type="http://schemas.openxmlformats.org/officeDocument/2006/relationships/hyperlink" Target="http://www.classroom20.com/group/connectingcontentandtechnology" TargetMode="External"/><Relationship Id="rId4" Type="http://schemas.openxmlformats.org/officeDocument/2006/relationships/hyperlink" Target="http://www.classroom20.com/group/elementaryschool20" TargetMode="External"/><Relationship Id="rId9" Type="http://schemas.openxmlformats.org/officeDocument/2006/relationships/hyperlink" Target="http://www.classroom20.com/group/freeopensourcesoft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a:solidFill>
            <a:srgbClr val="FFFF00"/>
          </a:solidFill>
        </p:spPr>
        <p:txBody>
          <a:bodyPr>
            <a:normAutofit fontScale="90000"/>
          </a:bodyPr>
          <a:lstStyle/>
          <a:p>
            <a:r>
              <a:rPr lang="en-US" sz="3600" b="1" i="1" dirty="0">
                <a:solidFill>
                  <a:srgbClr val="002060"/>
                </a:solidFill>
              </a:rPr>
              <a:t>Managing the </a:t>
            </a:r>
            <a:r>
              <a:rPr lang="en-US" sz="3600" b="1" i="1" dirty="0" smtClean="0">
                <a:solidFill>
                  <a:srgbClr val="002060"/>
                </a:solidFill>
              </a:rPr>
              <a:t>Media-Rich Classroom</a:t>
            </a:r>
            <a:br>
              <a:rPr lang="en-US" sz="3600" b="1" i="1" dirty="0" smtClean="0">
                <a:solidFill>
                  <a:srgbClr val="002060"/>
                </a:solidFill>
              </a:rPr>
            </a:br>
            <a:r>
              <a:rPr lang="en-US" sz="2700" b="1" i="1" dirty="0" smtClean="0">
                <a:solidFill>
                  <a:srgbClr val="002060"/>
                </a:solidFill>
              </a:rPr>
              <a:t>Meeting the Challenge of Delivering 21</a:t>
            </a:r>
            <a:r>
              <a:rPr lang="en-US" sz="2700" b="1" i="1" baseline="30000" dirty="0" smtClean="0">
                <a:solidFill>
                  <a:srgbClr val="002060"/>
                </a:solidFill>
              </a:rPr>
              <a:t>st</a:t>
            </a:r>
            <a:r>
              <a:rPr lang="en-US" sz="2700" b="1" i="1" dirty="0" smtClean="0">
                <a:solidFill>
                  <a:srgbClr val="002060"/>
                </a:solidFill>
              </a:rPr>
              <a:t> Century Learning</a:t>
            </a:r>
            <a:br>
              <a:rPr lang="en-US" sz="2700" b="1" i="1" dirty="0" smtClean="0">
                <a:solidFill>
                  <a:srgbClr val="002060"/>
                </a:solidFill>
              </a:rPr>
            </a:br>
            <a:r>
              <a:rPr lang="en-US" sz="2700" b="1" i="1" dirty="0" smtClean="0">
                <a:solidFill>
                  <a:srgbClr val="002060"/>
                </a:solidFill>
              </a:rPr>
              <a:t>Dr. Susan Belgrad</a:t>
            </a:r>
            <a:r>
              <a:rPr lang="en-US" sz="3600" b="1" i="1" dirty="0"/>
              <a:t/>
            </a:r>
            <a:br>
              <a:rPr lang="en-US" sz="3600" b="1" i="1" dirty="0"/>
            </a:br>
            <a:endParaRPr lang="en-US" sz="3600" dirty="0"/>
          </a:p>
        </p:txBody>
      </p:sp>
      <p:pic>
        <p:nvPicPr>
          <p:cNvPr id="4" name="Picture 3" descr="digitalClassroom_class.jpg"/>
          <p:cNvPicPr>
            <a:picLocks noChangeAspect="1"/>
          </p:cNvPicPr>
          <p:nvPr/>
        </p:nvPicPr>
        <p:blipFill>
          <a:blip r:embed="rId3" cstate="print"/>
          <a:stretch>
            <a:fillRect/>
          </a:stretch>
        </p:blipFill>
        <p:spPr>
          <a:xfrm>
            <a:off x="3429000" y="445555"/>
            <a:ext cx="2662237" cy="1533721"/>
          </a:xfrm>
          <a:prstGeom prst="rect">
            <a:avLst/>
          </a:prstGeom>
        </p:spPr>
      </p:pic>
      <p:pic>
        <p:nvPicPr>
          <p:cNvPr id="6" name="Picture 5" descr="primarydigitalcr.bmp"/>
          <p:cNvPicPr>
            <a:picLocks noChangeAspect="1"/>
          </p:cNvPicPr>
          <p:nvPr/>
        </p:nvPicPr>
        <p:blipFill>
          <a:blip r:embed="rId4" cstate="print"/>
          <a:stretch>
            <a:fillRect/>
          </a:stretch>
        </p:blipFill>
        <p:spPr>
          <a:xfrm rot="20680017">
            <a:off x="5540660" y="3810561"/>
            <a:ext cx="2362200" cy="1771650"/>
          </a:xfrm>
          <a:prstGeom prst="rect">
            <a:avLst/>
          </a:prstGeom>
        </p:spPr>
      </p:pic>
      <p:pic>
        <p:nvPicPr>
          <p:cNvPr id="7" name="Picture 6" descr="ccopdigital.jpg"/>
          <p:cNvPicPr>
            <a:picLocks noChangeAspect="1"/>
          </p:cNvPicPr>
          <p:nvPr/>
        </p:nvPicPr>
        <p:blipFill>
          <a:blip r:embed="rId5"/>
          <a:stretch>
            <a:fillRect/>
          </a:stretch>
        </p:blipFill>
        <p:spPr>
          <a:xfrm rot="912518">
            <a:off x="727418" y="4017231"/>
            <a:ext cx="2353726" cy="1765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Strategic Plan for Managing Student Learning in the Media-Rich Classroom</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 Acquire  the </a:t>
            </a:r>
            <a:r>
              <a:rPr lang="en-US" dirty="0"/>
              <a:t>tools and strategies </a:t>
            </a:r>
            <a:r>
              <a:rPr lang="en-US" dirty="0" smtClean="0"/>
              <a:t>that engage </a:t>
            </a:r>
            <a:r>
              <a:rPr lang="en-US" dirty="0"/>
              <a:t>students in creating a community of learners </a:t>
            </a:r>
            <a:endParaRPr lang="en-US" dirty="0" smtClean="0"/>
          </a:p>
          <a:p>
            <a:pPr lvl="1"/>
            <a:r>
              <a:rPr lang="en-US" dirty="0" smtClean="0"/>
              <a:t>Engage students in designing and monitoring </a:t>
            </a:r>
            <a:r>
              <a:rPr lang="en-US" dirty="0"/>
              <a:t>the classroom technology </a:t>
            </a:r>
            <a:r>
              <a:rPr lang="en-US" i="1" dirty="0"/>
              <a:t>rules</a:t>
            </a:r>
            <a:r>
              <a:rPr lang="en-US" dirty="0"/>
              <a:t> that will guide their cyber-learning at the beginning of the year. </a:t>
            </a:r>
            <a:endParaRPr lang="en-US" dirty="0" smtClean="0"/>
          </a:p>
          <a:p>
            <a:r>
              <a:rPr lang="en-US" dirty="0" smtClean="0"/>
              <a:t> Learn </a:t>
            </a:r>
            <a:r>
              <a:rPr lang="en-US" dirty="0"/>
              <a:t>how to </a:t>
            </a:r>
            <a:r>
              <a:rPr lang="en-US" dirty="0" smtClean="0"/>
              <a:t>create and manage cooperative </a:t>
            </a:r>
            <a:r>
              <a:rPr lang="en-US" dirty="0"/>
              <a:t>learning </a:t>
            </a:r>
            <a:r>
              <a:rPr lang="en-US" i="1" dirty="0"/>
              <a:t>base</a:t>
            </a:r>
            <a:r>
              <a:rPr lang="en-US" dirty="0"/>
              <a:t> groups, </a:t>
            </a:r>
            <a:r>
              <a:rPr lang="en-US" i="1" dirty="0"/>
              <a:t>informal</a:t>
            </a:r>
            <a:r>
              <a:rPr lang="en-US" dirty="0"/>
              <a:t> and </a:t>
            </a:r>
            <a:r>
              <a:rPr lang="en-US" i="1" dirty="0"/>
              <a:t>formal</a:t>
            </a:r>
            <a:r>
              <a:rPr lang="en-US" dirty="0"/>
              <a:t> task groups to promote </a:t>
            </a:r>
            <a:r>
              <a:rPr lang="en-US" i="1" dirty="0"/>
              <a:t>positive interdependence, </a:t>
            </a:r>
            <a:r>
              <a:rPr lang="en-US" i="1" dirty="0" smtClean="0"/>
              <a:t>individual accountability, equal participation and simultaneous interaction</a:t>
            </a:r>
            <a:r>
              <a:rPr lang="en-US" dirty="0" smtClean="0"/>
              <a:t>. </a:t>
            </a:r>
            <a:r>
              <a:rPr lang="en-US" sz="1600" dirty="0" err="1" smtClean="0"/>
              <a:t>Kagan</a:t>
            </a:r>
            <a:r>
              <a:rPr lang="en-US" sz="1600" dirty="0" smtClean="0"/>
              <a:t>, 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Strategic Plan for Managing Student Learning in the Media-Rich Classroom</a:t>
            </a:r>
            <a:endParaRPr lang="en-US" b="1" dirty="0">
              <a:solidFill>
                <a:srgbClr val="C00000"/>
              </a:solidFill>
            </a:endParaRPr>
          </a:p>
        </p:txBody>
      </p:sp>
      <p:sp>
        <p:nvSpPr>
          <p:cNvPr id="3" name="Content Placeholder 2"/>
          <p:cNvSpPr>
            <a:spLocks noGrp="1"/>
          </p:cNvSpPr>
          <p:nvPr>
            <p:ph idx="1"/>
          </p:nvPr>
        </p:nvSpPr>
        <p:spPr>
          <a:xfrm>
            <a:off x="457200" y="2590800"/>
            <a:ext cx="8229600" cy="3535363"/>
          </a:xfrm>
        </p:spPr>
        <p:txBody>
          <a:bodyPr>
            <a:normAutofit fontScale="85000" lnSpcReduction="10000"/>
          </a:bodyPr>
          <a:lstStyle/>
          <a:p>
            <a:r>
              <a:rPr lang="en-US" dirty="0" smtClean="0"/>
              <a:t> Thoughtfully plan the relationship between the print-based and media-based equipment and supplies of the classroom.</a:t>
            </a:r>
          </a:p>
          <a:p>
            <a:r>
              <a:rPr lang="en-US" dirty="0" smtClean="0"/>
              <a:t>Consider the placement of </a:t>
            </a:r>
            <a:r>
              <a:rPr lang="en-US" dirty="0" smtClean="0">
                <a:solidFill>
                  <a:srgbClr val="FF0000"/>
                </a:solidFill>
              </a:rPr>
              <a:t>visual-media displays </a:t>
            </a:r>
            <a:r>
              <a:rPr lang="en-US" dirty="0" smtClean="0"/>
              <a:t>so it does not compete with or overpower the print displays</a:t>
            </a:r>
          </a:p>
          <a:p>
            <a:r>
              <a:rPr lang="en-US" dirty="0" smtClean="0"/>
              <a:t>Determine </a:t>
            </a:r>
            <a:r>
              <a:rPr lang="en-US" dirty="0" smtClean="0">
                <a:solidFill>
                  <a:srgbClr val="FF0000"/>
                </a:solidFill>
              </a:rPr>
              <a:t>the illumination quality </a:t>
            </a:r>
            <a:r>
              <a:rPr lang="en-US" dirty="0" smtClean="0"/>
              <a:t>of the classroom so that displays are easily read by students from each desk location.</a:t>
            </a:r>
          </a:p>
          <a:p>
            <a:pPr>
              <a:buNone/>
            </a:pPr>
            <a:endParaRPr lang="en-US" dirty="0"/>
          </a:p>
        </p:txBody>
      </p:sp>
      <p:sp>
        <p:nvSpPr>
          <p:cNvPr id="5" name="TextBox 4"/>
          <p:cNvSpPr txBox="1"/>
          <p:nvPr/>
        </p:nvSpPr>
        <p:spPr>
          <a:xfrm>
            <a:off x="2362200" y="1828800"/>
            <a:ext cx="5181600" cy="646331"/>
          </a:xfrm>
          <a:prstGeom prst="rect">
            <a:avLst/>
          </a:prstGeom>
          <a:noFill/>
        </p:spPr>
        <p:txBody>
          <a:bodyPr wrap="square" rtlCol="0">
            <a:spAutoFit/>
          </a:bodyPr>
          <a:lstStyle/>
          <a:p>
            <a:r>
              <a:rPr lang="en-US" sz="3600" b="1" dirty="0" smtClean="0">
                <a:solidFill>
                  <a:srgbClr val="C00000"/>
                </a:solidFill>
                <a:latin typeface="+mj-lt"/>
                <a:ea typeface="+mj-ea"/>
                <a:cs typeface="+mj-cs"/>
              </a:rPr>
              <a:t>The Physical Setting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Strategic Plan for Managing the Media-Rich Classroom</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Make careful decisions of how to design the </a:t>
            </a:r>
            <a:br>
              <a:rPr lang="en-US" dirty="0" smtClean="0"/>
            </a:br>
            <a:r>
              <a:rPr lang="en-US" dirty="0" smtClean="0"/>
              <a:t>   Digital Classroom Environment</a:t>
            </a:r>
          </a:p>
          <a:p>
            <a:pPr lvl="1"/>
            <a:r>
              <a:rPr lang="en-US" dirty="0" smtClean="0"/>
              <a:t>Planning classroom displays—whiteboards, interactive media boards, bulletin boards.</a:t>
            </a:r>
          </a:p>
          <a:p>
            <a:pPr lvl="2"/>
            <a:r>
              <a:rPr lang="en-US" dirty="0" smtClean="0"/>
              <a:t>Managing displays</a:t>
            </a:r>
          </a:p>
          <a:p>
            <a:pPr lvl="2"/>
            <a:r>
              <a:rPr lang="en-US" dirty="0" smtClean="0"/>
              <a:t>Focusing attention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Strategic Plan for Managing the Media-Rich Classroom</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Considering learner roles and activities when planning classroom seating arrangement</a:t>
            </a:r>
          </a:p>
          <a:p>
            <a:pPr lvl="1"/>
            <a:r>
              <a:rPr lang="en-US" dirty="0" smtClean="0"/>
              <a:t>Avoiding problems related to student attention when adding media and technology to the print-based classroom.</a:t>
            </a:r>
          </a:p>
          <a:p>
            <a:pPr lvl="2"/>
            <a:r>
              <a:rPr lang="en-US" i="1" dirty="0" smtClean="0"/>
              <a:t>Focus Forward</a:t>
            </a:r>
          </a:p>
          <a:p>
            <a:pPr lvl="2"/>
            <a:r>
              <a:rPr lang="en-US" i="1" dirty="0" smtClean="0"/>
              <a:t>Focus Fours</a:t>
            </a:r>
          </a:p>
          <a:p>
            <a:r>
              <a:rPr lang="en-US" dirty="0" smtClean="0"/>
              <a:t>Problems can occur when we ADD media and digital support to the classroom instead of BLENDING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          The key component for me is connecting students, both face to face and virtually, from a variety of backgrounds to work together to solve a common problem. Although we might not have the luxury of bringing together diverse groups of students every day, we certainly have the capability to connect them using technology. No matter what subject you teach, I truly believe adding a global component is not only possible, but necessary to prepare students for our increasingly connected world. </a:t>
            </a:r>
            <a:r>
              <a:rPr lang="en-US" sz="1700" dirty="0" smtClean="0">
                <a:solidFill>
                  <a:srgbClr val="FF0000"/>
                </a:solidFill>
                <a:hlinkClick r:id="rId3"/>
              </a:rPr>
              <a:t>Kim </a:t>
            </a:r>
            <a:r>
              <a:rPr lang="en-US" sz="1700" dirty="0" err="1" smtClean="0">
                <a:solidFill>
                  <a:srgbClr val="FF0000"/>
                </a:solidFill>
                <a:hlinkClick r:id="rId3"/>
              </a:rPr>
              <a:t>Cofino</a:t>
            </a:r>
            <a:endParaRPr lang="en-US" dirty="0" smtClean="0">
              <a:solidFill>
                <a:srgbClr val="FF0000"/>
              </a:solidFill>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“Smart” Classroom</a:t>
            </a:r>
            <a:endParaRPr lang="en-US" dirty="0"/>
          </a:p>
        </p:txBody>
      </p:sp>
      <p:pic>
        <p:nvPicPr>
          <p:cNvPr id="4" name="Content Placeholder 3" descr="21stCenturyPoster1-300x235.jpg"/>
          <p:cNvPicPr>
            <a:picLocks noGrp="1" noChangeAspect="1"/>
          </p:cNvPicPr>
          <p:nvPr>
            <p:ph idx="1"/>
          </p:nvPr>
        </p:nvPicPr>
        <p:blipFill>
          <a:blip r:embed="rId3"/>
          <a:stretch>
            <a:fillRect/>
          </a:stretch>
        </p:blipFill>
        <p:spPr>
          <a:xfrm>
            <a:off x="1676400" y="1594961"/>
            <a:ext cx="5943600" cy="465582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sonaluseoftech.jpg"/>
          <p:cNvPicPr>
            <a:picLocks noGrp="1" noChangeAspect="1"/>
          </p:cNvPicPr>
          <p:nvPr>
            <p:ph idx="1"/>
          </p:nvPr>
        </p:nvPicPr>
        <p:blipFill>
          <a:blip r:embed="rId3"/>
          <a:stretch>
            <a:fillRect/>
          </a:stretch>
        </p:blipFill>
        <p:spPr>
          <a:xfrm>
            <a:off x="609601" y="891382"/>
            <a:ext cx="7467600" cy="56006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in groups</a:t>
            </a:r>
            <a:endParaRPr lang="en-US" dirty="0"/>
          </a:p>
        </p:txBody>
      </p:sp>
      <p:sp>
        <p:nvSpPr>
          <p:cNvPr id="3" name="Content Placeholder 2"/>
          <p:cNvSpPr>
            <a:spLocks noGrp="1"/>
          </p:cNvSpPr>
          <p:nvPr>
            <p:ph idx="1"/>
          </p:nvPr>
        </p:nvSpPr>
        <p:spPr/>
        <p:txBody>
          <a:bodyPr/>
          <a:lstStyle/>
          <a:p>
            <a:pPr algn="ctr">
              <a:buNone/>
            </a:pPr>
            <a:r>
              <a:rPr lang="en-US" dirty="0" smtClean="0"/>
              <a:t>Check out a Kindergarten Teacher’s </a:t>
            </a:r>
          </a:p>
          <a:p>
            <a:pPr algn="ctr">
              <a:buNone/>
            </a:pPr>
            <a:r>
              <a:rPr lang="en-US" dirty="0" smtClean="0"/>
              <a:t>Classroom Blog</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descr="mspoulinblog.jpg">
            <a:hlinkClick r:id="rId3"/>
          </p:cNvPr>
          <p:cNvPicPr>
            <a:picLocks noChangeAspect="1"/>
          </p:cNvPicPr>
          <p:nvPr/>
        </p:nvPicPr>
        <p:blipFill>
          <a:blip r:embed="rId4"/>
          <a:stretch>
            <a:fillRect/>
          </a:stretch>
        </p:blipFill>
        <p:spPr>
          <a:xfrm>
            <a:off x="2616679" y="2924174"/>
            <a:ext cx="3403121" cy="2254567"/>
          </a:xfrm>
          <a:prstGeom prst="rect">
            <a:avLst/>
          </a:prstGeom>
        </p:spPr>
      </p:pic>
      <p:sp>
        <p:nvSpPr>
          <p:cNvPr id="5" name="TextBox 4"/>
          <p:cNvSpPr txBox="1"/>
          <p:nvPr/>
        </p:nvSpPr>
        <p:spPr>
          <a:xfrm rot="20948440">
            <a:off x="65828" y="4786252"/>
            <a:ext cx="2362200" cy="923330"/>
          </a:xfrm>
          <a:prstGeom prst="rect">
            <a:avLst/>
          </a:prstGeom>
          <a:noFill/>
        </p:spPr>
        <p:txBody>
          <a:bodyPr wrap="square" rtlCol="0">
            <a:spAutoFit/>
          </a:bodyPr>
          <a:lstStyle/>
          <a:p>
            <a:r>
              <a:rPr lang="en-US" dirty="0" smtClean="0"/>
              <a:t>She uses Skype Pals to promote audio and visual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in groups</a:t>
            </a:r>
            <a:endParaRPr lang="en-US" dirty="0"/>
          </a:p>
        </p:txBody>
      </p:sp>
      <p:sp>
        <p:nvSpPr>
          <p:cNvPr id="3" name="Content Placeholder 2"/>
          <p:cNvSpPr>
            <a:spLocks noGrp="1"/>
          </p:cNvSpPr>
          <p:nvPr>
            <p:ph idx="1"/>
          </p:nvPr>
        </p:nvSpPr>
        <p:spPr/>
        <p:txBody>
          <a:bodyPr/>
          <a:lstStyle/>
          <a:p>
            <a:pPr algn="ctr">
              <a:buNone/>
            </a:pPr>
            <a:r>
              <a:rPr lang="en-US" dirty="0" smtClean="0"/>
              <a:t>Check out a Kindergarten Teacher’s </a:t>
            </a:r>
          </a:p>
          <a:p>
            <a:pPr algn="ctr">
              <a:buNone/>
            </a:pPr>
            <a:r>
              <a:rPr lang="en-US" dirty="0" smtClean="0"/>
              <a:t>Classroom Blog</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descr="mspoulinblog.jpg">
            <a:hlinkClick r:id="rId3"/>
          </p:cNvPr>
          <p:cNvPicPr>
            <a:picLocks noChangeAspect="1"/>
          </p:cNvPicPr>
          <p:nvPr/>
        </p:nvPicPr>
        <p:blipFill>
          <a:blip r:embed="rId4"/>
          <a:stretch>
            <a:fillRect/>
          </a:stretch>
        </p:blipFill>
        <p:spPr>
          <a:xfrm>
            <a:off x="2616679" y="2924174"/>
            <a:ext cx="3403121" cy="2254567"/>
          </a:xfrm>
          <a:prstGeom prst="rect">
            <a:avLst/>
          </a:prstGeom>
        </p:spPr>
      </p:pic>
      <p:sp>
        <p:nvSpPr>
          <p:cNvPr id="5" name="TextBox 4"/>
          <p:cNvSpPr txBox="1"/>
          <p:nvPr/>
        </p:nvSpPr>
        <p:spPr>
          <a:xfrm rot="20948440">
            <a:off x="65828" y="4786252"/>
            <a:ext cx="2362200" cy="923330"/>
          </a:xfrm>
          <a:prstGeom prst="rect">
            <a:avLst/>
          </a:prstGeom>
          <a:noFill/>
        </p:spPr>
        <p:txBody>
          <a:bodyPr wrap="square" rtlCol="0">
            <a:spAutoFit/>
          </a:bodyPr>
          <a:lstStyle/>
          <a:p>
            <a:r>
              <a:rPr lang="en-US" dirty="0" smtClean="0"/>
              <a:t>She uses Skype Pals to promote audio and visual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in groups</a:t>
            </a:r>
            <a:endParaRPr lang="en-US" dirty="0"/>
          </a:p>
        </p:txBody>
      </p:sp>
      <p:sp>
        <p:nvSpPr>
          <p:cNvPr id="3" name="Content Placeholder 2"/>
          <p:cNvSpPr>
            <a:spLocks noGrp="1"/>
          </p:cNvSpPr>
          <p:nvPr>
            <p:ph idx="1"/>
          </p:nvPr>
        </p:nvSpPr>
        <p:spPr/>
        <p:txBody>
          <a:bodyPr/>
          <a:lstStyle/>
          <a:p>
            <a:pPr algn="ctr">
              <a:buNone/>
            </a:pPr>
            <a:r>
              <a:rPr lang="en-US" dirty="0" smtClean="0"/>
              <a:t>Check out a Middle Grade Teacher’s </a:t>
            </a:r>
          </a:p>
          <a:p>
            <a:pPr algn="ctr">
              <a:buNone/>
            </a:pPr>
            <a:r>
              <a:rPr lang="en-US" dirty="0" smtClean="0"/>
              <a:t>Classroom Blog</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TextBox 5"/>
          <p:cNvSpPr txBox="1"/>
          <p:nvPr/>
        </p:nvSpPr>
        <p:spPr>
          <a:xfrm rot="20691153">
            <a:off x="457200" y="4939099"/>
            <a:ext cx="1905000" cy="646331"/>
          </a:xfrm>
          <a:prstGeom prst="rect">
            <a:avLst/>
          </a:prstGeom>
          <a:noFill/>
        </p:spPr>
        <p:txBody>
          <a:bodyPr wrap="square" rtlCol="0">
            <a:spAutoFit/>
          </a:bodyPr>
          <a:lstStyle/>
          <a:p>
            <a:r>
              <a:rPr lang="en-US" b="1" dirty="0" smtClean="0"/>
              <a:t>Ten Ways To Use Your </a:t>
            </a:r>
            <a:r>
              <a:rPr lang="en-US" b="1" dirty="0" err="1" smtClean="0"/>
              <a:t>Edublog</a:t>
            </a:r>
            <a:endParaRPr lang="en-US" b="1" dirty="0"/>
          </a:p>
        </p:txBody>
      </p:sp>
      <p:sp>
        <p:nvSpPr>
          <p:cNvPr id="7" name="TextBox 6"/>
          <p:cNvSpPr txBox="1"/>
          <p:nvPr/>
        </p:nvSpPr>
        <p:spPr>
          <a:xfrm rot="1011449">
            <a:off x="6903210" y="2894859"/>
            <a:ext cx="2057400" cy="2862322"/>
          </a:xfrm>
          <a:prstGeom prst="rect">
            <a:avLst/>
          </a:prstGeom>
          <a:noFill/>
        </p:spPr>
        <p:txBody>
          <a:bodyPr wrap="square" rtlCol="0">
            <a:spAutoFit/>
          </a:bodyPr>
          <a:lstStyle/>
          <a:p>
            <a:r>
              <a:rPr lang="en-US" sz="1200" dirty="0" err="1" smtClean="0"/>
              <a:t>Edublogs</a:t>
            </a:r>
            <a:r>
              <a:rPr lang="en-US" sz="1200" dirty="0" smtClean="0"/>
              <a:t> Free is the perfect way to get your students blogging! </a:t>
            </a:r>
            <a:r>
              <a:rPr lang="en-US" sz="1200" b="1" dirty="0" smtClean="0"/>
              <a:t>Free Blog Features</a:t>
            </a:r>
          </a:p>
          <a:p>
            <a:r>
              <a:rPr lang="en-US" sz="1200" dirty="0" smtClean="0"/>
              <a:t>Easily create posts &amp; pages</a:t>
            </a:r>
          </a:p>
          <a:p>
            <a:r>
              <a:rPr lang="en-US" sz="1200" dirty="0" smtClean="0"/>
              <a:t>Select from 30 free themes</a:t>
            </a:r>
          </a:p>
          <a:p>
            <a:r>
              <a:rPr lang="en-US" sz="1200" dirty="0" smtClean="0"/>
              <a:t>Upload any type of files including docs, PDFs, slideshows, movies, and more</a:t>
            </a:r>
          </a:p>
          <a:p>
            <a:r>
              <a:rPr lang="en-US" sz="1200" dirty="0" smtClean="0"/>
              <a:t>Enjoy 'User Friendly Blogging'</a:t>
            </a:r>
          </a:p>
          <a:p>
            <a:r>
              <a:rPr lang="en-US" sz="1200" dirty="0" smtClean="0"/>
              <a:t>No email address required</a:t>
            </a:r>
          </a:p>
          <a:p>
            <a:r>
              <a:rPr lang="en-US" sz="1200" dirty="0" smtClean="0"/>
              <a:t>Ready in under 20 seconds</a:t>
            </a:r>
          </a:p>
          <a:p>
            <a:r>
              <a:rPr lang="en-US" sz="1200" dirty="0" smtClean="0"/>
              <a:t>For more features, storage and to turn of any advertising </a:t>
            </a:r>
            <a:r>
              <a:rPr lang="en-US" sz="1200" dirty="0" smtClean="0">
                <a:hlinkClick r:id="rId3"/>
              </a:rPr>
              <a:t>check out </a:t>
            </a:r>
            <a:r>
              <a:rPr lang="en-US" sz="1200" dirty="0" err="1" smtClean="0">
                <a:hlinkClick r:id="rId3"/>
              </a:rPr>
              <a:t>Edublogs</a:t>
            </a:r>
            <a:r>
              <a:rPr lang="en-US" sz="1200" dirty="0" smtClean="0">
                <a:hlinkClick r:id="rId3"/>
              </a:rPr>
              <a:t> Pro »</a:t>
            </a:r>
            <a:endParaRPr lang="en-US" sz="1200" dirty="0" smtClean="0"/>
          </a:p>
          <a:p>
            <a:endParaRPr lang="en-US" sz="1200" dirty="0"/>
          </a:p>
        </p:txBody>
      </p:sp>
      <p:pic>
        <p:nvPicPr>
          <p:cNvPr id="8" name="Picture 7" descr="on_blogging.png">
            <a:hlinkClick r:id="rId4"/>
          </p:cNvPr>
          <p:cNvPicPr>
            <a:picLocks noChangeAspect="1"/>
          </p:cNvPicPr>
          <p:nvPr/>
        </p:nvPicPr>
        <p:blipFill>
          <a:blip r:embed="rId5"/>
          <a:stretch>
            <a:fillRect/>
          </a:stretch>
        </p:blipFill>
        <p:spPr>
          <a:xfrm>
            <a:off x="2905125" y="2714625"/>
            <a:ext cx="3333750" cy="1428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8001000" cy="5791200"/>
          </a:xfrm>
        </p:spPr>
        <p:txBody>
          <a:bodyPr>
            <a:normAutofit fontScale="85000" lnSpcReduction="20000"/>
          </a:bodyPr>
          <a:lstStyle/>
          <a:p>
            <a:pPr>
              <a:lnSpc>
                <a:spcPct val="150000"/>
              </a:lnSpc>
              <a:buNone/>
            </a:pPr>
            <a:r>
              <a:rPr lang="en-US" dirty="0" smtClean="0"/>
              <a:t>          Balancing </a:t>
            </a:r>
            <a:r>
              <a:rPr lang="en-US" dirty="0"/>
              <a:t>the potential of each of </a:t>
            </a:r>
            <a:r>
              <a:rPr lang="en-US" dirty="0" smtClean="0"/>
              <a:t>the emerging technology/communication </a:t>
            </a:r>
            <a:r>
              <a:rPr lang="en-US" dirty="0"/>
              <a:t>tools </a:t>
            </a:r>
            <a:r>
              <a:rPr lang="en-US" dirty="0" smtClean="0"/>
              <a:t>with </a:t>
            </a:r>
            <a:r>
              <a:rPr lang="en-US" dirty="0"/>
              <a:t>the human capacities, needs and dispositions of </a:t>
            </a:r>
            <a:r>
              <a:rPr lang="en-US" dirty="0" smtClean="0"/>
              <a:t>students is a huge challenge to educators.   </a:t>
            </a:r>
          </a:p>
          <a:p>
            <a:pPr>
              <a:lnSpc>
                <a:spcPct val="150000"/>
              </a:lnSpc>
              <a:buNone/>
            </a:pPr>
            <a:r>
              <a:rPr lang="en-US" dirty="0"/>
              <a:t> </a:t>
            </a:r>
            <a:r>
              <a:rPr lang="en-US" dirty="0" smtClean="0"/>
              <a:t>        By </a:t>
            </a:r>
            <a:r>
              <a:rPr lang="en-US" dirty="0"/>
              <a:t>using the principles of cooperative learning, team building, class building and positive discipline, </a:t>
            </a:r>
            <a:r>
              <a:rPr lang="en-US" dirty="0" smtClean="0"/>
              <a:t>it is possible to successfully </a:t>
            </a:r>
            <a:r>
              <a:rPr lang="en-US" dirty="0"/>
              <a:t>transform schools and classrooms from the individual competition and solo performance behaviors of the "school as a factory" to the school as a "community of learners."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fontScale="90000"/>
          </a:bodyPr>
          <a:lstStyle/>
          <a:p>
            <a:r>
              <a:rPr lang="en-US" sz="2800" b="1" dirty="0" smtClean="0">
                <a:solidFill>
                  <a:srgbClr val="FF0000"/>
                </a:solidFill>
              </a:rPr>
              <a:t>An Example of a Middle-Grade Blog Written </a:t>
            </a:r>
            <a:br>
              <a:rPr lang="en-US" sz="2800" b="1" dirty="0" smtClean="0">
                <a:solidFill>
                  <a:srgbClr val="FF0000"/>
                </a:solidFill>
              </a:rPr>
            </a:br>
            <a:r>
              <a:rPr lang="en-US" sz="2800" b="1" dirty="0" smtClean="0">
                <a:solidFill>
                  <a:srgbClr val="FF0000"/>
                </a:solidFill>
              </a:rPr>
              <a:t>as a Cooperative Group</a:t>
            </a:r>
            <a:endParaRPr lang="en-US" sz="2800" b="1" dirty="0">
              <a:solidFill>
                <a:srgbClr val="FF0000"/>
              </a:solidFill>
            </a:endParaRPr>
          </a:p>
        </p:txBody>
      </p:sp>
      <p:graphicFrame>
        <p:nvGraphicFramePr>
          <p:cNvPr id="6" name="Content Placeholder 5"/>
          <p:cNvGraphicFramePr>
            <a:graphicFrameLocks noGrp="1"/>
          </p:cNvGraphicFramePr>
          <p:nvPr>
            <p:ph idx="1"/>
          </p:nvPr>
        </p:nvGraphicFramePr>
        <p:xfrm>
          <a:off x="381000" y="1066800"/>
          <a:ext cx="8534400" cy="5638800"/>
        </p:xfrm>
        <a:graphic>
          <a:graphicData uri="http://schemas.openxmlformats.org/drawingml/2006/table">
            <a:tbl>
              <a:tblPr firstRow="1" bandRow="1">
                <a:tableStyleId>{5C22544A-7EE6-4342-B048-85BDC9FD1C3A}</a:tableStyleId>
              </a:tblPr>
              <a:tblGrid>
                <a:gridCol w="2870662"/>
                <a:gridCol w="5663738"/>
              </a:tblGrid>
              <a:tr h="5638800">
                <a:tc>
                  <a:txBody>
                    <a:bodyPr/>
                    <a:lstStyle/>
                    <a:p>
                      <a:pPr marL="342900" indent="-342900" eaLnBrk="0" fontAlgn="base" hangingPunct="0">
                        <a:buAutoNum type="arabicPeriod"/>
                      </a:pPr>
                      <a:r>
                        <a:rPr lang="en-US" sz="1400" b="1" dirty="0" smtClean="0">
                          <a:solidFill>
                            <a:schemeClr val="bg2">
                              <a:lumMod val="75000"/>
                            </a:schemeClr>
                          </a:solidFill>
                          <a:effectLst>
                            <a:outerShdw blurRad="50800" dist="38100" algn="tr" rotWithShape="0">
                              <a:prstClr val="black">
                                <a:alpha val="40000"/>
                              </a:prstClr>
                            </a:outerShdw>
                          </a:effectLst>
                        </a:rPr>
                        <a:t>Teacher</a:t>
                      </a:r>
                      <a:r>
                        <a:rPr lang="en-US" sz="1400" b="1" baseline="0" dirty="0" smtClean="0">
                          <a:solidFill>
                            <a:schemeClr val="bg2">
                              <a:lumMod val="75000"/>
                            </a:schemeClr>
                          </a:solidFill>
                          <a:effectLst>
                            <a:outerShdw blurRad="50800" dist="38100" algn="tr" rotWithShape="0">
                              <a:prstClr val="black">
                                <a:alpha val="40000"/>
                              </a:prstClr>
                            </a:outerShdw>
                          </a:effectLst>
                        </a:rPr>
                        <a:t> leads a lesson on an example of social injustice--</a:t>
                      </a:r>
                      <a:endParaRPr lang="en-US" sz="14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4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r>
                        <a:rPr lang="en-US" sz="1400" b="1" dirty="0" smtClean="0">
                          <a:solidFill>
                            <a:schemeClr val="bg2">
                              <a:lumMod val="75000"/>
                            </a:schemeClr>
                          </a:solidFill>
                          <a:effectLst>
                            <a:outerShdw blurRad="50800" dist="38100" algn="tr" rotWithShape="0">
                              <a:prstClr val="black">
                                <a:alpha val="40000"/>
                              </a:prstClr>
                            </a:outerShdw>
                          </a:effectLst>
                        </a:rPr>
                        <a:t>2.</a:t>
                      </a:r>
                      <a:r>
                        <a:rPr lang="en-US" sz="1400" b="1" baseline="0" dirty="0" smtClean="0">
                          <a:solidFill>
                            <a:schemeClr val="bg2">
                              <a:lumMod val="75000"/>
                            </a:schemeClr>
                          </a:solidFill>
                          <a:effectLst>
                            <a:outerShdw blurRad="50800" dist="38100" algn="tr" rotWithShape="0">
                              <a:prstClr val="black">
                                <a:alpha val="40000"/>
                              </a:prstClr>
                            </a:outerShdw>
                          </a:effectLst>
                        </a:rPr>
                        <a:t> Teacher assigns cooperative learning groups roles, task and time limit.</a:t>
                      </a:r>
                    </a:p>
                    <a:p>
                      <a:pPr marL="0" algn="l" defTabSz="914400" rtl="0" eaLnBrk="0" fontAlgn="base" latinLnBrk="0" hangingPunct="0"/>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3. Groups are given 20  </a:t>
                      </a:r>
                      <a:b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minutes to create their </a:t>
                      </a:r>
                      <a:b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episodes and </a:t>
                      </a:r>
                      <a:b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illustrations.</a:t>
                      </a:r>
                    </a:p>
                    <a:p>
                      <a:pPr marL="0" algn="l" defTabSz="914400" rtl="0" eaLnBrk="0" fontAlgn="base" latinLnBrk="0" hangingPunct="0"/>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342900" indent="-342900" algn="l" defTabSz="914400" rtl="0" eaLnBrk="0" fontAlgn="base" latinLnBrk="0" hangingPunct="0">
                        <a:buAutoNum type="arabicPeriod" startAt="4"/>
                      </a:pP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The</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students are asked for their feelings about the group  reports.</a:t>
                      </a:r>
                    </a:p>
                    <a:p>
                      <a:pPr marL="342900" indent="-342900" algn="l" defTabSz="914400" rtl="0" eaLnBrk="0" fontAlgn="base" latinLnBrk="0" hangingPunct="0">
                        <a:buAutoNum type="arabicPeriod" startAt="4"/>
                      </a:pP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The teachers conducts a five-minute lesson on the actual story of author </a:t>
                      </a: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Margaret Rey .</a:t>
                      </a:r>
                    </a:p>
                    <a:p>
                      <a:pPr marL="342900" indent="-342900" algn="l" defTabSz="914400" rtl="0" eaLnBrk="0" fontAlgn="base" latinLnBrk="0" hangingPunct="0">
                        <a:buAutoNum type="arabicPeriod" startAt="4"/>
                      </a:pP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In</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their groups, students respond the blog question, “How can it be fair for women or anyone to have credit for their work taken away and given to someone else?”</a:t>
                      </a:r>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c>
                  <a:txBody>
                    <a:bodyPr/>
                    <a:lstStyle/>
                    <a:p>
                      <a:pPr eaLnBrk="0" fontAlgn="base" hangingPunct="0"/>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She reads aloud the original </a:t>
                      </a:r>
                      <a:r>
                        <a:rPr lang="en-US" sz="1400" b="1" i="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Curious George </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storybook and cites the author as H. A. Rey, first published by Houghton Mifflin in 1941.</a:t>
                      </a:r>
                    </a:p>
                    <a:p>
                      <a:pPr eaLnBrk="0" fontAlgn="base" hangingPunct="0"/>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Assigns groups that are composed of two girls and two boys.  Once in cooperative groups the roles of checker, writer, illustrator and recorder are assigned.</a:t>
                      </a:r>
                    </a:p>
                    <a:p>
                      <a:pPr eaLnBrk="0" fontAlgn="base" hangingPunct="0"/>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Each group is assigned the task of creating an episode of mischief for CG. When written and illustrated the groups present.  But only the BOYS are represented in the presentation and only the BOYS are permitted to sign their names.</a:t>
                      </a:r>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endPar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Students</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are given the opportunity to “voice” their feelings about being treated inequitably. </a:t>
                      </a:r>
                    </a:p>
                    <a:p>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After their harrowing escape from Paris in World War II, Margaret and husband, H.A. Reyes had to wait until 1940 to </a:t>
                      </a:r>
                      <a:r>
                        <a:rPr lang="en-US" sz="1400" b="1" kern="1200" baseline="0" dirty="0" err="1" smtClean="0">
                          <a:solidFill>
                            <a:schemeClr val="bg2">
                              <a:lumMod val="75000"/>
                            </a:schemeClr>
                          </a:solidFill>
                          <a:effectLst>
                            <a:outerShdw blurRad="50800" dist="38100" algn="tr" rotWithShape="0">
                              <a:prstClr val="black">
                                <a:alpha val="40000"/>
                              </a:prstClr>
                            </a:outerShdw>
                          </a:effectLst>
                          <a:latin typeface="+mn-lt"/>
                          <a:ea typeface="+mn-ea"/>
                          <a:cs typeface="+mn-cs"/>
                        </a:rPr>
                        <a:t>presneter</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her manuscript—the publisher would not produce it in her name!</a:t>
                      </a:r>
                    </a:p>
                    <a:p>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400" b="1" kern="1200" baseline="0" dirty="0" smtClean="0">
                          <a:solidFill>
                            <a:srgbClr val="FF0000"/>
                          </a:solidFill>
                          <a:effectLst>
                            <a:outerShdw blurRad="50800" dist="38100" algn="tr" rotWithShape="0">
                              <a:prstClr val="black">
                                <a:alpha val="40000"/>
                              </a:prstClr>
                            </a:outerShdw>
                          </a:effectLst>
                          <a:latin typeface="+mn-lt"/>
                          <a:ea typeface="+mn-ea"/>
                          <a:cs typeface="+mn-cs"/>
                        </a:rPr>
                        <a:t>Media </a:t>
                      </a:r>
                      <a:r>
                        <a:rPr lang="en-US" sz="1400" b="1" kern="1200" baseline="0" dirty="0" smtClean="0">
                          <a:solidFill>
                            <a:srgbClr val="FF0000"/>
                          </a:solidFill>
                          <a:effectLst>
                            <a:outerShdw blurRad="50800" dist="38100" algn="tr" rotWithShape="0">
                              <a:prstClr val="black">
                                <a:alpha val="40000"/>
                              </a:prstClr>
                            </a:outerShdw>
                          </a:effectLst>
                          <a:latin typeface="+mn-lt"/>
                          <a:ea typeface="+mn-ea"/>
                          <a:cs typeface="+mn-cs"/>
                        </a:rPr>
                        <a:t>and technology tools are classroom-based and accessible to students for authentic and responsible exchanges of media messages and engagement in understanding the ethical/legal issues surrounding the access and use of media </a:t>
                      </a:r>
                    </a:p>
                    <a:p>
                      <a:pPr eaLnBrk="0" fontAlgn="base" hangingPunct="0"/>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endPar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sz="2800" b="1" dirty="0" smtClean="0">
                <a:solidFill>
                  <a:srgbClr val="FF0000"/>
                </a:solidFill>
              </a:rPr>
              <a:t>In the Media-Rich Engaged Learning Classroom:</a:t>
            </a:r>
            <a:endParaRPr lang="en-US" sz="2800" b="1" dirty="0">
              <a:solidFill>
                <a:srgbClr val="FF0000"/>
              </a:solidFill>
            </a:endParaRPr>
          </a:p>
        </p:txBody>
      </p:sp>
      <p:graphicFrame>
        <p:nvGraphicFramePr>
          <p:cNvPr id="6" name="Content Placeholder 5"/>
          <p:cNvGraphicFramePr>
            <a:graphicFrameLocks noGrp="1"/>
          </p:cNvGraphicFramePr>
          <p:nvPr>
            <p:ph idx="1"/>
          </p:nvPr>
        </p:nvGraphicFramePr>
        <p:xfrm>
          <a:off x="381000" y="1066800"/>
          <a:ext cx="8229600" cy="5577840"/>
        </p:xfrm>
        <a:graphic>
          <a:graphicData uri="http://schemas.openxmlformats.org/drawingml/2006/table">
            <a:tbl>
              <a:tblPr firstRow="1" bandRow="1">
                <a:tableStyleId>{5C22544A-7EE6-4342-B048-85BDC9FD1C3A}</a:tableStyleId>
              </a:tblPr>
              <a:tblGrid>
                <a:gridCol w="3352800"/>
                <a:gridCol w="4876800"/>
              </a:tblGrid>
              <a:tr h="370840">
                <a:tc>
                  <a:txBody>
                    <a:bodyPr/>
                    <a:lstStyle/>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1. Learning tasks are .</a:t>
                      </a:r>
                      <a:r>
                        <a:rPr lang="en-US" sz="1800" b="1" baseline="0" dirty="0" smtClean="0">
                          <a:solidFill>
                            <a:schemeClr val="bg2">
                              <a:lumMod val="75000"/>
                            </a:schemeClr>
                          </a:solidFill>
                          <a:effectLst>
                            <a:outerShdw blurRad="50800" dist="38100" algn="tr" rotWithShape="0">
                              <a:prstClr val="black">
                                <a:alpha val="40000"/>
                              </a:prstClr>
                            </a:outerShdw>
                          </a:effectLst>
                        </a:rPr>
                        <a:t> . .</a:t>
                      </a:r>
                      <a:r>
                        <a:rPr lang="en-US" sz="1800" b="1" dirty="0" smtClean="0">
                          <a:solidFill>
                            <a:schemeClr val="bg2">
                              <a:lumMod val="75000"/>
                            </a:schemeClr>
                          </a:solidFill>
                          <a:effectLst>
                            <a:outerShdw blurRad="50800" dist="38100" algn="tr" rotWithShape="0">
                              <a:prstClr val="black">
                                <a:alpha val="40000"/>
                              </a:prstClr>
                            </a:outerShdw>
                          </a:effectLst>
                        </a:rPr>
                        <a:t> </a:t>
                      </a:r>
                    </a:p>
                    <a:p>
                      <a:pPr marL="342900" indent="-342900" eaLnBrk="0" fontAlgn="base" hangingPunct="0">
                        <a:buNone/>
                      </a:pPr>
                      <a:endParaRPr lang="en-US" sz="1800" dirty="0" smtClean="0">
                        <a:solidFill>
                          <a:schemeClr val="bg2">
                            <a:lumMod val="75000"/>
                          </a:schemeClr>
                        </a:solidFill>
                      </a:endParaRPr>
                    </a:p>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2. Assessment is .</a:t>
                      </a:r>
                      <a:r>
                        <a:rPr lang="en-US" sz="1800" b="1" baseline="0" dirty="0" smtClean="0">
                          <a:solidFill>
                            <a:schemeClr val="bg2">
                              <a:lumMod val="75000"/>
                            </a:schemeClr>
                          </a:solidFill>
                          <a:effectLst>
                            <a:outerShdw blurRad="50800" dist="38100" algn="tr" rotWithShape="0">
                              <a:prstClr val="black">
                                <a:alpha val="40000"/>
                              </a:prstClr>
                            </a:outerShdw>
                          </a:effectLst>
                        </a:rPr>
                        <a:t> . .</a:t>
                      </a: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3. Achievement of  learning standards occurs because . . .</a:t>
                      </a: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4. Heterogeneous grouping  promotes . . .</a:t>
                      </a: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5. Teacher  roles are </a:t>
                      </a:r>
                      <a:r>
                        <a:rPr lang="en-US" sz="1800" b="1" i="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dimensional</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ranging from . . . </a:t>
                      </a: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6.</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Student roles are </a:t>
                      </a:r>
                      <a:r>
                        <a:rPr lang="en-US" sz="1800" b="1" i="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dynamic</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and</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range from. . .</a:t>
                      </a: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c>
                  <a:txBody>
                    <a:bodyPr/>
                    <a:lstStyle/>
                    <a:p>
                      <a:pPr eaLnBrk="0" fontAlgn="base"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challenging and authentic.</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performance-based and an ongoing part of instruction.</a:t>
                      </a:r>
                    </a:p>
                    <a:p>
                      <a:pPr eaLnBrk="0" fontAlgn="base" hangingPunct="0"/>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the learner is responsible for his/her own learning.  Also, the learner collaborates with others.</a:t>
                      </a:r>
                    </a:p>
                    <a:p>
                      <a:pPr eaLnBrk="0" fontAlgn="base" hangingPunct="0"/>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different ability levels and backgrounds of students to characterize</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learning</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Explicit instruction of facilitator, guide and co-learner</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to the role of</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the teacher as an explorer who helps students construct their own  knowledge and perspectives.</a:t>
                      </a:r>
                    </a:p>
                    <a:p>
                      <a:pPr marL="0" marR="0" indent="0" algn="l" defTabSz="914400" rtl="0" eaLnBrk="0" fontAlgn="base" latinLnBrk="0" hangingPunct="0">
                        <a:lnSpc>
                          <a:spcPct val="100000"/>
                        </a:lnSpc>
                        <a:spcBef>
                          <a:spcPts val="0"/>
                        </a:spcBef>
                        <a:spcAft>
                          <a:spcPts val="0"/>
                        </a:spcAft>
                        <a:buClrTx/>
                        <a:buSzTx/>
                        <a:buFontTx/>
                        <a:buNone/>
                        <a:tabLst/>
                        <a:defRPr/>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indent="0" algn="l" defTabSz="914400" rtl="0" eaLnBrk="0" fontAlgn="base" latinLnBrk="0" hangingPunct="0">
                        <a:lnSpc>
                          <a:spcPct val="100000"/>
                        </a:lnSpc>
                        <a:spcBef>
                          <a:spcPts val="0"/>
                        </a:spcBef>
                        <a:spcAft>
                          <a:spcPts val="0"/>
                        </a:spcAft>
                        <a:buClrTx/>
                        <a:buSzTx/>
                        <a:buFontTx/>
                        <a:buNone/>
                        <a:tabLst/>
                        <a:defRPr/>
                      </a:pP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active listener to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producer and teacher</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as students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explore new ideas, </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share and construct knowledge and perspectives .</a:t>
                      </a: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fontScale="90000"/>
          </a:bodyPr>
          <a:lstStyle/>
          <a:p>
            <a:r>
              <a:rPr lang="en-US" sz="2800" b="1" dirty="0" smtClean="0">
                <a:solidFill>
                  <a:srgbClr val="FF0000"/>
                </a:solidFill>
              </a:rPr>
              <a:t>In the Engaged Learning Classroom Students </a:t>
            </a:r>
            <a:br>
              <a:rPr lang="en-US" sz="2800" b="1" dirty="0" smtClean="0">
                <a:solidFill>
                  <a:srgbClr val="FF0000"/>
                </a:solidFill>
              </a:rPr>
            </a:br>
            <a:r>
              <a:rPr lang="en-US" sz="2800" b="1" dirty="0" smtClean="0">
                <a:solidFill>
                  <a:srgbClr val="FF0000"/>
                </a:solidFill>
              </a:rPr>
              <a:t>Acquire Skill in Applying:</a:t>
            </a:r>
            <a:endParaRPr lang="en-US" sz="2800" b="1" dirty="0">
              <a:solidFill>
                <a:srgbClr val="FF0000"/>
              </a:solidFill>
            </a:endParaRPr>
          </a:p>
        </p:txBody>
      </p:sp>
      <p:graphicFrame>
        <p:nvGraphicFramePr>
          <p:cNvPr id="6" name="Content Placeholder 5"/>
          <p:cNvGraphicFramePr>
            <a:graphicFrameLocks noGrp="1"/>
          </p:cNvGraphicFramePr>
          <p:nvPr>
            <p:ph idx="1"/>
          </p:nvPr>
        </p:nvGraphicFramePr>
        <p:xfrm>
          <a:off x="533400" y="1143000"/>
          <a:ext cx="8153400" cy="5486400"/>
        </p:xfrm>
        <a:graphic>
          <a:graphicData uri="http://schemas.openxmlformats.org/drawingml/2006/table">
            <a:tbl>
              <a:tblPr firstRow="1" bandRow="1">
                <a:tableStyleId>{5C22544A-7EE6-4342-B048-85BDC9FD1C3A}</a:tableStyleId>
              </a:tblPr>
              <a:tblGrid>
                <a:gridCol w="3261360"/>
                <a:gridCol w="4892040"/>
              </a:tblGrid>
              <a:tr h="5486400">
                <a:tc>
                  <a:txBody>
                    <a:bodyPr/>
                    <a:lstStyle/>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1. Abstraction</a:t>
                      </a:r>
                    </a:p>
                    <a:p>
                      <a:pPr marL="342900" indent="-342900" eaLnBrk="0" fontAlgn="base" hangingPunct="0">
                        <a:buAutoNum type="arabicPeriod"/>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dirty="0" smtClean="0">
                        <a:solidFill>
                          <a:schemeClr val="bg2">
                            <a:lumMod val="75000"/>
                          </a:schemeClr>
                        </a:solidFill>
                      </a:endParaRPr>
                    </a:p>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2. Systems Thinking</a:t>
                      </a: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3 Experimentation</a:t>
                      </a:r>
                    </a:p>
                    <a:p>
                      <a:pPr marL="0" algn="l" defTabSz="914400" rtl="0" eaLnBrk="0" fontAlgn="base" latinLnBrk="0" hangingPunct="0"/>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4. Communication and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Collaboration</a:t>
                      </a: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4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Reich,</a:t>
                      </a:r>
                      <a:r>
                        <a:rPr lang="en-US" sz="14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R. (1992). The Work of Nations.</a:t>
                      </a:r>
                      <a:endParaRPr lang="en-US" sz="12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c>
                  <a:txBody>
                    <a:bodyPr/>
                    <a:lstStyle/>
                    <a:p>
                      <a:pPr eaLnBrk="0" fontAlgn="base"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Taking</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apart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challenging, authentic</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tasks or information and constructing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deep</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understanding</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Understanding the responsibility</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for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his/her own learning</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and participating in a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learning</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environment that productively supports the success and achievement of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other students.</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Seeing the problem</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and identifying ways to solve it; creating hypotheses and then organizing thinking to devise ways to test them</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t>
                      </a:r>
                    </a:p>
                    <a:p>
                      <a:pPr marL="0" marR="0" indent="0" algn="l" defTabSz="914400" rtl="0" eaLnBrk="0" fontAlgn="base" latinLnBrk="0" hangingPunct="0">
                        <a:lnSpc>
                          <a:spcPct val="100000"/>
                        </a:lnSpc>
                        <a:spcBef>
                          <a:spcPts val="0"/>
                        </a:spcBef>
                        <a:spcAft>
                          <a:spcPts val="0"/>
                        </a:spcAft>
                        <a:buClrTx/>
                        <a:buSzTx/>
                        <a:buFontTx/>
                        <a:buNone/>
                        <a:tabLst/>
                        <a:defRPr/>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indent="0" algn="l" defTabSz="914400" rtl="0" eaLnBrk="0" fontAlgn="base" latinLnBrk="0" hangingPunct="0">
                        <a:lnSpc>
                          <a:spcPct val="100000"/>
                        </a:lnSpc>
                        <a:spcBef>
                          <a:spcPts val="0"/>
                        </a:spcBef>
                        <a:spcAft>
                          <a:spcPts val="0"/>
                        </a:spcAft>
                        <a:buClrTx/>
                        <a:buSzTx/>
                        <a:buFontTx/>
                        <a:buNone/>
                        <a:tabLst/>
                        <a:defRPr/>
                      </a:pP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Active participation as both a receptive partner and a </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producer of ideas and decisions to </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share and construct knowledge and perspectives that may result in creativity and innovation--new id</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eas, products or performances.</a:t>
                      </a:r>
                    </a:p>
                  </a:txBody>
                  <a:tcPr>
                    <a:solidFill>
                      <a:schemeClr val="bg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fontScale="90000"/>
          </a:bodyPr>
          <a:lstStyle/>
          <a:p>
            <a:r>
              <a:rPr lang="en-US" sz="2800" b="1" dirty="0" smtClean="0">
                <a:solidFill>
                  <a:srgbClr val="FF0000"/>
                </a:solidFill>
              </a:rPr>
              <a:t>In the Engaged Learning Classroom Students </a:t>
            </a:r>
            <a:br>
              <a:rPr lang="en-US" sz="2800" b="1" dirty="0" smtClean="0">
                <a:solidFill>
                  <a:srgbClr val="FF0000"/>
                </a:solidFill>
              </a:rPr>
            </a:br>
            <a:r>
              <a:rPr lang="en-US" sz="2800" b="1" dirty="0" smtClean="0">
                <a:solidFill>
                  <a:srgbClr val="FF0000"/>
                </a:solidFill>
              </a:rPr>
              <a:t>Acquire Skill in Applying:</a:t>
            </a:r>
            <a:endParaRPr lang="en-US" sz="2800" b="1" dirty="0">
              <a:solidFill>
                <a:srgbClr val="FF0000"/>
              </a:solidFill>
            </a:endParaRPr>
          </a:p>
        </p:txBody>
      </p:sp>
      <p:graphicFrame>
        <p:nvGraphicFramePr>
          <p:cNvPr id="6" name="Content Placeholder 5"/>
          <p:cNvGraphicFramePr>
            <a:graphicFrameLocks noGrp="1"/>
          </p:cNvGraphicFramePr>
          <p:nvPr>
            <p:ph idx="1"/>
          </p:nvPr>
        </p:nvGraphicFramePr>
        <p:xfrm>
          <a:off x="381000" y="1066800"/>
          <a:ext cx="8534400" cy="5638800"/>
        </p:xfrm>
        <a:graphic>
          <a:graphicData uri="http://schemas.openxmlformats.org/drawingml/2006/table">
            <a:tbl>
              <a:tblPr firstRow="1" bandRow="1">
                <a:tableStyleId>{5C22544A-7EE6-4342-B048-85BDC9FD1C3A}</a:tableStyleId>
              </a:tblPr>
              <a:tblGrid>
                <a:gridCol w="2870662"/>
                <a:gridCol w="5663738"/>
              </a:tblGrid>
              <a:tr h="5638800">
                <a:tc>
                  <a:txBody>
                    <a:bodyPr/>
                    <a:lstStyle/>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5. Creativity and Innovation</a:t>
                      </a:r>
                    </a:p>
                    <a:p>
                      <a:pPr marL="342900" indent="-342900" eaLnBrk="0" fontAlgn="base" hangingPunct="0">
                        <a:buAutoNum type="arabicPeriod"/>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dirty="0" smtClean="0">
                        <a:solidFill>
                          <a:schemeClr val="bg2">
                            <a:lumMod val="75000"/>
                          </a:schemeClr>
                        </a:solidFill>
                      </a:endParaRPr>
                    </a:p>
                    <a:p>
                      <a:pPr marL="342900" indent="-342900" eaLnBrk="0" fontAlgn="base" hangingPunct="0">
                        <a:buNone/>
                      </a:pPr>
                      <a:endParaRPr lang="en-US" sz="1800" dirty="0" smtClean="0">
                        <a:solidFill>
                          <a:schemeClr val="bg2">
                            <a:lumMod val="75000"/>
                          </a:schemeClr>
                        </a:solidFill>
                      </a:endParaRPr>
                    </a:p>
                    <a:p>
                      <a:pPr marL="342900" indent="-342900" eaLnBrk="0" fontAlgn="base" hangingPunct="0">
                        <a:buNone/>
                      </a:pPr>
                      <a:r>
                        <a:rPr lang="en-US" sz="1800" b="1" dirty="0" smtClean="0">
                          <a:solidFill>
                            <a:schemeClr val="bg2">
                              <a:lumMod val="75000"/>
                            </a:schemeClr>
                          </a:solidFill>
                          <a:effectLst>
                            <a:outerShdw blurRad="50800" dist="38100" algn="tr" rotWithShape="0">
                              <a:prstClr val="black">
                                <a:alpha val="40000"/>
                              </a:prstClr>
                            </a:outerShdw>
                          </a:effectLst>
                        </a:rPr>
                        <a:t>6</a:t>
                      </a: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Information, Media and Technology Skills</a:t>
                      </a: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342900" indent="-342900" eaLnBrk="0" fontAlgn="base" hangingPunct="0">
                        <a:buNone/>
                      </a:pPr>
                      <a:endParaRPr lang="en-US" sz="1800" b="1" dirty="0" smtClean="0">
                        <a:solidFill>
                          <a:schemeClr val="bg2">
                            <a:lumMod val="75000"/>
                          </a:schemeClr>
                        </a:solidFill>
                        <a:effectLst>
                          <a:outerShdw blurRad="50800" dist="38100" algn="tr" rotWithShape="0">
                            <a:prstClr val="black">
                              <a:alpha val="40000"/>
                            </a:prstClr>
                          </a:outerShdw>
                        </a:effectLst>
                      </a:endParaRP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7. Life and Career Skills</a:t>
                      </a:r>
                    </a:p>
                    <a:p>
                      <a:pPr marL="0" algn="l" defTabSz="914400" rtl="0" eaLnBrk="0" fontAlgn="base" latinLnBrk="0" hangingPunct="0"/>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algn="l" defTabSz="914400" rtl="0" eaLnBrk="0" fontAlgn="base" latinLnBrk="0" hangingPunct="0"/>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r>
                        <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rPr>
                        <a:t>8. Collaboration</a:t>
                      </a: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marL="0" marR="0" lvl="0" indent="-358775" algn="l" defTabSz="914400" rtl="0" eaLnBrk="0" fontAlgn="base" latinLnBrk="0" hangingPunct="0">
                        <a:lnSpc>
                          <a:spcPct val="100000"/>
                        </a:lnSpc>
                        <a:spcBef>
                          <a:spcPct val="0"/>
                        </a:spcBef>
                        <a:spcAft>
                          <a:spcPct val="0"/>
                        </a:spcAft>
                        <a:buClr>
                          <a:schemeClr val="hlink"/>
                        </a:buClr>
                        <a:buSzTx/>
                        <a:buFontTx/>
                        <a:buNone/>
                        <a:tabLst>
                          <a:tab pos="285750" algn="l"/>
                        </a:tabLst>
                      </a:pPr>
                      <a:endParaRPr lang="en-US" sz="1800" b="1" kern="120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txBody>
                  <a:tcPr>
                    <a:solidFill>
                      <a:schemeClr val="bg2">
                        <a:lumMod val="20000"/>
                        <a:lumOff val="80000"/>
                      </a:schemeClr>
                    </a:solidFill>
                  </a:tcPr>
                </a:tc>
                <a:tc>
                  <a:txBody>
                    <a:bodyPr/>
                    <a:lstStyle/>
                    <a:p>
                      <a:pPr eaLnBrk="0" fontAlgn="base" hangingPunct="0"/>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Open-ended </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and problem-based tasks in lessons that blend media and technology with thinking </a:t>
                      </a:r>
                      <a:r>
                        <a:rPr lang="en-US" sz="1800" b="1" i="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outside the box</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students see themselves as capable inventors, authors, problem solvers and designers </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a:t>
                      </a:r>
                      <a:endPar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endPar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Media and technology tools are classroom-based and accessible to students for authentic and responsible exchanges of media messages and engagement in understanding the ethical/legal issues surrounding the access and use of </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media;</a:t>
                      </a:r>
                      <a:endPar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pPr eaLnBrk="0" fontAlgn="base" hangingPunct="0"/>
                      <a:endPar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Students learn to be responsible to others through engagement in multi-dimensional lessons that promote  flexibility in thinking, initiative and </a:t>
                      </a:r>
                      <a:r>
                        <a:rPr lang="en-US" sz="1800" b="1" kern="1200" baseline="0" smtClean="0">
                          <a:solidFill>
                            <a:schemeClr val="bg2">
                              <a:lumMod val="75000"/>
                            </a:schemeClr>
                          </a:solidFill>
                          <a:effectLst>
                            <a:outerShdw blurRad="50800" dist="38100" algn="tr" rotWithShape="0">
                              <a:prstClr val="black">
                                <a:alpha val="40000"/>
                              </a:prstClr>
                            </a:outerShdw>
                          </a:effectLst>
                          <a:latin typeface="+mn-lt"/>
                          <a:ea typeface="+mn-ea"/>
                          <a:cs typeface="+mn-cs"/>
                        </a:rPr>
                        <a:t>self </a:t>
                      </a:r>
                      <a:r>
                        <a:rPr lang="en-US" sz="1800" b="1" kern="1200" baseline="0" smtClean="0">
                          <a:solidFill>
                            <a:schemeClr val="bg2">
                              <a:lumMod val="75000"/>
                            </a:schemeClr>
                          </a:solidFill>
                          <a:effectLst>
                            <a:outerShdw blurRad="50800" dist="38100" algn="tr" rotWithShape="0">
                              <a:prstClr val="black">
                                <a:alpha val="40000"/>
                              </a:prstClr>
                            </a:outerShdw>
                          </a:effectLst>
                          <a:latin typeface="+mn-lt"/>
                          <a:ea typeface="+mn-ea"/>
                          <a:cs typeface="+mn-cs"/>
                        </a:rPr>
                        <a:t>direction;</a:t>
                      </a:r>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
                      </a:r>
                      <a:b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br>
                      <a:endPar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endParaRPr>
                    </a:p>
                    <a:p>
                      <a:r>
                        <a:rPr lang="en-US" sz="1800" b="1" kern="1200" baseline="0" dirty="0" smtClean="0">
                          <a:solidFill>
                            <a:schemeClr val="bg2">
                              <a:lumMod val="75000"/>
                            </a:schemeClr>
                          </a:solidFill>
                          <a:effectLst>
                            <a:outerShdw blurRad="50800" dist="38100" algn="tr" rotWithShape="0">
                              <a:prstClr val="black">
                                <a:alpha val="40000"/>
                              </a:prstClr>
                            </a:outerShdw>
                          </a:effectLst>
                          <a:latin typeface="+mn-lt"/>
                          <a:ea typeface="+mn-ea"/>
                          <a:cs typeface="+mn-cs"/>
                        </a:rPr>
                        <a:t>Positive interdependence and accountability is promoted in media-rich lessons that improve and maximize team creative efforts, exercise learner respect for the talents and perspective of diverse team members.</a:t>
                      </a:r>
                    </a:p>
                  </a:txBody>
                  <a:tcPr>
                    <a:solidFill>
                      <a:schemeClr val="bg2">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This picture</a:t>
            </a:r>
            <a:r>
              <a:rPr lang="en-US" b="1" dirty="0">
                <a:solidFill>
                  <a:srgbClr val="C00000"/>
                </a:solidFill>
              </a:rPr>
              <a:t> </a:t>
            </a:r>
            <a:r>
              <a:rPr lang="en-US" b="1" dirty="0" smtClean="0">
                <a:solidFill>
                  <a:srgbClr val="C00000"/>
                </a:solidFill>
              </a:rPr>
              <a:t>paints a thousand words</a:t>
            </a:r>
            <a:endParaRPr lang="en-US" b="1" dirty="0">
              <a:solidFill>
                <a:srgbClr val="C00000"/>
              </a:solidFill>
            </a:endParaRPr>
          </a:p>
        </p:txBody>
      </p:sp>
      <p:pic>
        <p:nvPicPr>
          <p:cNvPr id="4" name="Content Placeholder 3" descr="Blooms-Taxonomy-Digital-Classroom-Tools2.jpg"/>
          <p:cNvPicPr>
            <a:picLocks noGrp="1" noChangeAspect="1"/>
          </p:cNvPicPr>
          <p:nvPr>
            <p:ph idx="1"/>
          </p:nvPr>
        </p:nvPicPr>
        <p:blipFill>
          <a:blip r:embed="rId3"/>
          <a:stretch>
            <a:fillRect/>
          </a:stretch>
        </p:blipFill>
        <p:spPr>
          <a:xfrm>
            <a:off x="1066800" y="1371600"/>
            <a:ext cx="6899041" cy="5003601"/>
          </a:xfrm>
          <a:solidFill>
            <a:schemeClr val="tx1"/>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And so does this one . . . </a:t>
            </a:r>
            <a:endParaRPr lang="en-US" b="1" dirty="0">
              <a:solidFill>
                <a:srgbClr val="C00000"/>
              </a:solidFill>
            </a:endParaRPr>
          </a:p>
        </p:txBody>
      </p:sp>
      <p:sp>
        <p:nvSpPr>
          <p:cNvPr id="3" name="Content Placeholder 2"/>
          <p:cNvSpPr>
            <a:spLocks noGrp="1"/>
          </p:cNvSpPr>
          <p:nvPr>
            <p:ph idx="1"/>
          </p:nvPr>
        </p:nvSpPr>
        <p:spPr>
          <a:solidFill>
            <a:schemeClr val="tx1"/>
          </a:solidFill>
        </p:spPr>
        <p:txBody>
          <a:bodyPr>
            <a:normAutofit/>
          </a:bodyPr>
          <a:lstStyle/>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What’s wrong with this picture?</a:t>
            </a:r>
            <a:endParaRPr lang="en-US" b="1" dirty="0">
              <a:solidFill>
                <a:srgbClr val="C00000"/>
              </a:solidFill>
            </a:endParaRPr>
          </a:p>
        </p:txBody>
      </p:sp>
      <p:sp>
        <p:nvSpPr>
          <p:cNvPr id="3" name="Content Placeholder 2"/>
          <p:cNvSpPr>
            <a:spLocks noGrp="1"/>
          </p:cNvSpPr>
          <p:nvPr>
            <p:ph idx="1"/>
          </p:nvPr>
        </p:nvSpPr>
        <p:spPr>
          <a:solidFill>
            <a:schemeClr val="tx1"/>
          </a:solidFill>
        </p:spPr>
        <p:txBody>
          <a:bodyPr>
            <a:normAutofit/>
          </a:bodyPr>
          <a:lstStyle/>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Web 2.0 and Beyond</a:t>
            </a:r>
            <a:endParaRPr lang="en-US" b="1" dirty="0">
              <a:solidFill>
                <a:srgbClr val="C00000"/>
              </a:solidFill>
            </a:endParaRPr>
          </a:p>
        </p:txBody>
      </p:sp>
      <p:sp>
        <p:nvSpPr>
          <p:cNvPr id="3" name="Content Placeholder 2"/>
          <p:cNvSpPr>
            <a:spLocks noGrp="1"/>
          </p:cNvSpPr>
          <p:nvPr>
            <p:ph idx="1"/>
          </p:nvPr>
        </p:nvSpPr>
        <p:spPr>
          <a:solidFill>
            <a:schemeClr val="tx1"/>
          </a:solidFill>
        </p:spPr>
        <p:txBody>
          <a:bodyPr>
            <a:normAutofit fontScale="40000" lnSpcReduction="20000"/>
          </a:bodyPr>
          <a:lstStyle/>
          <a:p>
            <a:endParaRPr lang="en-US" dirty="0" smtClean="0"/>
          </a:p>
          <a:p>
            <a:r>
              <a:rPr lang="en-US" b="1" dirty="0" smtClean="0">
                <a:hlinkClick r:id="rId3"/>
              </a:rPr>
              <a:t>Classroom 2.0 Beginner G…</a:t>
            </a:r>
            <a:endParaRPr lang="en-US" b="1" dirty="0" smtClean="0"/>
          </a:p>
          <a:p>
            <a:r>
              <a:rPr lang="en-US" dirty="0" smtClean="0"/>
              <a:t>1004 members</a:t>
            </a:r>
          </a:p>
          <a:p>
            <a:r>
              <a:rPr lang="en-US" b="1" dirty="0" smtClean="0">
                <a:hlinkClick r:id="rId4"/>
              </a:rPr>
              <a:t>Elementary School 2.0</a:t>
            </a:r>
            <a:endParaRPr lang="en-US" b="1" dirty="0" smtClean="0"/>
          </a:p>
          <a:p>
            <a:r>
              <a:rPr lang="en-US" dirty="0" smtClean="0"/>
              <a:t>965 members</a:t>
            </a:r>
          </a:p>
          <a:p>
            <a:r>
              <a:rPr lang="en-US" b="1" dirty="0" smtClean="0">
                <a:hlinkClick r:id="rId5"/>
              </a:rPr>
              <a:t>Mac Classroom 2.0</a:t>
            </a:r>
            <a:endParaRPr lang="en-US" b="1" dirty="0" smtClean="0"/>
          </a:p>
          <a:p>
            <a:r>
              <a:rPr lang="en-US" dirty="0" smtClean="0"/>
              <a:t>659 members</a:t>
            </a:r>
          </a:p>
          <a:p>
            <a:r>
              <a:rPr lang="en-US" b="1" dirty="0" smtClean="0">
                <a:hlinkClick r:id="rId6"/>
              </a:rPr>
              <a:t>Professional Development</a:t>
            </a:r>
            <a:endParaRPr lang="en-US" b="1" dirty="0" smtClean="0"/>
          </a:p>
          <a:p>
            <a:r>
              <a:rPr lang="en-US" dirty="0" smtClean="0"/>
              <a:t>550 members</a:t>
            </a:r>
          </a:p>
          <a:p>
            <a:r>
              <a:rPr lang="en-US" b="1" dirty="0" smtClean="0">
                <a:hlinkClick r:id="rId7"/>
              </a:rPr>
              <a:t>Distance Collaborations</a:t>
            </a:r>
            <a:endParaRPr lang="en-US" b="1" dirty="0" smtClean="0"/>
          </a:p>
          <a:p>
            <a:r>
              <a:rPr lang="en-US" dirty="0" smtClean="0"/>
              <a:t>545 members</a:t>
            </a:r>
          </a:p>
          <a:p>
            <a:r>
              <a:rPr lang="en-US" b="1" dirty="0" err="1" smtClean="0">
                <a:hlinkClick r:id="rId8"/>
              </a:rPr>
              <a:t>DigiSkills</a:t>
            </a:r>
            <a:endParaRPr lang="en-US" b="1" dirty="0" smtClean="0"/>
          </a:p>
          <a:p>
            <a:r>
              <a:rPr lang="en-US" dirty="0" smtClean="0"/>
              <a:t>530 members</a:t>
            </a:r>
          </a:p>
          <a:p>
            <a:r>
              <a:rPr lang="en-US" b="1" dirty="0" smtClean="0">
                <a:hlinkClick r:id="rId9"/>
              </a:rPr>
              <a:t>Free &amp; Open Source </a:t>
            </a:r>
            <a:r>
              <a:rPr lang="en-US" b="1" dirty="0" err="1" smtClean="0">
                <a:hlinkClick r:id="rId9"/>
              </a:rPr>
              <a:t>Softw</a:t>
            </a:r>
            <a:r>
              <a:rPr lang="en-US" b="1" dirty="0" smtClean="0">
                <a:hlinkClick r:id="rId9"/>
              </a:rPr>
              <a:t>…</a:t>
            </a:r>
            <a:endParaRPr lang="en-US" b="1" dirty="0" smtClean="0"/>
          </a:p>
          <a:p>
            <a:r>
              <a:rPr lang="en-US" dirty="0" smtClean="0"/>
              <a:t>496 members</a:t>
            </a:r>
          </a:p>
          <a:p>
            <a:r>
              <a:rPr lang="en-US" b="1" dirty="0" smtClean="0">
                <a:hlinkClick r:id="rId10"/>
              </a:rPr>
              <a:t>Connecting Content and T…</a:t>
            </a:r>
            <a:endParaRPr lang="en-US" b="1" dirty="0" smtClean="0"/>
          </a:p>
          <a:p>
            <a:r>
              <a:rPr lang="en-US" dirty="0" smtClean="0"/>
              <a:t>494 members</a:t>
            </a:r>
          </a:p>
          <a:p>
            <a:r>
              <a:rPr lang="en-US" b="1" dirty="0" smtClean="0">
                <a:hlinkClick r:id="rId11"/>
              </a:rPr>
              <a:t>Google Apps for Education</a:t>
            </a:r>
            <a:endParaRPr lang="en-US" b="1" dirty="0" smtClean="0"/>
          </a:p>
          <a:p>
            <a:r>
              <a:rPr lang="en-US" dirty="0" smtClean="0"/>
              <a:t>486 members</a:t>
            </a:r>
          </a:p>
          <a:p>
            <a:r>
              <a:rPr lang="en-US" b="1" dirty="0" smtClean="0">
                <a:hlinkClick r:id="rId12"/>
              </a:rPr>
              <a:t>Second Life</a:t>
            </a:r>
            <a:endParaRPr lang="en-US" b="1" dirty="0" smtClean="0"/>
          </a:p>
          <a:p>
            <a:r>
              <a:rPr lang="en-US" dirty="0" smtClean="0"/>
              <a:t>353 members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20798</TotalTime>
  <Words>1045</Words>
  <Application>Microsoft Office PowerPoint</Application>
  <PresentationFormat>On-screen Show (4:3)</PresentationFormat>
  <Paragraphs>184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Managing the Media-Rich Classroom Meeting the Challenge of Delivering 21st Century Learning Dr. Susan Belgrad </vt:lpstr>
      <vt:lpstr>Slide 2</vt:lpstr>
      <vt:lpstr>In the Media-Rich Engaged Learning Classroom:</vt:lpstr>
      <vt:lpstr>In the Engaged Learning Classroom Students  Acquire Skill in Applying:</vt:lpstr>
      <vt:lpstr>In the Engaged Learning Classroom Students  Acquire Skill in Applying:</vt:lpstr>
      <vt:lpstr>This picture paints a thousand words</vt:lpstr>
      <vt:lpstr>And so does this one . . . </vt:lpstr>
      <vt:lpstr>What’s wrong with this picture?</vt:lpstr>
      <vt:lpstr>Web 2.0 and Beyond</vt:lpstr>
      <vt:lpstr>Strategic Plan for Managing Student Learning in the Media-Rich Classroom</vt:lpstr>
      <vt:lpstr>Strategic Plan for Managing Student Learning in the Media-Rich Classroom</vt:lpstr>
      <vt:lpstr>Strategic Plan for Managing the Media-Rich Classroom</vt:lpstr>
      <vt:lpstr>Strategic Plan for Managing the Media-Rich Classroom</vt:lpstr>
      <vt:lpstr>Slide 14</vt:lpstr>
      <vt:lpstr>The “Smart” Classroom</vt:lpstr>
      <vt:lpstr>Slide 16</vt:lpstr>
      <vt:lpstr>Blogs in groups</vt:lpstr>
      <vt:lpstr>Blogs in groups</vt:lpstr>
      <vt:lpstr>Blogs in groups</vt:lpstr>
      <vt:lpstr>An Example of a Middle-Grade Blog Written  as a Cooperative Group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Media-Rich Classroom Meeting the Challenge of Delivering 21st Century Learning Dr. Susan Belgrad </dc:title>
  <dc:creator>Susan Belgrad</dc:creator>
  <cp:lastModifiedBy>Susan Belgrad</cp:lastModifiedBy>
  <cp:revision>22</cp:revision>
  <dcterms:created xsi:type="dcterms:W3CDTF">2011-02-13T00:12:44Z</dcterms:created>
  <dcterms:modified xsi:type="dcterms:W3CDTF">2011-03-16T15:43:45Z</dcterms:modified>
</cp:coreProperties>
</file>