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matic SC" charset="-79"/>
      <p:bold r:id="rId23"/>
    </p:embeddedFont>
    <p:embeddedFont>
      <p:font typeface="Source Code Pro"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Make connections for friendships and empathy</a:t>
            </a:r>
          </a:p>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Teach Empathy</a:t>
            </a:r>
          </a:p>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Maintain Routine</a:t>
            </a:r>
          </a:p>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Take breaks for fun</a:t>
            </a:r>
          </a:p>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Be a positive model of a healthy</a:t>
            </a:r>
          </a:p>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Teach perspective</a:t>
            </a:r>
          </a:p>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Nurture a positive self view</a:t>
            </a:r>
          </a:p>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Look for opportunities for self discovery</a:t>
            </a:r>
          </a:p>
          <a:p>
            <a:pPr marL="457200" lvl="0" indent="-292100" rtl="0">
              <a:lnSpc>
                <a:spcPct val="115000"/>
              </a:lnSpc>
              <a:spcBef>
                <a:spcPts val="0"/>
              </a:spcBef>
              <a:buClr>
                <a:srgbClr val="000000"/>
              </a:buClr>
              <a:buSzPts val="1000"/>
              <a:buFont typeface="Source Code Pro"/>
              <a:buAutoNum type="arabicPeriod"/>
            </a:pPr>
            <a:r>
              <a:rPr lang="en" sz="1000">
                <a:latin typeface="Source Code Pro"/>
                <a:ea typeface="Source Code Pro"/>
                <a:cs typeface="Source Code Pro"/>
                <a:sym typeface="Source Code Pro"/>
              </a:rPr>
              <a:t>Understand that change is a part of growth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wrap="square" lIns="91425" tIns="91425" rIns="91425" bIns="91425" anchor="ctr" anchorCtr="0"/>
          <a:lstStyle>
            <a:lvl1pPr lvl="0" algn="ctr">
              <a:spcBef>
                <a:spcPts val="0"/>
              </a:spcBef>
              <a:buSzPts val="8000"/>
              <a:buNone/>
              <a:defRPr sz="8000"/>
            </a:lvl1pPr>
            <a:lvl2pPr lvl="1" algn="ctr">
              <a:spcBef>
                <a:spcPts val="0"/>
              </a:spcBef>
              <a:buSzPts val="8000"/>
              <a:buNone/>
              <a:defRPr sz="8000"/>
            </a:lvl2pPr>
            <a:lvl3pPr lvl="2" algn="ctr">
              <a:spcBef>
                <a:spcPts val="0"/>
              </a:spcBef>
              <a:buSzPts val="8000"/>
              <a:buNone/>
              <a:defRPr sz="8000"/>
            </a:lvl3pPr>
            <a:lvl4pPr lvl="3" algn="ctr">
              <a:spcBef>
                <a:spcPts val="0"/>
              </a:spcBef>
              <a:buSzPts val="8000"/>
              <a:buNone/>
              <a:defRPr sz="8000"/>
            </a:lvl4pPr>
            <a:lvl5pPr lvl="4" algn="ctr">
              <a:spcBef>
                <a:spcPts val="0"/>
              </a:spcBef>
              <a:buSzPts val="8000"/>
              <a:buNone/>
              <a:defRPr sz="8000"/>
            </a:lvl5pPr>
            <a:lvl6pPr lvl="5" algn="ctr">
              <a:spcBef>
                <a:spcPts val="0"/>
              </a:spcBef>
              <a:buSzPts val="8000"/>
              <a:buNone/>
              <a:defRPr sz="8000"/>
            </a:lvl6pPr>
            <a:lvl7pPr lvl="6" algn="ctr">
              <a:spcBef>
                <a:spcPts val="0"/>
              </a:spcBef>
              <a:buSzPts val="8000"/>
              <a:buNone/>
              <a:defRPr sz="8000"/>
            </a:lvl7pPr>
            <a:lvl8pPr lvl="7" algn="ctr">
              <a:spcBef>
                <a:spcPts val="0"/>
              </a:spcBef>
              <a:buSzPts val="8000"/>
              <a:buNone/>
              <a:defRPr sz="8000"/>
            </a:lvl8pPr>
            <a:lvl9pPr lvl="8" algn="ctr">
              <a:spcBef>
                <a:spcPts val="0"/>
              </a:spcBef>
              <a:buSzPts val="8000"/>
              <a:buNone/>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wrap="square" lIns="91425" tIns="91425" rIns="91425" bIns="91425" anchor="b" anchorCtr="0"/>
          <a:lstStyle>
            <a:lvl1pPr lvl="0" algn="ctr">
              <a:spcBef>
                <a:spcPts val="0"/>
              </a:spcBef>
              <a:buClr>
                <a:schemeClr val="lt1"/>
              </a:buClr>
              <a:buSzPts val="12000"/>
              <a:buNone/>
              <a:defRPr sz="12000">
                <a:solidFill>
                  <a:schemeClr val="lt1"/>
                </a:solidFill>
              </a:defRPr>
            </a:lvl1pPr>
            <a:lvl2pPr lvl="1" algn="ctr">
              <a:spcBef>
                <a:spcPts val="0"/>
              </a:spcBef>
              <a:buClr>
                <a:schemeClr val="lt1"/>
              </a:buClr>
              <a:buSzPts val="12000"/>
              <a:buNone/>
              <a:defRPr sz="12000">
                <a:solidFill>
                  <a:schemeClr val="lt1"/>
                </a:solidFill>
              </a:defRPr>
            </a:lvl2pPr>
            <a:lvl3pPr lvl="2" algn="ctr">
              <a:spcBef>
                <a:spcPts val="0"/>
              </a:spcBef>
              <a:buClr>
                <a:schemeClr val="lt1"/>
              </a:buClr>
              <a:buSzPts val="12000"/>
              <a:buNone/>
              <a:defRPr sz="12000">
                <a:solidFill>
                  <a:schemeClr val="lt1"/>
                </a:solidFill>
              </a:defRPr>
            </a:lvl3pPr>
            <a:lvl4pPr lvl="3" algn="ctr">
              <a:spcBef>
                <a:spcPts val="0"/>
              </a:spcBef>
              <a:buClr>
                <a:schemeClr val="lt1"/>
              </a:buClr>
              <a:buSzPts val="12000"/>
              <a:buNone/>
              <a:defRPr sz="12000">
                <a:solidFill>
                  <a:schemeClr val="lt1"/>
                </a:solidFill>
              </a:defRPr>
            </a:lvl4pPr>
            <a:lvl5pPr lvl="4" algn="ctr">
              <a:spcBef>
                <a:spcPts val="0"/>
              </a:spcBef>
              <a:buClr>
                <a:schemeClr val="lt1"/>
              </a:buClr>
              <a:buSzPts val="12000"/>
              <a:buNone/>
              <a:defRPr sz="12000">
                <a:solidFill>
                  <a:schemeClr val="lt1"/>
                </a:solidFill>
              </a:defRPr>
            </a:lvl5pPr>
            <a:lvl6pPr lvl="5" algn="ctr">
              <a:spcBef>
                <a:spcPts val="0"/>
              </a:spcBef>
              <a:buClr>
                <a:schemeClr val="lt1"/>
              </a:buClr>
              <a:buSzPts val="12000"/>
              <a:buNone/>
              <a:defRPr sz="12000">
                <a:solidFill>
                  <a:schemeClr val="lt1"/>
                </a:solidFill>
              </a:defRPr>
            </a:lvl6pPr>
            <a:lvl7pPr lvl="6" algn="ctr">
              <a:spcBef>
                <a:spcPts val="0"/>
              </a:spcBef>
              <a:buClr>
                <a:schemeClr val="lt1"/>
              </a:buClr>
              <a:buSzPts val="12000"/>
              <a:buNone/>
              <a:defRPr sz="12000">
                <a:solidFill>
                  <a:schemeClr val="lt1"/>
                </a:solidFill>
              </a:defRPr>
            </a:lvl7pPr>
            <a:lvl8pPr lvl="7" algn="ctr">
              <a:spcBef>
                <a:spcPts val="0"/>
              </a:spcBef>
              <a:buClr>
                <a:schemeClr val="lt1"/>
              </a:buClr>
              <a:buSzPts val="12000"/>
              <a:buNone/>
              <a:defRPr sz="12000">
                <a:solidFill>
                  <a:schemeClr val="lt1"/>
                </a:solidFill>
              </a:defRPr>
            </a:lvl8pPr>
            <a:lvl9pPr lvl="8" algn="ctr">
              <a:spcBef>
                <a:spcPts val="0"/>
              </a:spcBef>
              <a:buClr>
                <a:schemeClr val="lt1"/>
              </a:buClr>
              <a:buSzPts val="12000"/>
              <a:buNone/>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wrap="square" lIns="91425" tIns="91425" rIns="91425" bIns="91425" anchor="t" anchorCtr="0"/>
          <a:lstStyle>
            <a:lvl1pPr lvl="0" algn="ctr">
              <a:spcBef>
                <a:spcPts val="0"/>
              </a:spcBef>
              <a:buClr>
                <a:schemeClr val="accent1"/>
              </a:buClr>
              <a:buSzPts val="1800"/>
              <a:buChar char="●"/>
              <a:defRPr>
                <a:solidFill>
                  <a:schemeClr val="accent1"/>
                </a:solidFill>
              </a:defRPr>
            </a:lvl1pPr>
            <a:lvl2pPr lvl="1" algn="ctr">
              <a:spcBef>
                <a:spcPts val="0"/>
              </a:spcBef>
              <a:buClr>
                <a:schemeClr val="accent1"/>
              </a:buClr>
              <a:buSzPts val="1400"/>
              <a:buChar char="○"/>
              <a:defRPr>
                <a:solidFill>
                  <a:schemeClr val="accent1"/>
                </a:solidFill>
              </a:defRPr>
            </a:lvl2pPr>
            <a:lvl3pPr lvl="2" algn="ctr">
              <a:spcBef>
                <a:spcPts val="0"/>
              </a:spcBef>
              <a:buClr>
                <a:schemeClr val="accent1"/>
              </a:buClr>
              <a:buSzPts val="1400"/>
              <a:buChar char="■"/>
              <a:defRPr>
                <a:solidFill>
                  <a:schemeClr val="accent1"/>
                </a:solidFill>
              </a:defRPr>
            </a:lvl3pPr>
            <a:lvl4pPr lvl="3" algn="ctr">
              <a:spcBef>
                <a:spcPts val="0"/>
              </a:spcBef>
              <a:buClr>
                <a:schemeClr val="accent1"/>
              </a:buClr>
              <a:buSzPts val="1400"/>
              <a:buChar char="●"/>
              <a:defRPr>
                <a:solidFill>
                  <a:schemeClr val="accent1"/>
                </a:solidFill>
              </a:defRPr>
            </a:lvl4pPr>
            <a:lvl5pPr lvl="4" algn="ctr">
              <a:spcBef>
                <a:spcPts val="0"/>
              </a:spcBef>
              <a:buClr>
                <a:schemeClr val="accent1"/>
              </a:buClr>
              <a:buSzPts val="1400"/>
              <a:buChar char="○"/>
              <a:defRPr>
                <a:solidFill>
                  <a:schemeClr val="accent1"/>
                </a:solidFill>
              </a:defRPr>
            </a:lvl5pPr>
            <a:lvl6pPr lvl="5" algn="ctr">
              <a:spcBef>
                <a:spcPts val="0"/>
              </a:spcBef>
              <a:buClr>
                <a:schemeClr val="accent1"/>
              </a:buClr>
              <a:buSzPts val="1400"/>
              <a:buChar char="■"/>
              <a:defRPr>
                <a:solidFill>
                  <a:schemeClr val="accent1"/>
                </a:solidFill>
              </a:defRPr>
            </a:lvl6pPr>
            <a:lvl7pPr lvl="6" algn="ctr">
              <a:spcBef>
                <a:spcPts val="0"/>
              </a:spcBef>
              <a:buClr>
                <a:schemeClr val="accent1"/>
              </a:buClr>
              <a:buSzPts val="1400"/>
              <a:buChar char="●"/>
              <a:defRPr>
                <a:solidFill>
                  <a:schemeClr val="accent1"/>
                </a:solidFill>
              </a:defRPr>
            </a:lvl7pPr>
            <a:lvl8pPr lvl="7" algn="ctr">
              <a:spcBef>
                <a:spcPts val="0"/>
              </a:spcBef>
              <a:buClr>
                <a:schemeClr val="accent1"/>
              </a:buClr>
              <a:buSzPts val="1400"/>
              <a:buChar char="○"/>
              <a:defRPr>
                <a:solidFill>
                  <a:schemeClr val="accent1"/>
                </a:solidFill>
              </a:defRPr>
            </a:lvl8pPr>
            <a:lvl9pPr lvl="8" algn="ctr">
              <a:spcBef>
                <a:spcPts val="0"/>
              </a:spcBef>
              <a:buClr>
                <a:schemeClr val="accent1"/>
              </a:buClr>
              <a:buSzPts val="1400"/>
              <a:buChar char="■"/>
              <a:defRPr>
                <a:solidFill>
                  <a:schemeClr val="accent1"/>
                </a:solidFill>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wrap="square" lIns="91425" tIns="91425" rIns="91425" bIns="91425" anchor="ctr" anchorCtr="0"/>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a:endParaRPr/>
          </a:p>
        </p:txBody>
      </p:sp>
      <p:sp>
        <p:nvSpPr>
          <p:cNvPr id="16" name="Shape 1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wrap="square" lIns="91425" tIns="91425" rIns="91425" bIns="91425" anchor="t" anchorCtr="0"/>
          <a:lstStyle>
            <a:lvl1pPr lvl="0">
              <a:spcBef>
                <a:spcPts val="0"/>
              </a:spcBef>
              <a:buSzPts val="4200"/>
              <a:buNone/>
              <a:defRPr/>
            </a:lvl1pPr>
            <a:lvl2pPr lvl="1">
              <a:spcBef>
                <a:spcPts val="0"/>
              </a:spcBef>
              <a:buSzPts val="4200"/>
              <a:buNone/>
              <a:defRPr/>
            </a:lvl2pPr>
            <a:lvl3pPr lvl="2">
              <a:spcBef>
                <a:spcPts val="0"/>
              </a:spcBef>
              <a:buSzPts val="4200"/>
              <a:buNone/>
              <a:defRPr/>
            </a:lvl3pPr>
            <a:lvl4pPr lvl="3">
              <a:spcBef>
                <a:spcPts val="0"/>
              </a:spcBef>
              <a:buSzPts val="4200"/>
              <a:buNone/>
              <a:defRPr/>
            </a:lvl4pPr>
            <a:lvl5pPr lvl="4">
              <a:spcBef>
                <a:spcPts val="0"/>
              </a:spcBef>
              <a:buSzPts val="4200"/>
              <a:buNone/>
              <a:defRPr/>
            </a:lvl5pPr>
            <a:lvl6pPr lvl="5">
              <a:spcBef>
                <a:spcPts val="0"/>
              </a:spcBef>
              <a:buSzPts val="4200"/>
              <a:buNone/>
              <a:defRPr/>
            </a:lvl6pPr>
            <a:lvl7pPr lvl="6">
              <a:spcBef>
                <a:spcPts val="0"/>
              </a:spcBef>
              <a:buSzPts val="4200"/>
              <a:buNone/>
              <a:defRPr/>
            </a:lvl7pPr>
            <a:lvl8pPr lvl="7">
              <a:spcBef>
                <a:spcPts val="0"/>
              </a:spcBef>
              <a:buSzPts val="4200"/>
              <a:buNone/>
              <a:defRPr/>
            </a:lvl8pPr>
            <a:lvl9pPr lvl="8">
              <a:spcBef>
                <a:spcPts val="0"/>
              </a:spcBef>
              <a:buSzPts val="4200"/>
              <a:buNone/>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wrap="square" lIns="91425" tIns="91425" rIns="91425" bIns="91425" anchor="t" anchorCtr="0"/>
          <a:lstStyle>
            <a:lvl1pPr lvl="0">
              <a:spcBef>
                <a:spcPts val="0"/>
              </a:spcBef>
              <a:buSzPts val="4200"/>
              <a:buNone/>
              <a:defRPr/>
            </a:lvl1pPr>
            <a:lvl2pPr lvl="1">
              <a:spcBef>
                <a:spcPts val="0"/>
              </a:spcBef>
              <a:buSzPts val="4200"/>
              <a:buNone/>
              <a:defRPr/>
            </a:lvl2pPr>
            <a:lvl3pPr lvl="2">
              <a:spcBef>
                <a:spcPts val="0"/>
              </a:spcBef>
              <a:buSzPts val="4200"/>
              <a:buNone/>
              <a:defRPr/>
            </a:lvl3pPr>
            <a:lvl4pPr lvl="3">
              <a:spcBef>
                <a:spcPts val="0"/>
              </a:spcBef>
              <a:buSzPts val="4200"/>
              <a:buNone/>
              <a:defRPr/>
            </a:lvl4pPr>
            <a:lvl5pPr lvl="4">
              <a:spcBef>
                <a:spcPts val="0"/>
              </a:spcBef>
              <a:buSzPts val="4200"/>
              <a:buNone/>
              <a:defRPr/>
            </a:lvl5pPr>
            <a:lvl6pPr lvl="5">
              <a:spcBef>
                <a:spcPts val="0"/>
              </a:spcBef>
              <a:buSzPts val="4200"/>
              <a:buNone/>
              <a:defRPr/>
            </a:lvl6pPr>
            <a:lvl7pPr lvl="6">
              <a:spcBef>
                <a:spcPts val="0"/>
              </a:spcBef>
              <a:buSzPts val="4200"/>
              <a:buNone/>
              <a:defRPr/>
            </a:lvl7pPr>
            <a:lvl8pPr lvl="7">
              <a:spcBef>
                <a:spcPts val="0"/>
              </a:spcBef>
              <a:buSzPts val="4200"/>
              <a:buNone/>
              <a:defRPr/>
            </a:lvl8pPr>
            <a:lvl9pPr lvl="8">
              <a:spcBef>
                <a:spcPts val="0"/>
              </a:spcBef>
              <a:buSzPts val="4200"/>
              <a:buNone/>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wrap="square" lIns="91425" tIns="91425" rIns="91425" bIns="91425" anchor="t" anchorCtr="0"/>
          <a:lstStyle>
            <a:lvl1pPr lvl="0">
              <a:spcBef>
                <a:spcPts val="0"/>
              </a:spcBef>
              <a:buSzPts val="4000"/>
              <a:buNone/>
              <a:defRPr sz="4000"/>
            </a:lvl1pPr>
            <a:lvl2pPr lvl="1">
              <a:spcBef>
                <a:spcPts val="0"/>
              </a:spcBef>
              <a:buSzPts val="4000"/>
              <a:buNone/>
              <a:defRPr sz="4000"/>
            </a:lvl2pPr>
            <a:lvl3pPr lvl="2">
              <a:spcBef>
                <a:spcPts val="0"/>
              </a:spcBef>
              <a:buSzPts val="4000"/>
              <a:buNone/>
              <a:defRPr sz="4000"/>
            </a:lvl3pPr>
            <a:lvl4pPr lvl="3">
              <a:spcBef>
                <a:spcPts val="0"/>
              </a:spcBef>
              <a:buSzPts val="4000"/>
              <a:buNone/>
              <a:defRPr sz="4000"/>
            </a:lvl4pPr>
            <a:lvl5pPr lvl="4">
              <a:spcBef>
                <a:spcPts val="0"/>
              </a:spcBef>
              <a:buSzPts val="4000"/>
              <a:buNone/>
              <a:defRPr sz="4000"/>
            </a:lvl5pPr>
            <a:lvl6pPr lvl="5">
              <a:spcBef>
                <a:spcPts val="0"/>
              </a:spcBef>
              <a:buSzPts val="4000"/>
              <a:buNone/>
              <a:defRPr sz="4000"/>
            </a:lvl6pPr>
            <a:lvl7pPr lvl="6">
              <a:spcBef>
                <a:spcPts val="0"/>
              </a:spcBef>
              <a:buSzPts val="4000"/>
              <a:buNone/>
              <a:defRPr sz="4000"/>
            </a:lvl7pPr>
            <a:lvl8pPr lvl="7">
              <a:spcBef>
                <a:spcPts val="0"/>
              </a:spcBef>
              <a:buSzPts val="4000"/>
              <a:buNone/>
              <a:defRPr sz="4000"/>
            </a:lvl8pPr>
            <a:lvl9pPr lvl="8">
              <a:spcBef>
                <a:spcPts val="0"/>
              </a:spcBef>
              <a:buSzPts val="4000"/>
              <a:buNone/>
              <a:defRPr sz="40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wrap="square" lIns="91425" tIns="91425" rIns="91425" bIns="91425" anchor="ctr" anchorCtr="0"/>
          <a:lstStyle>
            <a:lvl1pPr lvl="0">
              <a:spcBef>
                <a:spcPts val="0"/>
              </a:spcBef>
              <a:buClr>
                <a:schemeClr val="lt1"/>
              </a:buClr>
              <a:buSzPts val="6000"/>
              <a:buNone/>
              <a:defRPr sz="6000">
                <a:solidFill>
                  <a:schemeClr val="lt1"/>
                </a:solidFill>
              </a:defRPr>
            </a:lvl1pPr>
            <a:lvl2pPr lvl="1">
              <a:spcBef>
                <a:spcPts val="0"/>
              </a:spcBef>
              <a:buClr>
                <a:schemeClr val="lt1"/>
              </a:buClr>
              <a:buSzPts val="6000"/>
              <a:buNone/>
              <a:defRPr sz="6000">
                <a:solidFill>
                  <a:schemeClr val="lt1"/>
                </a:solidFill>
              </a:defRPr>
            </a:lvl2pPr>
            <a:lvl3pPr lvl="2">
              <a:spcBef>
                <a:spcPts val="0"/>
              </a:spcBef>
              <a:buClr>
                <a:schemeClr val="lt1"/>
              </a:buClr>
              <a:buSzPts val="6000"/>
              <a:buNone/>
              <a:defRPr sz="6000">
                <a:solidFill>
                  <a:schemeClr val="lt1"/>
                </a:solidFill>
              </a:defRPr>
            </a:lvl3pPr>
            <a:lvl4pPr lvl="3">
              <a:spcBef>
                <a:spcPts val="0"/>
              </a:spcBef>
              <a:buClr>
                <a:schemeClr val="lt1"/>
              </a:buClr>
              <a:buSzPts val="6000"/>
              <a:buNone/>
              <a:defRPr sz="6000">
                <a:solidFill>
                  <a:schemeClr val="lt1"/>
                </a:solidFill>
              </a:defRPr>
            </a:lvl4pPr>
            <a:lvl5pPr lvl="4">
              <a:spcBef>
                <a:spcPts val="0"/>
              </a:spcBef>
              <a:buClr>
                <a:schemeClr val="lt1"/>
              </a:buClr>
              <a:buSzPts val="6000"/>
              <a:buNone/>
              <a:defRPr sz="6000">
                <a:solidFill>
                  <a:schemeClr val="lt1"/>
                </a:solidFill>
              </a:defRPr>
            </a:lvl5pPr>
            <a:lvl6pPr lvl="5">
              <a:spcBef>
                <a:spcPts val="0"/>
              </a:spcBef>
              <a:buClr>
                <a:schemeClr val="lt1"/>
              </a:buClr>
              <a:buSzPts val="6000"/>
              <a:buNone/>
              <a:defRPr sz="6000">
                <a:solidFill>
                  <a:schemeClr val="lt1"/>
                </a:solidFill>
              </a:defRPr>
            </a:lvl6pPr>
            <a:lvl7pPr lvl="6">
              <a:spcBef>
                <a:spcPts val="0"/>
              </a:spcBef>
              <a:buClr>
                <a:schemeClr val="lt1"/>
              </a:buClr>
              <a:buSzPts val="6000"/>
              <a:buNone/>
              <a:defRPr sz="6000">
                <a:solidFill>
                  <a:schemeClr val="lt1"/>
                </a:solidFill>
              </a:defRPr>
            </a:lvl7pPr>
            <a:lvl8pPr lvl="7">
              <a:spcBef>
                <a:spcPts val="0"/>
              </a:spcBef>
              <a:buClr>
                <a:schemeClr val="lt1"/>
              </a:buClr>
              <a:buSzPts val="6000"/>
              <a:buNone/>
              <a:defRPr sz="6000">
                <a:solidFill>
                  <a:schemeClr val="lt1"/>
                </a:solidFill>
              </a:defRPr>
            </a:lvl8pPr>
            <a:lvl9pPr lvl="8">
              <a:spcBef>
                <a:spcPts val="0"/>
              </a:spcBef>
              <a:buClr>
                <a:schemeClr val="lt1"/>
              </a:buClr>
              <a:buSzPts val="6000"/>
              <a:buNone/>
              <a:defRPr sz="6000">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solidFill>
                  <a:schemeClr val="lt1"/>
                </a:solidFill>
              </a:rPr>
              <a:pPr marL="0" lvl="0" indent="0">
                <a:spcBef>
                  <a:spcPts val="0"/>
                </a:spcBef>
                <a:buNone/>
              </a:p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buSzPts val="5400"/>
              <a:buNone/>
              <a:defRPr sz="5400"/>
            </a:lvl1pPr>
            <a:lvl2pPr lvl="1" algn="ctr">
              <a:spcBef>
                <a:spcPts val="0"/>
              </a:spcBef>
              <a:buSzPts val="5400"/>
              <a:buNone/>
              <a:defRPr sz="5400"/>
            </a:lvl2pPr>
            <a:lvl3pPr lvl="2" algn="ctr">
              <a:spcBef>
                <a:spcPts val="0"/>
              </a:spcBef>
              <a:buSzPts val="5400"/>
              <a:buNone/>
              <a:defRPr sz="5400"/>
            </a:lvl3pPr>
            <a:lvl4pPr lvl="3" algn="ctr">
              <a:spcBef>
                <a:spcPts val="0"/>
              </a:spcBef>
              <a:buSzPts val="5400"/>
              <a:buNone/>
              <a:defRPr sz="5400"/>
            </a:lvl4pPr>
            <a:lvl5pPr lvl="4" algn="ctr">
              <a:spcBef>
                <a:spcPts val="0"/>
              </a:spcBef>
              <a:buSzPts val="5400"/>
              <a:buNone/>
              <a:defRPr sz="5400"/>
            </a:lvl5pPr>
            <a:lvl6pPr lvl="5" algn="ctr">
              <a:spcBef>
                <a:spcPts val="0"/>
              </a:spcBef>
              <a:buSzPts val="5400"/>
              <a:buNone/>
              <a:defRPr sz="5400"/>
            </a:lvl6pPr>
            <a:lvl7pPr lvl="6" algn="ctr">
              <a:spcBef>
                <a:spcPts val="0"/>
              </a:spcBef>
              <a:buSzPts val="5400"/>
              <a:buNone/>
              <a:defRPr sz="5400"/>
            </a:lvl7pPr>
            <a:lvl8pPr lvl="7" algn="ctr">
              <a:spcBef>
                <a:spcPts val="0"/>
              </a:spcBef>
              <a:buSzPts val="5400"/>
              <a:buNone/>
              <a:defRPr sz="5400"/>
            </a:lvl8pPr>
            <a:lvl9pPr lvl="8" algn="ctr">
              <a:spcBef>
                <a:spcPts val="0"/>
              </a:spcBef>
              <a:buSzPts val="5400"/>
              <a:buNone/>
              <a:defRPr sz="5400"/>
            </a:lvl9pPr>
          </a:lstStyle>
          <a:p>
            <a:endParaRPr/>
          </a:p>
        </p:txBody>
      </p:sp>
      <p:sp>
        <p:nvSpPr>
          <p:cNvPr id="40" name="Shape 40"/>
          <p:cNvSpPr txBox="1">
            <a:spLocks noGrp="1"/>
          </p:cNvSpPr>
          <p:nvPr>
            <p:ph type="subTitle" idx="1"/>
          </p:nvPr>
        </p:nvSpPr>
        <p:spPr>
          <a:xfrm>
            <a:off x="265500" y="2845223"/>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accent1"/>
              </a:buClr>
              <a:buSzPts val="1800"/>
              <a:buChar char="●"/>
              <a:defRPr>
                <a:solidFill>
                  <a:schemeClr val="accent1"/>
                </a:solidFill>
              </a:defRPr>
            </a:lvl1pPr>
            <a:lvl2pPr lvl="1">
              <a:spcBef>
                <a:spcPts val="0"/>
              </a:spcBef>
              <a:buClr>
                <a:schemeClr val="accent1"/>
              </a:buClr>
              <a:buSzPts val="1400"/>
              <a:buChar char="○"/>
              <a:defRPr>
                <a:solidFill>
                  <a:schemeClr val="accent1"/>
                </a:solidFill>
              </a:defRPr>
            </a:lvl2pPr>
            <a:lvl3pPr lvl="2">
              <a:spcBef>
                <a:spcPts val="0"/>
              </a:spcBef>
              <a:buClr>
                <a:schemeClr val="accent1"/>
              </a:buClr>
              <a:buSzPts val="1400"/>
              <a:buChar char="■"/>
              <a:defRPr>
                <a:solidFill>
                  <a:schemeClr val="accent1"/>
                </a:solidFill>
              </a:defRPr>
            </a:lvl3pPr>
            <a:lvl4pPr lvl="3">
              <a:spcBef>
                <a:spcPts val="0"/>
              </a:spcBef>
              <a:buClr>
                <a:schemeClr val="accent1"/>
              </a:buClr>
              <a:buSzPts val="1400"/>
              <a:buChar char="●"/>
              <a:defRPr>
                <a:solidFill>
                  <a:schemeClr val="accent1"/>
                </a:solidFill>
              </a:defRPr>
            </a:lvl4pPr>
            <a:lvl5pPr lvl="4">
              <a:spcBef>
                <a:spcPts val="0"/>
              </a:spcBef>
              <a:buClr>
                <a:schemeClr val="accent1"/>
              </a:buClr>
              <a:buSzPts val="1400"/>
              <a:buChar char="○"/>
              <a:defRPr>
                <a:solidFill>
                  <a:schemeClr val="accent1"/>
                </a:solidFill>
              </a:defRPr>
            </a:lvl5pPr>
            <a:lvl6pPr lvl="5">
              <a:spcBef>
                <a:spcPts val="0"/>
              </a:spcBef>
              <a:buClr>
                <a:schemeClr val="accent1"/>
              </a:buClr>
              <a:buSzPts val="1400"/>
              <a:buChar char="■"/>
              <a:defRPr>
                <a:solidFill>
                  <a:schemeClr val="accent1"/>
                </a:solidFill>
              </a:defRPr>
            </a:lvl6pPr>
            <a:lvl7pPr lvl="6">
              <a:spcBef>
                <a:spcPts val="0"/>
              </a:spcBef>
              <a:buClr>
                <a:schemeClr val="accent1"/>
              </a:buClr>
              <a:buSzPts val="1400"/>
              <a:buChar char="●"/>
              <a:defRPr>
                <a:solidFill>
                  <a:schemeClr val="accent1"/>
                </a:solidFill>
              </a:defRPr>
            </a:lvl7pPr>
            <a:lvl8pPr lvl="7">
              <a:spcBef>
                <a:spcPts val="0"/>
              </a:spcBef>
              <a:buClr>
                <a:schemeClr val="accent1"/>
              </a:buClr>
              <a:buSzPts val="1400"/>
              <a:buChar char="○"/>
              <a:defRPr>
                <a:solidFill>
                  <a:schemeClr val="accent1"/>
                </a:solidFill>
              </a:defRPr>
            </a:lvl8pPr>
            <a:lvl9pPr lvl="8">
              <a:spcBef>
                <a:spcPts val="0"/>
              </a:spcBef>
              <a:buClr>
                <a:schemeClr val="accent1"/>
              </a:buClr>
              <a:buSzPts val="1400"/>
              <a:buChar char="■"/>
              <a:defRPr>
                <a:solidFill>
                  <a:schemeClr val="accent1"/>
                </a:solidFill>
              </a:defRPr>
            </a:lvl9pPr>
          </a:lstStyle>
          <a:p>
            <a:endParaRPr/>
          </a:p>
        </p:txBody>
      </p:sp>
      <p:sp>
        <p:nvSpPr>
          <p:cNvPr id="42" name="Shape 4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wrap="square" lIns="91425" tIns="91425" rIns="91425" bIns="91425" anchor="ctr" anchorCtr="0"/>
          <a:lstStyle>
            <a:lvl1pPr lv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pPr marL="0" lvl="0" indent="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wrap="square" lIns="91425" tIns="91425" rIns="91425" bIns="91425" anchor="t" anchorCtr="0"/>
          <a:lstStyle>
            <a:lvl1pPr lvl="0">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pPr marL="0" lvl="0" indent="0" algn="r">
                <a:spcBef>
                  <a:spcPts val="0"/>
                </a:spcBef>
                <a:buNone/>
              </a:p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xSf7pRpOgu8"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resiliencyquiz.com/index.s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weareteachers.com/positive-post-it-not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pS5H7VfkuPk"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psychologytoday.com/basics/parentin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sychologytoday.com/blog/creative-development/201407/the-resilient-child"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simplypsychology.org/Erik-Erikson.html" TargetMode="External"/><Relationship Id="rId5" Type="http://schemas.openxmlformats.org/officeDocument/2006/relationships/hyperlink" Target="https://www.weareteachers.com/8-ways-to-help-your-students-build-resiliency/" TargetMode="External"/><Relationship Id="rId4" Type="http://schemas.openxmlformats.org/officeDocument/2006/relationships/hyperlink" Target="http://www.apa.org/helpcenter/resilience.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sychologytoday.com/blog/creative-development/201407/the-resilient-chil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psychologytoday.com/basics/sport-and-competition"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https://www.psychologytoday.com/basics/child-development" TargetMode="External"/><Relationship Id="rId4" Type="http://schemas.openxmlformats.org/officeDocument/2006/relationships/hyperlink" Target="https://www.psychologytoday.com/basics/teamwo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wrap="square" lIns="91425" tIns="91425" rIns="91425" bIns="91425" anchor="ctr" anchorCtr="0">
            <a:noAutofit/>
          </a:bodyPr>
          <a:lstStyle/>
          <a:p>
            <a:pPr marL="0" lvl="0" indent="0">
              <a:spcBef>
                <a:spcPts val="0"/>
              </a:spcBef>
              <a:buNone/>
            </a:pPr>
            <a:r>
              <a:rPr lang="en"/>
              <a:t>Resiliency in Children</a:t>
            </a:r>
          </a:p>
        </p:txBody>
      </p:sp>
      <p:sp>
        <p:nvSpPr>
          <p:cNvPr id="57" name="Shape 57"/>
          <p:cNvSpPr txBox="1">
            <a:spLocks noGrp="1"/>
          </p:cNvSpPr>
          <p:nvPr>
            <p:ph type="subTitle" idx="1"/>
          </p:nvPr>
        </p:nvSpPr>
        <p:spPr>
          <a:xfrm>
            <a:off x="311700" y="3890400"/>
            <a:ext cx="8520600" cy="706200"/>
          </a:xfrm>
          <a:prstGeom prst="rect">
            <a:avLst/>
          </a:prstGeom>
        </p:spPr>
        <p:txBody>
          <a:bodyPr wrap="square" lIns="91425" tIns="91425" rIns="91425" bIns="91425" anchor="ctr" anchorCtr="0">
            <a:noAutofit/>
          </a:bodyPr>
          <a:lstStyle/>
          <a:p>
            <a:pPr marL="0" lvl="0" indent="0">
              <a:spcBef>
                <a:spcPts val="0"/>
              </a:spcBef>
              <a:buNone/>
            </a:pPr>
            <a:r>
              <a:rPr lang="en"/>
              <a:t>Grata, Michelle, Allison, Melva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56"/>
                                        </p:tgtEl>
                                        <p:attrNameLst>
                                          <p:attrName>ppt_y</p:attrName>
                                        </p:attrNameLst>
                                      </p:cBhvr>
                                      <p:tavLst>
                                        <p:tav tm="0">
                                          <p:val>
                                            <p:strVal val="#ppt_y"/>
                                          </p:val>
                                        </p:tav>
                                        <p:tav tm="100000">
                                          <p:val>
                                            <p:strVal val="#ppt_y-1"/>
                                          </p:val>
                                        </p:tav>
                                      </p:tavLst>
                                    </p:anim>
                                    <p:set>
                                      <p:cBhvr>
                                        <p:cTn id="7" dur="1" fill="hold">
                                          <p:stCondLst>
                                            <p:cond delay="100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a:blip r:embed="rId3">
            <a:alphaModFix/>
          </a:blip>
          <a:stretch>
            <a:fillRect/>
          </a:stretch>
        </p:blipFill>
        <p:spPr>
          <a:xfrm>
            <a:off x="1588450" y="152400"/>
            <a:ext cx="6451601" cy="483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descr="Children are not born with resilience, which is produced through the interaction of biological systems and protective factors in the social environment. The active ingredients in building resilience are supportive relationships with parents, coaches, teachers, caregivers, and other adults in the community. Watch this video to learn how responsive exchanges with adults help children build the skills they need to manage stress and cope with adversity.  This InBrief video is part three of a three-part sequence about resilience. These videos provide an overview of Supportive Relationships and Active Skill-Building Strengthen the Foundations of Resilience, a working paper from the National Scientific Council on the Developing Child: http://developingchild.harvard.edu/resources/reports_and_working_papers/working_papers/wp13/">
            <a:hlinkClick r:id="rId3"/>
          </p:cNvPr>
          <p:cNvSpPr/>
          <p:nvPr/>
        </p:nvSpPr>
        <p:spPr>
          <a:xfrm>
            <a:off x="2329925" y="1091000"/>
            <a:ext cx="4572000" cy="3429000"/>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254975"/>
            <a:ext cx="8520600" cy="801000"/>
          </a:xfrm>
          <a:prstGeom prst="rect">
            <a:avLst/>
          </a:prstGeom>
        </p:spPr>
        <p:txBody>
          <a:bodyPr wrap="square" lIns="91425" tIns="91425" rIns="91425" bIns="91425" anchor="t" anchorCtr="0">
            <a:noAutofit/>
          </a:bodyPr>
          <a:lstStyle/>
          <a:p>
            <a:pPr marL="0" lvl="0" indent="0">
              <a:spcBef>
                <a:spcPts val="0"/>
              </a:spcBef>
              <a:buNone/>
            </a:pPr>
            <a:r>
              <a:rPr lang="en"/>
              <a:t>Ways to instill resiliency</a:t>
            </a:r>
          </a:p>
        </p:txBody>
      </p:sp>
      <p:sp>
        <p:nvSpPr>
          <p:cNvPr id="131" name="Shape 131"/>
          <p:cNvSpPr txBox="1">
            <a:spLocks noGrp="1"/>
          </p:cNvSpPr>
          <p:nvPr>
            <p:ph type="body" idx="1"/>
          </p:nvPr>
        </p:nvSpPr>
        <p:spPr>
          <a:xfrm>
            <a:off x="311700" y="1228675"/>
            <a:ext cx="3999900" cy="3340200"/>
          </a:xfrm>
          <a:prstGeom prst="rect">
            <a:avLst/>
          </a:prstGeom>
        </p:spPr>
        <p:txBody>
          <a:bodyPr wrap="square" lIns="91425" tIns="91425" rIns="91425" bIns="91425" anchor="t" anchorCtr="0">
            <a:noAutofit/>
          </a:bodyPr>
          <a:lstStyle/>
          <a:p>
            <a:pPr marL="0" lvl="0" indent="-69850" rtl="0">
              <a:spcBef>
                <a:spcPts val="0"/>
              </a:spcBef>
              <a:spcAft>
                <a:spcPts val="0"/>
              </a:spcAft>
              <a:buClr>
                <a:schemeClr val="dk1"/>
              </a:buClr>
              <a:buSzPts val="1100"/>
              <a:buFont typeface="Arial"/>
              <a:buNone/>
            </a:pPr>
            <a:r>
              <a:rPr lang="en" sz="1000">
                <a:solidFill>
                  <a:srgbClr val="000000"/>
                </a:solidFill>
                <a:highlight>
                  <a:srgbClr val="FFFFFF"/>
                </a:highlight>
              </a:rPr>
              <a:t>We all can develop resilience, and we can help our children develop it as well. It involves behaviors, thoughts and actions that can be learned over time. Following are tips to building resilience.</a:t>
            </a:r>
          </a:p>
          <a:p>
            <a:pPr marL="457200" lvl="0" indent="-292100" rtl="0">
              <a:spcBef>
                <a:spcPts val="0"/>
              </a:spcBef>
              <a:spcAft>
                <a:spcPts val="0"/>
              </a:spcAft>
              <a:buClr>
                <a:srgbClr val="000000"/>
              </a:buClr>
              <a:buSzPts val="1000"/>
              <a:buAutoNum type="arabicPeriod"/>
            </a:pPr>
            <a:r>
              <a:rPr lang="en" sz="1000">
                <a:solidFill>
                  <a:srgbClr val="000000"/>
                </a:solidFill>
                <a:highlight>
                  <a:srgbClr val="FFFFFF"/>
                </a:highlight>
              </a:rPr>
              <a:t>Encourage them to be a friend</a:t>
            </a:r>
          </a:p>
          <a:p>
            <a:pPr marL="457200" lvl="0" indent="-292100" rtl="0">
              <a:spcBef>
                <a:spcPts val="0"/>
              </a:spcBef>
              <a:spcAft>
                <a:spcPts val="0"/>
              </a:spcAft>
              <a:buClr>
                <a:srgbClr val="000000"/>
              </a:buClr>
              <a:buSzPts val="1000"/>
              <a:buAutoNum type="arabicPeriod"/>
            </a:pPr>
            <a:r>
              <a:rPr lang="en" sz="1000">
                <a:solidFill>
                  <a:srgbClr val="000000"/>
                </a:solidFill>
                <a:highlight>
                  <a:srgbClr val="FFFFFF"/>
                </a:highlight>
              </a:rPr>
              <a:t>Teach how to stay focus and know when to take a break</a:t>
            </a:r>
          </a:p>
          <a:p>
            <a:pPr marL="457200" lvl="0" indent="-292100" rtl="0">
              <a:spcBef>
                <a:spcPts val="0"/>
              </a:spcBef>
              <a:spcAft>
                <a:spcPts val="0"/>
              </a:spcAft>
              <a:buClr>
                <a:srgbClr val="000000"/>
              </a:buClr>
              <a:buSzPts val="1000"/>
              <a:buAutoNum type="arabicPeriod"/>
            </a:pPr>
            <a:r>
              <a:rPr lang="en" sz="1000">
                <a:solidFill>
                  <a:srgbClr val="000000"/>
                </a:solidFill>
                <a:highlight>
                  <a:srgbClr val="FFFFFF"/>
                </a:highlight>
              </a:rPr>
              <a:t>Teach self-care (making time to eat properly, exercise and rest)</a:t>
            </a:r>
          </a:p>
          <a:p>
            <a:pPr marL="457200" lvl="0" indent="-292100" rtl="0">
              <a:spcBef>
                <a:spcPts val="0"/>
              </a:spcBef>
              <a:spcAft>
                <a:spcPts val="0"/>
              </a:spcAft>
              <a:buClr>
                <a:srgbClr val="000000"/>
              </a:buClr>
              <a:buSzPts val="1000"/>
              <a:buAutoNum type="arabicPeriod"/>
            </a:pPr>
            <a:r>
              <a:rPr lang="en" sz="1000">
                <a:solidFill>
                  <a:srgbClr val="000000"/>
                </a:solidFill>
                <a:highlight>
                  <a:srgbClr val="FFFFFF"/>
                </a:highlight>
              </a:rPr>
              <a:t>Set goals with realistic steps and be aware of challenges </a:t>
            </a:r>
          </a:p>
          <a:p>
            <a:pPr marL="457200" lvl="0" indent="-292100" rtl="0">
              <a:spcBef>
                <a:spcPts val="0"/>
              </a:spcBef>
              <a:spcAft>
                <a:spcPts val="0"/>
              </a:spcAft>
              <a:buClr>
                <a:srgbClr val="000000"/>
              </a:buClr>
              <a:buSzPts val="1000"/>
              <a:buAutoNum type="arabicPeriod"/>
            </a:pPr>
            <a:r>
              <a:rPr lang="en" sz="1000">
                <a:solidFill>
                  <a:srgbClr val="000000"/>
                </a:solidFill>
                <a:highlight>
                  <a:srgbClr val="FFFFFF"/>
                </a:highlight>
              </a:rPr>
              <a:t>Positive self-view (how he/she has handled hardships to build strength)</a:t>
            </a:r>
          </a:p>
          <a:p>
            <a:pPr marL="457200" lvl="0" indent="-292100" rtl="0">
              <a:spcBef>
                <a:spcPts val="0"/>
              </a:spcBef>
              <a:spcAft>
                <a:spcPts val="0"/>
              </a:spcAft>
              <a:buClr>
                <a:srgbClr val="000000"/>
              </a:buClr>
              <a:buSzPts val="1000"/>
              <a:buAutoNum type="arabicPeriod"/>
            </a:pPr>
            <a:r>
              <a:rPr lang="en" sz="1000">
                <a:solidFill>
                  <a:srgbClr val="000000"/>
                </a:solidFill>
                <a:highlight>
                  <a:srgbClr val="FFFFFF"/>
                </a:highlight>
              </a:rPr>
              <a:t>Keep things in perspective and maintain a helpful outlook (life moves on even after bad events/history)</a:t>
            </a:r>
          </a:p>
          <a:p>
            <a:pPr marL="457200" lvl="0" indent="-292100" rtl="0">
              <a:spcBef>
                <a:spcPts val="0"/>
              </a:spcBef>
              <a:spcAft>
                <a:spcPts val="0"/>
              </a:spcAft>
              <a:buClr>
                <a:srgbClr val="000000"/>
              </a:buClr>
              <a:buSzPts val="1000"/>
              <a:buAutoNum type="arabicPeriod"/>
            </a:pPr>
            <a:r>
              <a:rPr lang="en" sz="1000">
                <a:solidFill>
                  <a:srgbClr val="000000"/>
                </a:solidFill>
                <a:highlight>
                  <a:srgbClr val="FFFFFF"/>
                </a:highlight>
              </a:rPr>
              <a:t>Change is part of life</a:t>
            </a:r>
          </a:p>
        </p:txBody>
      </p:sp>
      <p:pic>
        <p:nvPicPr>
          <p:cNvPr id="132" name="Shape 132"/>
          <p:cNvPicPr preferRelativeResize="0"/>
          <p:nvPr/>
        </p:nvPicPr>
        <p:blipFill>
          <a:blip r:embed="rId3">
            <a:alphaModFix/>
          </a:blip>
          <a:stretch>
            <a:fillRect/>
          </a:stretch>
        </p:blipFill>
        <p:spPr>
          <a:xfrm rot="413321">
            <a:off x="4456775" y="510700"/>
            <a:ext cx="2466701" cy="4343422"/>
          </a:xfrm>
          <a:prstGeom prst="rect">
            <a:avLst/>
          </a:prstGeom>
          <a:noFill/>
          <a:ln>
            <a:noFill/>
          </a:ln>
        </p:spPr>
      </p:pic>
      <p:pic>
        <p:nvPicPr>
          <p:cNvPr id="133" name="Shape 133"/>
          <p:cNvPicPr preferRelativeResize="0"/>
          <p:nvPr/>
        </p:nvPicPr>
        <p:blipFill>
          <a:blip r:embed="rId4">
            <a:alphaModFix/>
          </a:blip>
          <a:stretch>
            <a:fillRect/>
          </a:stretch>
        </p:blipFill>
        <p:spPr>
          <a:xfrm rot="897033">
            <a:off x="7314575" y="510700"/>
            <a:ext cx="1517725" cy="1734775"/>
          </a:xfrm>
          <a:prstGeom prst="rect">
            <a:avLst/>
          </a:prstGeom>
          <a:noFill/>
          <a:ln>
            <a:noFill/>
          </a:ln>
        </p:spPr>
      </p:pic>
      <p:pic>
        <p:nvPicPr>
          <p:cNvPr id="134" name="Shape 134"/>
          <p:cNvPicPr preferRelativeResize="0"/>
          <p:nvPr/>
        </p:nvPicPr>
        <p:blipFill>
          <a:blip r:embed="rId5">
            <a:alphaModFix/>
          </a:blip>
          <a:stretch>
            <a:fillRect/>
          </a:stretch>
        </p:blipFill>
        <p:spPr>
          <a:xfrm rot="491096">
            <a:off x="7241362" y="2848463"/>
            <a:ext cx="1664151" cy="1664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32"/>
                                        </p:tgtEl>
                                      </p:cBhvr>
                                    </p:animEffect>
                                    <p:set>
                                      <p:cBhvr>
                                        <p:cTn id="7" dur="1" fill="hold">
                                          <p:stCondLst>
                                            <p:cond delay="1000"/>
                                          </p:stCondLst>
                                        </p:cTn>
                                        <p:tgtEl>
                                          <p:spTgt spid="1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additive="base">
                                        <p:cTn id="12" dur="1000"/>
                                        <p:tgtEl>
                                          <p:spTgt spid="13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lgn="ctr">
              <a:spcBef>
                <a:spcPts val="0"/>
              </a:spcBef>
              <a:buNone/>
            </a:pPr>
            <a:r>
              <a:rPr lang="en"/>
              <a:t>Resiliency Quiz </a:t>
            </a:r>
          </a:p>
        </p:txBody>
      </p:sp>
      <p:sp>
        <p:nvSpPr>
          <p:cNvPr id="140" name="Shape 140"/>
          <p:cNvSpPr txBox="1">
            <a:spLocks noGrp="1"/>
          </p:cNvSpPr>
          <p:nvPr>
            <p:ph type="body" idx="1"/>
          </p:nvPr>
        </p:nvSpPr>
        <p:spPr>
          <a:xfrm>
            <a:off x="311700" y="1228675"/>
            <a:ext cx="3999900" cy="3340200"/>
          </a:xfrm>
          <a:prstGeom prst="rect">
            <a:avLst/>
          </a:prstGeom>
        </p:spPr>
        <p:txBody>
          <a:bodyPr wrap="square" lIns="91425" tIns="91425" rIns="91425" bIns="91425" anchor="t" anchorCtr="0">
            <a:noAutofit/>
          </a:bodyPr>
          <a:lstStyle/>
          <a:p>
            <a:pPr marL="0" lvl="0" indent="0">
              <a:spcBef>
                <a:spcPts val="0"/>
              </a:spcBef>
              <a:buNone/>
            </a:pPr>
            <a:endParaRPr/>
          </a:p>
          <a:p>
            <a:pPr marL="0" lvl="0" indent="0">
              <a:spcBef>
                <a:spcPts val="0"/>
              </a:spcBef>
              <a:buNone/>
            </a:pPr>
            <a:r>
              <a:rPr lang="en"/>
              <a:t>What’s your level of resiliency?</a:t>
            </a:r>
          </a:p>
          <a:p>
            <a:pPr marL="0" lvl="0" indent="0">
              <a:spcBef>
                <a:spcPts val="0"/>
              </a:spcBef>
              <a:buNone/>
            </a:pPr>
            <a:endParaRPr/>
          </a:p>
          <a:p>
            <a:pPr marL="0" lvl="0" indent="0">
              <a:spcBef>
                <a:spcPts val="0"/>
              </a:spcBef>
              <a:buNone/>
            </a:pPr>
            <a:endParaRPr/>
          </a:p>
          <a:p>
            <a:pPr marL="0" lvl="0" indent="0">
              <a:spcBef>
                <a:spcPts val="0"/>
              </a:spcBef>
              <a:buNone/>
            </a:pPr>
            <a:r>
              <a:rPr lang="en" u="sng">
                <a:solidFill>
                  <a:schemeClr val="hlink"/>
                </a:solidFill>
                <a:hlinkClick r:id="rId3"/>
              </a:rPr>
              <a:t>http://resiliencyquiz.com/index.shtml</a:t>
            </a:r>
          </a:p>
          <a:p>
            <a:pPr marL="0" lvl="0" indent="0">
              <a:spcBef>
                <a:spcPts val="0"/>
              </a:spcBef>
              <a:buNone/>
            </a:pPr>
            <a:endParaRPr/>
          </a:p>
        </p:txBody>
      </p:sp>
      <p:sp>
        <p:nvSpPr>
          <p:cNvPr id="141" name="Shape 141"/>
          <p:cNvSpPr txBox="1">
            <a:spLocks noGrp="1"/>
          </p:cNvSpPr>
          <p:nvPr>
            <p:ph type="body" idx="2"/>
          </p:nvPr>
        </p:nvSpPr>
        <p:spPr>
          <a:xfrm>
            <a:off x="4311600" y="1228675"/>
            <a:ext cx="4520700" cy="3340200"/>
          </a:xfrm>
          <a:prstGeom prst="rect">
            <a:avLst/>
          </a:prstGeom>
        </p:spPr>
        <p:txBody>
          <a:bodyPr wrap="square" lIns="91425" tIns="91425" rIns="91425" bIns="91425" anchor="t" anchorCtr="0">
            <a:noAutofit/>
          </a:bodyPr>
          <a:lstStyle/>
          <a:p>
            <a:pPr marL="0" lvl="0" indent="0">
              <a:spcBef>
                <a:spcPts val="0"/>
              </a:spcBef>
              <a:buNone/>
            </a:pPr>
            <a:endParaRPr/>
          </a:p>
          <a:p>
            <a:pPr marL="0" lvl="0" indent="0">
              <a:spcBef>
                <a:spcPts val="0"/>
              </a:spcBef>
              <a:buNone/>
            </a:pPr>
            <a:r>
              <a:rPr lang="en" sz="1200" b="1">
                <a:solidFill>
                  <a:srgbClr val="000000"/>
                </a:solidFill>
                <a:highlight>
                  <a:srgbClr val="FFFFFF"/>
                </a:highlight>
                <a:latin typeface="Arial"/>
                <a:ea typeface="Arial"/>
                <a:cs typeface="Arial"/>
                <a:sym typeface="Arial"/>
              </a:rPr>
              <a:t>Scoring: </a:t>
            </a:r>
          </a:p>
          <a:p>
            <a:pPr marL="0" lvl="0" indent="0">
              <a:spcBef>
                <a:spcPts val="0"/>
              </a:spcBef>
              <a:buNone/>
            </a:pPr>
            <a:r>
              <a:rPr lang="en" sz="1200" b="1">
                <a:solidFill>
                  <a:srgbClr val="000000"/>
                </a:solidFill>
                <a:highlight>
                  <a:srgbClr val="FFFFFF"/>
                </a:highlight>
                <a:latin typeface="Arial"/>
                <a:ea typeface="Arial"/>
                <a:cs typeface="Arial"/>
                <a:sym typeface="Arial"/>
              </a:rPr>
              <a:t>80 or higher</a:t>
            </a:r>
            <a:r>
              <a:rPr lang="en" sz="1200">
                <a:solidFill>
                  <a:srgbClr val="000000"/>
                </a:solidFill>
                <a:highlight>
                  <a:srgbClr val="FFFFFF"/>
                </a:highlight>
                <a:latin typeface="Arial"/>
                <a:ea typeface="Arial"/>
                <a:cs typeface="Arial"/>
                <a:sym typeface="Arial"/>
              </a:rPr>
              <a:t> very resilient!</a:t>
            </a:r>
          </a:p>
          <a:p>
            <a:pPr marL="0" lvl="0" indent="0">
              <a:spcBef>
                <a:spcPts val="0"/>
              </a:spcBef>
              <a:buNone/>
            </a:pPr>
            <a:r>
              <a:rPr lang="en" sz="1200" b="1">
                <a:solidFill>
                  <a:srgbClr val="000000"/>
                </a:solidFill>
                <a:highlight>
                  <a:srgbClr val="FFFFFF"/>
                </a:highlight>
                <a:latin typeface="Arial"/>
                <a:ea typeface="Arial"/>
                <a:cs typeface="Arial"/>
                <a:sym typeface="Arial"/>
              </a:rPr>
              <a:t>65-80</a:t>
            </a:r>
            <a:r>
              <a:rPr lang="en" sz="1200">
                <a:solidFill>
                  <a:srgbClr val="000000"/>
                </a:solidFill>
                <a:highlight>
                  <a:srgbClr val="FFFFFF"/>
                </a:highlight>
                <a:latin typeface="Arial"/>
                <a:ea typeface="Arial"/>
                <a:cs typeface="Arial"/>
                <a:sym typeface="Arial"/>
              </a:rPr>
              <a:t> better than most</a:t>
            </a:r>
          </a:p>
          <a:p>
            <a:pPr marL="0" lvl="0" indent="0">
              <a:spcBef>
                <a:spcPts val="0"/>
              </a:spcBef>
              <a:buNone/>
            </a:pPr>
            <a:r>
              <a:rPr lang="en" sz="1200" b="1">
                <a:solidFill>
                  <a:srgbClr val="000000"/>
                </a:solidFill>
                <a:highlight>
                  <a:srgbClr val="FFFFFF"/>
                </a:highlight>
                <a:latin typeface="Arial"/>
                <a:ea typeface="Arial"/>
                <a:cs typeface="Arial"/>
                <a:sym typeface="Arial"/>
              </a:rPr>
              <a:t>50-65</a:t>
            </a:r>
            <a:r>
              <a:rPr lang="en" sz="1200">
                <a:solidFill>
                  <a:srgbClr val="000000"/>
                </a:solidFill>
                <a:highlight>
                  <a:srgbClr val="FFFFFF"/>
                </a:highlight>
                <a:latin typeface="Arial"/>
                <a:ea typeface="Arial"/>
                <a:cs typeface="Arial"/>
                <a:sym typeface="Arial"/>
              </a:rPr>
              <a:t> slow, but adequate</a:t>
            </a:r>
          </a:p>
          <a:p>
            <a:pPr marL="0" lvl="0" indent="0">
              <a:spcBef>
                <a:spcPts val="0"/>
              </a:spcBef>
              <a:buNone/>
            </a:pPr>
            <a:r>
              <a:rPr lang="en" sz="1200" b="1">
                <a:solidFill>
                  <a:srgbClr val="000000"/>
                </a:solidFill>
                <a:highlight>
                  <a:srgbClr val="FFFFFF"/>
                </a:highlight>
                <a:latin typeface="Arial"/>
                <a:ea typeface="Arial"/>
                <a:cs typeface="Arial"/>
                <a:sym typeface="Arial"/>
              </a:rPr>
              <a:t>40-50</a:t>
            </a:r>
            <a:r>
              <a:rPr lang="en" sz="1200">
                <a:solidFill>
                  <a:srgbClr val="000000"/>
                </a:solidFill>
                <a:highlight>
                  <a:srgbClr val="FFFFFF"/>
                </a:highlight>
                <a:latin typeface="Arial"/>
                <a:ea typeface="Arial"/>
                <a:cs typeface="Arial"/>
                <a:sym typeface="Arial"/>
              </a:rPr>
              <a:t> you're struggling</a:t>
            </a:r>
          </a:p>
          <a:p>
            <a:pPr marL="0" lvl="0" indent="0">
              <a:spcBef>
                <a:spcPts val="0"/>
              </a:spcBef>
              <a:buNone/>
            </a:pPr>
            <a:r>
              <a:rPr lang="en" sz="1200" b="1">
                <a:solidFill>
                  <a:srgbClr val="000000"/>
                </a:solidFill>
                <a:highlight>
                  <a:srgbClr val="FFFFFF"/>
                </a:highlight>
                <a:latin typeface="Arial"/>
                <a:ea typeface="Arial"/>
                <a:cs typeface="Arial"/>
                <a:sym typeface="Arial"/>
              </a:rPr>
              <a:t>40 or under</a:t>
            </a:r>
            <a:r>
              <a:rPr lang="en" sz="1200">
                <a:solidFill>
                  <a:srgbClr val="000000"/>
                </a:solidFill>
                <a:highlight>
                  <a:srgbClr val="FFFFFF"/>
                </a:highlight>
                <a:latin typeface="Arial"/>
                <a:ea typeface="Arial"/>
                <a:cs typeface="Arial"/>
                <a:sym typeface="Arial"/>
              </a:rPr>
              <a:t> seek help!</a:t>
            </a:r>
          </a:p>
        </p:txBody>
      </p:sp>
      <p:pic>
        <p:nvPicPr>
          <p:cNvPr id="142" name="Shape 142"/>
          <p:cNvPicPr preferRelativeResize="0"/>
          <p:nvPr/>
        </p:nvPicPr>
        <p:blipFill>
          <a:blip r:embed="rId4">
            <a:alphaModFix/>
          </a:blip>
          <a:stretch>
            <a:fillRect/>
          </a:stretch>
        </p:blipFill>
        <p:spPr>
          <a:xfrm rot="838841">
            <a:off x="6473460" y="460401"/>
            <a:ext cx="2357506" cy="2012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Strategies for building Resiliency in the Classroom</a:t>
            </a:r>
          </a:p>
        </p:txBody>
      </p:sp>
      <p:sp>
        <p:nvSpPr>
          <p:cNvPr id="148" name="Shape 148"/>
          <p:cNvSpPr txBox="1">
            <a:spLocks noGrp="1"/>
          </p:cNvSpPr>
          <p:nvPr>
            <p:ph type="body" idx="1"/>
          </p:nvPr>
        </p:nvSpPr>
        <p:spPr>
          <a:xfrm>
            <a:off x="311700" y="1228675"/>
            <a:ext cx="4878600" cy="3821100"/>
          </a:xfrm>
          <a:prstGeom prst="rect">
            <a:avLst/>
          </a:prstGeom>
        </p:spPr>
        <p:txBody>
          <a:bodyPr wrap="square" lIns="91425" tIns="91425" rIns="91425" bIns="91425" anchor="t" anchorCtr="0">
            <a:noAutofit/>
          </a:bodyPr>
          <a:lstStyle/>
          <a:p>
            <a:pPr marL="0" lvl="0" indent="0" rtl="0">
              <a:spcBef>
                <a:spcPts val="0"/>
              </a:spcBef>
              <a:buNone/>
            </a:pPr>
            <a:r>
              <a:rPr lang="en" sz="1100"/>
              <a:t/>
            </a:r>
            <a:br>
              <a:rPr lang="en" sz="1100"/>
            </a:br>
            <a:r>
              <a:rPr lang="en" sz="1100" b="1">
                <a:solidFill>
                  <a:srgbClr val="2F303A"/>
                </a:solidFill>
                <a:highlight>
                  <a:srgbClr val="FFFFFF"/>
                </a:highlight>
              </a:rPr>
              <a:t>Keep perspective. </a:t>
            </a:r>
          </a:p>
          <a:p>
            <a:pPr marL="457200" lvl="0" indent="-298450" rtl="0">
              <a:spcBef>
                <a:spcPts val="0"/>
              </a:spcBef>
              <a:buClr>
                <a:srgbClr val="2F303A"/>
              </a:buClr>
              <a:buSzPts val="1100"/>
              <a:buChar char="●"/>
            </a:pPr>
            <a:r>
              <a:rPr lang="en" sz="1100">
                <a:solidFill>
                  <a:srgbClr val="2F303A"/>
                </a:solidFill>
                <a:highlight>
                  <a:srgbClr val="FFFFFF"/>
                </a:highlight>
              </a:rPr>
              <a:t>To teachers, it may be a small thing (one quiz grade, missing a turn at the block center, presenting in front of the class), but to the student, it may be a disaster. Keeping perspective isn’t about minimizing the problem or insisting that it could be worse: It’s about problem solving. </a:t>
            </a:r>
          </a:p>
          <a:p>
            <a:pPr marL="0" lvl="0" indent="0">
              <a:spcBef>
                <a:spcPts val="0"/>
              </a:spcBef>
              <a:buNone/>
            </a:pPr>
            <a:r>
              <a:rPr lang="en" sz="1100" b="1">
                <a:solidFill>
                  <a:srgbClr val="2F303A"/>
                </a:solidFill>
                <a:highlight>
                  <a:srgbClr val="FFFFFF"/>
                </a:highlight>
              </a:rPr>
              <a:t>What teachers can do: </a:t>
            </a:r>
          </a:p>
          <a:p>
            <a:pPr marL="457200" lvl="0" indent="-298450" rtl="0">
              <a:spcBef>
                <a:spcPts val="0"/>
              </a:spcBef>
              <a:buClr>
                <a:srgbClr val="2F303A"/>
              </a:buClr>
              <a:buSzPts val="1100"/>
              <a:buChar char="●"/>
            </a:pPr>
            <a:r>
              <a:rPr lang="en" sz="1100">
                <a:solidFill>
                  <a:srgbClr val="2F303A"/>
                </a:solidFill>
                <a:highlight>
                  <a:srgbClr val="FFFFFF"/>
                </a:highlight>
              </a:rPr>
              <a:t>Triage the situation: Help the child think about other quizzes that are coming up, the time he spent at the block center yesterday, or the way she prepared for the presentation, to show them that this is one event among many. Then, plan ways to tackle these stresses in the future.</a:t>
            </a:r>
          </a:p>
          <a:p>
            <a:pPr marL="0" lvl="0" indent="0">
              <a:spcBef>
                <a:spcPts val="0"/>
              </a:spcBef>
              <a:buNone/>
            </a:pPr>
            <a:endParaRPr sz="1100"/>
          </a:p>
        </p:txBody>
      </p:sp>
      <p:sp>
        <p:nvSpPr>
          <p:cNvPr id="149" name="Shape 149"/>
          <p:cNvSpPr txBox="1">
            <a:spLocks noGrp="1"/>
          </p:cNvSpPr>
          <p:nvPr>
            <p:ph type="body" idx="2"/>
          </p:nvPr>
        </p:nvSpPr>
        <p:spPr>
          <a:xfrm>
            <a:off x="4832400" y="1228675"/>
            <a:ext cx="3999900" cy="3340200"/>
          </a:xfrm>
          <a:prstGeom prst="rect">
            <a:avLst/>
          </a:prstGeom>
        </p:spPr>
        <p:txBody>
          <a:bodyPr wrap="square" lIns="91425" tIns="91425" rIns="91425" bIns="91425" anchor="t" anchorCtr="0">
            <a:noAutofit/>
          </a:bodyPr>
          <a:lstStyle/>
          <a:p>
            <a:pPr marL="0" lvl="0" indent="0">
              <a:spcBef>
                <a:spcPts val="0"/>
              </a:spcBef>
              <a:buNone/>
            </a:pPr>
            <a:endParaRPr/>
          </a:p>
        </p:txBody>
      </p:sp>
      <p:pic>
        <p:nvPicPr>
          <p:cNvPr id="150" name="Shape 150"/>
          <p:cNvPicPr preferRelativeResize="0"/>
          <p:nvPr/>
        </p:nvPicPr>
        <p:blipFill>
          <a:blip r:embed="rId3">
            <a:alphaModFix/>
          </a:blip>
          <a:stretch>
            <a:fillRect/>
          </a:stretch>
        </p:blipFill>
        <p:spPr>
          <a:xfrm>
            <a:off x="5102450" y="1406495"/>
            <a:ext cx="3459801" cy="2673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STRATEGIES FOR BUILDING RESILIENCY IN THE CLASSROOM</a:t>
            </a:r>
          </a:p>
        </p:txBody>
      </p:sp>
      <p:sp>
        <p:nvSpPr>
          <p:cNvPr id="156" name="Shape 156"/>
          <p:cNvSpPr txBox="1">
            <a:spLocks noGrp="1"/>
          </p:cNvSpPr>
          <p:nvPr>
            <p:ph type="body" idx="1"/>
          </p:nvPr>
        </p:nvSpPr>
        <p:spPr>
          <a:xfrm>
            <a:off x="311700" y="1228675"/>
            <a:ext cx="8520600" cy="3340200"/>
          </a:xfrm>
          <a:prstGeom prst="rect">
            <a:avLst/>
          </a:prstGeom>
        </p:spPr>
        <p:txBody>
          <a:bodyPr wrap="square" lIns="91425" tIns="91425" rIns="91425" bIns="91425" anchor="t" anchorCtr="0">
            <a:noAutofit/>
          </a:bodyPr>
          <a:lstStyle/>
          <a:p>
            <a:pPr marL="0" lvl="0" indent="0" rtl="0">
              <a:spcBef>
                <a:spcPts val="0"/>
              </a:spcBef>
              <a:spcAft>
                <a:spcPts val="1700"/>
              </a:spcAft>
              <a:buNone/>
            </a:pPr>
            <a:r>
              <a:rPr lang="en" sz="1100" b="1">
                <a:solidFill>
                  <a:srgbClr val="2F303A"/>
                </a:solidFill>
              </a:rPr>
              <a:t>Short Term:</a:t>
            </a:r>
            <a:br>
              <a:rPr lang="en" sz="1100" b="1">
                <a:solidFill>
                  <a:srgbClr val="2F303A"/>
                </a:solidFill>
              </a:rPr>
            </a:br>
            <a:r>
              <a:rPr lang="en" sz="1100" b="1">
                <a:solidFill>
                  <a:srgbClr val="2F303A"/>
                </a:solidFill>
              </a:rPr>
              <a:t>Capture the opportunity. </a:t>
            </a:r>
          </a:p>
          <a:p>
            <a:pPr marL="457200" lvl="0" indent="-298450" rtl="0">
              <a:spcBef>
                <a:spcPts val="0"/>
              </a:spcBef>
              <a:spcAft>
                <a:spcPts val="1700"/>
              </a:spcAft>
              <a:buClr>
                <a:srgbClr val="2F303A"/>
              </a:buClr>
              <a:buSzPts val="1100"/>
              <a:buChar char="●"/>
            </a:pPr>
            <a:r>
              <a:rPr lang="en" sz="1100">
                <a:solidFill>
                  <a:srgbClr val="2F303A"/>
                </a:solidFill>
              </a:rPr>
              <a:t>It is a disservice when teachers step in too soon so they never experience making mistakes. In fact, children learn more when allowed to make mistakes. It’s all in how they are taught to handle it.</a:t>
            </a:r>
            <a:br>
              <a:rPr lang="en" sz="1100">
                <a:solidFill>
                  <a:srgbClr val="2F303A"/>
                </a:solidFill>
              </a:rPr>
            </a:br>
            <a:r>
              <a:rPr lang="en" sz="1100" b="1">
                <a:solidFill>
                  <a:srgbClr val="2F303A"/>
                </a:solidFill>
              </a:rPr>
              <a:t>What teachers can do:</a:t>
            </a:r>
            <a:r>
              <a:rPr lang="en" sz="1100">
                <a:solidFill>
                  <a:srgbClr val="2F303A"/>
                </a:solidFill>
              </a:rPr>
              <a:t> Praise effort: What you praise shows what you value. So focus praise on kids’ effort or creativity. A huge mistake could show a lot of creativity and ingenuity, even if the outcome is a disaster.</a:t>
            </a:r>
          </a:p>
          <a:p>
            <a:pPr marL="0" lvl="0" indent="0" rtl="0">
              <a:spcBef>
                <a:spcPts val="0"/>
              </a:spcBef>
              <a:spcAft>
                <a:spcPts val="1700"/>
              </a:spcAft>
              <a:buNone/>
            </a:pPr>
            <a:r>
              <a:rPr lang="en" sz="1100" b="1">
                <a:solidFill>
                  <a:srgbClr val="2F303A"/>
                </a:solidFill>
              </a:rPr>
              <a:t>Cool down.</a:t>
            </a:r>
          </a:p>
          <a:p>
            <a:pPr marL="457200" lvl="0" indent="-298450" rtl="0">
              <a:spcBef>
                <a:spcPts val="0"/>
              </a:spcBef>
              <a:spcAft>
                <a:spcPts val="1700"/>
              </a:spcAft>
              <a:buClr>
                <a:srgbClr val="2F303A"/>
              </a:buClr>
              <a:buSzPts val="1100"/>
              <a:buChar char="●"/>
            </a:pPr>
            <a:r>
              <a:rPr lang="en" sz="1100">
                <a:solidFill>
                  <a:srgbClr val="2F303A"/>
                </a:solidFill>
              </a:rPr>
              <a:t>Of course, the best time to teach cool-down strategies is before kids get upset, but in-the-moment is the time to get them to practice those strategies.</a:t>
            </a:r>
            <a:br>
              <a:rPr lang="en" sz="1100">
                <a:solidFill>
                  <a:srgbClr val="2F303A"/>
                </a:solidFill>
              </a:rPr>
            </a:br>
            <a:r>
              <a:rPr lang="en" sz="1100" b="1">
                <a:solidFill>
                  <a:srgbClr val="2F303A"/>
                </a:solidFill>
              </a:rPr>
              <a:t>What teachers can do:</a:t>
            </a:r>
            <a:r>
              <a:rPr lang="en" sz="1100">
                <a:solidFill>
                  <a:srgbClr val="2F303A"/>
                </a:solidFill>
              </a:rPr>
              <a:t> Cool-down corner: Create a cool-down corner with heavy pillows and calming music with headphones, or books. Teach older kids to count to 10 while taking deep breaths or to distract themselves by reading or writing until they’ve calmed down.</a:t>
            </a:r>
          </a:p>
          <a:p>
            <a:pPr marL="0" lvl="0" indent="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20007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a:t>Strategies for building Resiliency in the Classroom</a:t>
            </a:r>
          </a:p>
          <a:p>
            <a:pPr marL="0" lvl="0" indent="0">
              <a:spcBef>
                <a:spcPts val="0"/>
              </a:spcBef>
              <a:buNone/>
            </a:pPr>
            <a:endParaRPr/>
          </a:p>
        </p:txBody>
      </p:sp>
      <p:sp>
        <p:nvSpPr>
          <p:cNvPr id="162" name="Shape 162"/>
          <p:cNvSpPr txBox="1">
            <a:spLocks noGrp="1"/>
          </p:cNvSpPr>
          <p:nvPr>
            <p:ph type="body" idx="1"/>
          </p:nvPr>
        </p:nvSpPr>
        <p:spPr>
          <a:xfrm>
            <a:off x="370000" y="863550"/>
            <a:ext cx="8520600" cy="3416400"/>
          </a:xfrm>
          <a:prstGeom prst="rect">
            <a:avLst/>
          </a:prstGeom>
        </p:spPr>
        <p:txBody>
          <a:bodyPr wrap="square" lIns="91425" tIns="91425" rIns="91425" bIns="91425" anchor="t" anchorCtr="0">
            <a:noAutofit/>
          </a:bodyPr>
          <a:lstStyle/>
          <a:p>
            <a:pPr marL="0" lvl="0" indent="0">
              <a:spcBef>
                <a:spcPts val="0"/>
              </a:spcBef>
              <a:buNone/>
            </a:pPr>
            <a:r>
              <a:rPr lang="en" sz="1100" b="1"/>
              <a:t>Long Term:</a:t>
            </a:r>
            <a:br>
              <a:rPr lang="en" sz="1100" b="1"/>
            </a:br>
            <a:r>
              <a:rPr lang="en" sz="1100" b="1">
                <a:solidFill>
                  <a:srgbClr val="2F303A"/>
                </a:solidFill>
                <a:highlight>
                  <a:srgbClr val="FFFFFF"/>
                </a:highlight>
              </a:rPr>
              <a:t>Create connection.</a:t>
            </a:r>
          </a:p>
          <a:p>
            <a:pPr marL="457200" lvl="0" indent="-298450" rtl="0">
              <a:spcBef>
                <a:spcPts val="0"/>
              </a:spcBef>
              <a:buClr>
                <a:srgbClr val="2F303A"/>
              </a:buClr>
              <a:buSzPts val="1100"/>
              <a:buChar char="●"/>
            </a:pPr>
            <a:r>
              <a:rPr lang="en" sz="1100">
                <a:solidFill>
                  <a:srgbClr val="2F303A"/>
                </a:solidFill>
                <a:highlight>
                  <a:srgbClr val="FFFFFF"/>
                </a:highlight>
              </a:rPr>
              <a:t>Relationships are key to resiliency, and it’s not the number but the quality that counts. In addition to the emotional benefits, the best way to learn how to deal with minor stresses is to have it modeled by peers.</a:t>
            </a:r>
            <a:br>
              <a:rPr lang="en" sz="1100">
                <a:solidFill>
                  <a:srgbClr val="2F303A"/>
                </a:solidFill>
                <a:highlight>
                  <a:srgbClr val="FFFFFF"/>
                </a:highlight>
              </a:rPr>
            </a:br>
            <a:r>
              <a:rPr lang="en" sz="1100" b="1">
                <a:solidFill>
                  <a:srgbClr val="2F303A"/>
                </a:solidFill>
                <a:highlight>
                  <a:srgbClr val="FFFFFF"/>
                </a:highlight>
              </a:rPr>
              <a:t>What Teachers Can Do:</a:t>
            </a:r>
            <a:r>
              <a:rPr lang="en" sz="1100">
                <a:solidFill>
                  <a:srgbClr val="2F303A"/>
                </a:solidFill>
                <a:highlight>
                  <a:srgbClr val="FFFFFF"/>
                </a:highlight>
              </a:rPr>
              <a:t> Spin a web. Create a web that shows how the kids are all connected to one another. Then, use that web to figure out where and how you can build new connections.Instead of doing show-and-tell or another presentation, pair kids up and have them teach one another something they know, share a book they read or explain a favorite hobby.</a:t>
            </a:r>
          </a:p>
          <a:p>
            <a:pPr marL="0" lvl="0" indent="-69850" rtl="0">
              <a:spcBef>
                <a:spcPts val="0"/>
              </a:spcBef>
              <a:spcAft>
                <a:spcPts val="1700"/>
              </a:spcAft>
              <a:buClr>
                <a:schemeClr val="dk1"/>
              </a:buClr>
              <a:buSzPts val="1100"/>
              <a:buFont typeface="Arial"/>
              <a:buNone/>
            </a:pPr>
            <a:r>
              <a:rPr lang="en" sz="1100" b="1">
                <a:solidFill>
                  <a:srgbClr val="2F303A"/>
                </a:solidFill>
                <a:highlight>
                  <a:srgbClr val="FFFFFF"/>
                </a:highlight>
              </a:rPr>
              <a:t>Build competence.</a:t>
            </a:r>
          </a:p>
          <a:p>
            <a:pPr marL="457200" lvl="0" indent="-298450" rtl="0">
              <a:spcBef>
                <a:spcPts val="0"/>
              </a:spcBef>
              <a:spcAft>
                <a:spcPts val="1700"/>
              </a:spcAft>
              <a:buSzPts val="1100"/>
              <a:buChar char="●"/>
            </a:pPr>
            <a:r>
              <a:rPr lang="en" sz="1100">
                <a:solidFill>
                  <a:srgbClr val="2F303A"/>
                </a:solidFill>
                <a:highlight>
                  <a:srgbClr val="FFFFFF"/>
                </a:highlight>
              </a:rPr>
              <a:t>Every student is good at something. In particular, students may struggle when they don’t see the connection between their strengths transfer across situations—think of the student whose multiplication skills are strong, but he struggles to apply them to word problems.</a:t>
            </a:r>
            <a:br>
              <a:rPr lang="en" sz="1100">
                <a:solidFill>
                  <a:srgbClr val="2F303A"/>
                </a:solidFill>
                <a:highlight>
                  <a:srgbClr val="FFFFFF"/>
                </a:highlight>
              </a:rPr>
            </a:br>
            <a:r>
              <a:rPr lang="en" sz="1100" b="1">
                <a:solidFill>
                  <a:srgbClr val="2F303A"/>
                </a:solidFill>
                <a:highlight>
                  <a:srgbClr val="FFFFFF"/>
                </a:highlight>
              </a:rPr>
              <a:t>What Teachers Can Do:</a:t>
            </a:r>
            <a:r>
              <a:rPr lang="en" sz="1100">
                <a:solidFill>
                  <a:srgbClr val="2F303A"/>
                </a:solidFill>
                <a:highlight>
                  <a:srgbClr val="FFFFFF"/>
                </a:highlight>
              </a:rPr>
              <a:t> Compliment cards: Make it a habit to leave </a:t>
            </a:r>
            <a:r>
              <a:rPr lang="en" sz="1100" u="sng">
                <a:solidFill>
                  <a:srgbClr val="1C828F"/>
                </a:solidFill>
                <a:highlight>
                  <a:srgbClr val="FFFFFF"/>
                </a:highlight>
                <a:hlinkClick r:id="rId3"/>
              </a:rPr>
              <a:t>sticky notes</a:t>
            </a:r>
            <a:r>
              <a:rPr lang="en" sz="1100">
                <a:solidFill>
                  <a:srgbClr val="2F303A"/>
                </a:solidFill>
                <a:highlight>
                  <a:srgbClr val="FFFFFF"/>
                </a:highlight>
              </a:rPr>
              <a:t> with compliments on your students’ desks. Plan out a delivery schedule that will make it feel random to keep them pleasantly surprised. Even better, use those compliments to call out students for their strengths—during a social studies project, ask a curious child to create a list of questions about the Revolutionary War, for example.</a:t>
            </a:r>
          </a:p>
          <a:p>
            <a:pPr marL="0" lvl="0" indent="0">
              <a:spcBef>
                <a:spcPts val="0"/>
              </a:spcBef>
              <a:buNone/>
            </a:pP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88375"/>
            <a:ext cx="8520600" cy="572700"/>
          </a:xfrm>
          <a:prstGeom prst="rect">
            <a:avLst/>
          </a:prstGeom>
        </p:spPr>
        <p:txBody>
          <a:bodyPr wrap="square" lIns="91425" tIns="91425" rIns="91425" bIns="91425" anchor="t" anchorCtr="0">
            <a:noAutofit/>
          </a:bodyPr>
          <a:lstStyle/>
          <a:p>
            <a:pPr marL="0" lvl="0" indent="0">
              <a:spcBef>
                <a:spcPts val="0"/>
              </a:spcBef>
              <a:buNone/>
            </a:pPr>
            <a:r>
              <a:rPr lang="en"/>
              <a:t>Building Resilience in Classrooms (Cont.)</a:t>
            </a:r>
          </a:p>
        </p:txBody>
      </p:sp>
      <p:sp>
        <p:nvSpPr>
          <p:cNvPr id="168" name="Shape 168"/>
          <p:cNvSpPr txBox="1">
            <a:spLocks noGrp="1"/>
          </p:cNvSpPr>
          <p:nvPr>
            <p:ph type="body" idx="1"/>
          </p:nvPr>
        </p:nvSpPr>
        <p:spPr>
          <a:xfrm>
            <a:off x="311700" y="702275"/>
            <a:ext cx="8520600" cy="3416400"/>
          </a:xfrm>
          <a:prstGeom prst="rect">
            <a:avLst/>
          </a:prstGeom>
        </p:spPr>
        <p:txBody>
          <a:bodyPr wrap="square" lIns="91425" tIns="91425" rIns="91425" bIns="91425" anchor="t" anchorCtr="0">
            <a:noAutofit/>
          </a:bodyPr>
          <a:lstStyle/>
          <a:p>
            <a:pPr marL="0" lvl="0" indent="-69850" rtl="0">
              <a:spcBef>
                <a:spcPts val="0"/>
              </a:spcBef>
              <a:spcAft>
                <a:spcPts val="1700"/>
              </a:spcAft>
              <a:buClr>
                <a:schemeClr val="dk1"/>
              </a:buClr>
              <a:buSzPts val="1100"/>
              <a:buFont typeface="Arial"/>
              <a:buNone/>
            </a:pPr>
            <a:r>
              <a:rPr lang="en" sz="1000" b="1">
                <a:solidFill>
                  <a:srgbClr val="2F303A"/>
                </a:solidFill>
                <a:highlight>
                  <a:srgbClr val="FFFFFF"/>
                </a:highlight>
              </a:rPr>
              <a:t>Give them options.</a:t>
            </a:r>
            <a:br>
              <a:rPr lang="en" sz="1000" b="1">
                <a:solidFill>
                  <a:srgbClr val="2F303A"/>
                </a:solidFill>
                <a:highlight>
                  <a:srgbClr val="FFFFFF"/>
                </a:highlight>
              </a:rPr>
            </a:br>
            <a:r>
              <a:rPr lang="en" sz="1000">
                <a:solidFill>
                  <a:srgbClr val="2F303A"/>
                </a:solidFill>
                <a:highlight>
                  <a:srgbClr val="FFFFFF"/>
                </a:highlight>
              </a:rPr>
              <a:t>Choices give kids power and self-determination, plus it lets them make choices and live with the consequences, however minor. Giving kids authentic (not false) choices doesn’t have to be complex—choices around how to complete an assignment are enough.</a:t>
            </a:r>
            <a:br>
              <a:rPr lang="en" sz="1000">
                <a:solidFill>
                  <a:srgbClr val="2F303A"/>
                </a:solidFill>
                <a:highlight>
                  <a:srgbClr val="FFFFFF"/>
                </a:highlight>
              </a:rPr>
            </a:br>
            <a:r>
              <a:rPr lang="en" sz="1000" b="1">
                <a:solidFill>
                  <a:srgbClr val="2F303A"/>
                </a:solidFill>
                <a:highlight>
                  <a:srgbClr val="FFFFFF"/>
                </a:highlight>
              </a:rPr>
              <a:t>What Teachers Can Do: </a:t>
            </a:r>
            <a:r>
              <a:rPr lang="en" sz="1000">
                <a:solidFill>
                  <a:srgbClr val="2F303A"/>
                </a:solidFill>
                <a:highlight>
                  <a:srgbClr val="FFFFFF"/>
                </a:highlight>
              </a:rPr>
              <a:t>Choice boards. Provide a list of choices that students can make with each assignment. For younger students, this could be a limited list of options (answering questions out of order, choosing to skim a passage before reading it). For older kids, this could be a discussion about different ways to approach a project.</a:t>
            </a:r>
          </a:p>
          <a:p>
            <a:pPr marL="0" lvl="0" indent="-69850" rtl="0">
              <a:spcBef>
                <a:spcPts val="0"/>
              </a:spcBef>
              <a:spcAft>
                <a:spcPts val="1700"/>
              </a:spcAft>
              <a:buClr>
                <a:schemeClr val="dk1"/>
              </a:buClr>
              <a:buSzPts val="1100"/>
              <a:buFont typeface="Arial"/>
              <a:buNone/>
            </a:pPr>
            <a:r>
              <a:rPr lang="en" sz="1000" b="1">
                <a:solidFill>
                  <a:srgbClr val="2F303A"/>
                </a:solidFill>
                <a:highlight>
                  <a:srgbClr val="FFFFFF"/>
                </a:highlight>
              </a:rPr>
              <a:t>Connect with characters. </a:t>
            </a:r>
            <a:br>
              <a:rPr lang="en" sz="1000" b="1">
                <a:solidFill>
                  <a:srgbClr val="2F303A"/>
                </a:solidFill>
                <a:highlight>
                  <a:srgbClr val="FFFFFF"/>
                </a:highlight>
              </a:rPr>
            </a:br>
            <a:r>
              <a:rPr lang="en" sz="1000">
                <a:solidFill>
                  <a:srgbClr val="2F303A"/>
                </a:solidFill>
                <a:highlight>
                  <a:srgbClr val="FFFFFF"/>
                </a:highlight>
              </a:rPr>
              <a:t>Books are a great jumping-off point for talking about resiliency. For example, </a:t>
            </a:r>
            <a:r>
              <a:rPr lang="en" sz="1000" i="1">
                <a:solidFill>
                  <a:srgbClr val="2F303A"/>
                </a:solidFill>
                <a:highlight>
                  <a:srgbClr val="FFFFFF"/>
                </a:highlight>
              </a:rPr>
              <a:t>Chester’s Way</a:t>
            </a:r>
            <a:r>
              <a:rPr lang="en" sz="1000">
                <a:solidFill>
                  <a:srgbClr val="2F303A"/>
                </a:solidFill>
                <a:highlight>
                  <a:srgbClr val="FFFFFF"/>
                </a:highlight>
              </a:rPr>
              <a:t> and </a:t>
            </a:r>
            <a:r>
              <a:rPr lang="en" sz="1000" i="1">
                <a:solidFill>
                  <a:srgbClr val="2F303A"/>
                </a:solidFill>
                <a:highlight>
                  <a:srgbClr val="FFFFFF"/>
                </a:highlight>
              </a:rPr>
              <a:t>Sheila Rae, the Brave</a:t>
            </a:r>
            <a:r>
              <a:rPr lang="en" sz="1000">
                <a:solidFill>
                  <a:srgbClr val="2F303A"/>
                </a:solidFill>
                <a:highlight>
                  <a:srgbClr val="FFFFFF"/>
                </a:highlight>
              </a:rPr>
              <a:t> by Kevin Henkes, novels like </a:t>
            </a:r>
            <a:r>
              <a:rPr lang="en" sz="1000" i="1">
                <a:solidFill>
                  <a:srgbClr val="2F303A"/>
                </a:solidFill>
                <a:highlight>
                  <a:srgbClr val="FFFFFF"/>
                </a:highlight>
              </a:rPr>
              <a:t>Hatchet </a:t>
            </a:r>
            <a:r>
              <a:rPr lang="en" sz="1000">
                <a:solidFill>
                  <a:srgbClr val="2F303A"/>
                </a:solidFill>
                <a:highlight>
                  <a:srgbClr val="FFFFFF"/>
                </a:highlight>
              </a:rPr>
              <a:t>by Gary Paulsen, and biographies provide a lot to talk about when it comes to resiliency.</a:t>
            </a:r>
            <a:br>
              <a:rPr lang="en" sz="1000">
                <a:solidFill>
                  <a:srgbClr val="2F303A"/>
                </a:solidFill>
                <a:highlight>
                  <a:srgbClr val="FFFFFF"/>
                </a:highlight>
              </a:rPr>
            </a:br>
            <a:r>
              <a:rPr lang="en" sz="1000" b="1">
                <a:solidFill>
                  <a:srgbClr val="2F303A"/>
                </a:solidFill>
                <a:highlight>
                  <a:srgbClr val="FFFFFF"/>
                </a:highlight>
              </a:rPr>
              <a:t>What Teachers Can Do: </a:t>
            </a:r>
            <a:r>
              <a:rPr lang="en" sz="1000">
                <a:solidFill>
                  <a:srgbClr val="2F303A"/>
                </a:solidFill>
                <a:highlight>
                  <a:srgbClr val="FFFFFF"/>
                </a:highlight>
              </a:rPr>
              <a:t>Focus on control. During discussion, focus on the choices the character made. This helps students understand that how we handle situations is within our control. And ask: What other choices could the character have made? And how would it have changed the outcome?</a:t>
            </a:r>
          </a:p>
          <a:p>
            <a:pPr marL="0" lvl="0" indent="-69850" rtl="0">
              <a:spcBef>
                <a:spcPts val="0"/>
              </a:spcBef>
              <a:spcAft>
                <a:spcPts val="1700"/>
              </a:spcAft>
              <a:buClr>
                <a:schemeClr val="dk1"/>
              </a:buClr>
              <a:buSzPts val="1100"/>
              <a:buFont typeface="Arial"/>
              <a:buNone/>
            </a:pPr>
            <a:r>
              <a:rPr lang="en" sz="1000" b="1">
                <a:solidFill>
                  <a:srgbClr val="2F303A"/>
                </a:solidFill>
                <a:highlight>
                  <a:srgbClr val="FFFFFF"/>
                </a:highlight>
              </a:rPr>
              <a:t>Encourage constant progress.</a:t>
            </a:r>
            <a:br>
              <a:rPr lang="en" sz="1000" b="1">
                <a:solidFill>
                  <a:srgbClr val="2F303A"/>
                </a:solidFill>
                <a:highlight>
                  <a:srgbClr val="FFFFFF"/>
                </a:highlight>
              </a:rPr>
            </a:br>
            <a:r>
              <a:rPr lang="en" sz="1000">
                <a:solidFill>
                  <a:srgbClr val="2F303A"/>
                </a:solidFill>
                <a:highlight>
                  <a:srgbClr val="FFFFFF"/>
                </a:highlight>
              </a:rPr>
              <a:t>Setting and achieving goals builds the practice of self-monitoring and helps students see the results of their hard work. The trick isn’t in setting goals but in sticking with them.</a:t>
            </a:r>
            <a:br>
              <a:rPr lang="en" sz="1000">
                <a:solidFill>
                  <a:srgbClr val="2F303A"/>
                </a:solidFill>
                <a:highlight>
                  <a:srgbClr val="FFFFFF"/>
                </a:highlight>
              </a:rPr>
            </a:br>
            <a:r>
              <a:rPr lang="en" sz="1000" b="1">
                <a:solidFill>
                  <a:srgbClr val="2F303A"/>
                </a:solidFill>
                <a:highlight>
                  <a:srgbClr val="FFFFFF"/>
                </a:highlight>
              </a:rPr>
              <a:t>What Teachers Can Do: </a:t>
            </a:r>
            <a:r>
              <a:rPr lang="en" sz="1000">
                <a:solidFill>
                  <a:srgbClr val="2F303A"/>
                </a:solidFill>
                <a:highlight>
                  <a:srgbClr val="FFFFFF"/>
                </a:highlight>
              </a:rPr>
              <a:t>Stair steps. Have students set big goals, and identify a few steps along the way. Then, have students reflect after each step about what helped them get there and what they want to keep, or stop, doing.</a:t>
            </a:r>
          </a:p>
          <a:p>
            <a:pPr marL="0" lvl="0" indent="-69850">
              <a:spcBef>
                <a:spcPts val="0"/>
              </a:spcBef>
              <a:buClr>
                <a:schemeClr val="dk1"/>
              </a:buClr>
              <a:buSzPts val="1100"/>
              <a:buFont typeface="Arial"/>
              <a:buNone/>
            </a:pPr>
            <a:endParaRPr sz="1000"/>
          </a:p>
          <a:p>
            <a:pPr marL="0" lvl="0" indent="0">
              <a:spcBef>
                <a:spcPts val="0"/>
              </a:spcBef>
              <a:buNone/>
            </a:pP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74" name="Shape 174"/>
          <p:cNvSpPr txBox="1">
            <a:spLocks noGrp="1"/>
          </p:cNvSpPr>
          <p:nvPr>
            <p:ph type="body" idx="1"/>
          </p:nvPr>
        </p:nvSpPr>
        <p:spPr>
          <a:xfrm>
            <a:off x="311700" y="1228675"/>
            <a:ext cx="8520600" cy="33402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75" name="Shape 175" descr="Building resilience helps us to combat the effects of stress by giving us the ability to adapt and ‘bounce back’ from adversity.">
            <a:hlinkClick r:id="rId3"/>
          </p:cNvPr>
          <p:cNvSpPr/>
          <p:nvPr/>
        </p:nvSpPr>
        <p:spPr>
          <a:xfrm>
            <a:off x="2286000" y="857250"/>
            <a:ext cx="4572000" cy="3429000"/>
          </a:xfrm>
          <a:prstGeom prst="rect">
            <a:avLst/>
          </a:prstGeom>
          <a:blipFill>
            <a:blip r:embed="rId4">
              <a:alphaModFix/>
            </a:blip>
            <a:stretch>
              <a:fillRect/>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Summary</a:t>
            </a:r>
          </a:p>
        </p:txBody>
      </p:sp>
      <p:sp>
        <p:nvSpPr>
          <p:cNvPr id="181" name="Shape 181"/>
          <p:cNvSpPr txBox="1">
            <a:spLocks noGrp="1"/>
          </p:cNvSpPr>
          <p:nvPr>
            <p:ph type="body" idx="1"/>
          </p:nvPr>
        </p:nvSpPr>
        <p:spPr>
          <a:xfrm>
            <a:off x="311700" y="1228675"/>
            <a:ext cx="3999900" cy="3340200"/>
          </a:xfrm>
          <a:prstGeom prst="rect">
            <a:avLst/>
          </a:prstGeom>
        </p:spPr>
        <p:txBody>
          <a:bodyPr wrap="square" lIns="91425" tIns="91425" rIns="91425" bIns="91425" anchor="t" anchorCtr="0">
            <a:noAutofit/>
          </a:bodyPr>
          <a:lstStyle/>
          <a:p>
            <a:pPr marL="0" lvl="0" indent="0">
              <a:spcBef>
                <a:spcPts val="0"/>
              </a:spcBef>
              <a:buNone/>
            </a:pPr>
            <a:r>
              <a:rPr lang="en" sz="1200">
                <a:solidFill>
                  <a:srgbClr val="000000"/>
                </a:solidFill>
              </a:rPr>
              <a:t>The great news is that resilience isn’t a biological gift from great </a:t>
            </a:r>
            <a:r>
              <a:rPr lang="en" sz="1200" u="sng">
                <a:solidFill>
                  <a:srgbClr val="000000"/>
                </a:solidFill>
                <a:hlinkClick r:id="rId3"/>
              </a:rPr>
              <a:t>parents</a:t>
            </a:r>
            <a:r>
              <a:rPr lang="en" sz="1200">
                <a:solidFill>
                  <a:srgbClr val="000000"/>
                </a:solidFill>
              </a:rPr>
              <a:t>. </a:t>
            </a:r>
          </a:p>
          <a:p>
            <a:pPr marL="0" lvl="0" indent="0">
              <a:spcBef>
                <a:spcPts val="0"/>
              </a:spcBef>
              <a:buNone/>
            </a:pPr>
            <a:r>
              <a:rPr lang="en" sz="1200">
                <a:solidFill>
                  <a:srgbClr val="000000"/>
                </a:solidFill>
              </a:rPr>
              <a:t>It is something anyone can learn to grow in themselves or their children. </a:t>
            </a:r>
          </a:p>
          <a:p>
            <a:pPr marL="0" lvl="0" indent="0">
              <a:spcBef>
                <a:spcPts val="0"/>
              </a:spcBef>
              <a:buNone/>
            </a:pPr>
            <a:r>
              <a:rPr lang="en" sz="1200">
                <a:solidFill>
                  <a:srgbClr val="000000"/>
                </a:solidFill>
              </a:rPr>
              <a:t>The point is that you can consciously plant the seeds of strength and resiliency in your children so they can overcome challenges and courageously give the gifts they were born to give.</a:t>
            </a:r>
          </a:p>
          <a:p>
            <a:pPr marL="0" lvl="0" indent="0">
              <a:spcBef>
                <a:spcPts val="0"/>
              </a:spcBef>
              <a:buNone/>
            </a:pPr>
            <a:r>
              <a:rPr lang="en" sz="1200">
                <a:solidFill>
                  <a:srgbClr val="000000"/>
                </a:solidFill>
              </a:rPr>
              <a:t>-psychology today</a:t>
            </a:r>
          </a:p>
        </p:txBody>
      </p:sp>
      <p:sp>
        <p:nvSpPr>
          <p:cNvPr id="182" name="Shape 182"/>
          <p:cNvSpPr txBox="1">
            <a:spLocks noGrp="1"/>
          </p:cNvSpPr>
          <p:nvPr>
            <p:ph type="body" idx="2"/>
          </p:nvPr>
        </p:nvSpPr>
        <p:spPr>
          <a:xfrm>
            <a:off x="4832400" y="1228675"/>
            <a:ext cx="3999900" cy="3340200"/>
          </a:xfrm>
          <a:prstGeom prst="rect">
            <a:avLst/>
          </a:prstGeom>
        </p:spPr>
        <p:txBody>
          <a:bodyPr wrap="square" lIns="91425" tIns="91425" rIns="91425" bIns="91425" anchor="t" anchorCtr="0">
            <a:noAutofit/>
          </a:bodyPr>
          <a:lstStyle/>
          <a:p>
            <a:pPr marL="0" lvl="0" indent="0">
              <a:spcBef>
                <a:spcPts val="0"/>
              </a:spcBef>
              <a:buNone/>
            </a:pPr>
            <a:endParaRPr/>
          </a:p>
        </p:txBody>
      </p:sp>
      <p:pic>
        <p:nvPicPr>
          <p:cNvPr id="183" name="Shape 183"/>
          <p:cNvPicPr preferRelativeResize="0"/>
          <p:nvPr/>
        </p:nvPicPr>
        <p:blipFill>
          <a:blip r:embed="rId4">
            <a:alphaModFix/>
          </a:blip>
          <a:stretch>
            <a:fillRect/>
          </a:stretch>
        </p:blipFill>
        <p:spPr>
          <a:xfrm>
            <a:off x="4766700" y="1546150"/>
            <a:ext cx="3903149" cy="2195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11700" y="392150"/>
            <a:ext cx="8520600" cy="2690400"/>
          </a:xfrm>
          <a:prstGeom prst="rect">
            <a:avLst/>
          </a:prstGeom>
        </p:spPr>
        <p:txBody>
          <a:bodyPr wrap="square" lIns="91425" tIns="91425" rIns="91425" bIns="91425" anchor="ctr" anchorCtr="0">
            <a:noAutofit/>
          </a:bodyPr>
          <a:lstStyle/>
          <a:p>
            <a:pPr marL="0" lvl="0" indent="0">
              <a:spcBef>
                <a:spcPts val="0"/>
              </a:spcBef>
              <a:buNone/>
            </a:pPr>
            <a:endParaRPr/>
          </a:p>
        </p:txBody>
      </p:sp>
      <p:sp>
        <p:nvSpPr>
          <p:cNvPr id="63" name="Shape 63"/>
          <p:cNvSpPr txBox="1">
            <a:spLocks noGrp="1"/>
          </p:cNvSpPr>
          <p:nvPr>
            <p:ph type="subTitle" idx="1"/>
          </p:nvPr>
        </p:nvSpPr>
        <p:spPr>
          <a:xfrm>
            <a:off x="311700" y="3890400"/>
            <a:ext cx="8520600" cy="706200"/>
          </a:xfrm>
          <a:prstGeom prst="rect">
            <a:avLst/>
          </a:prstGeom>
        </p:spPr>
        <p:txBody>
          <a:bodyPr wrap="square" lIns="91425" tIns="91425" rIns="91425" bIns="91425" anchor="ctr" anchorCtr="0">
            <a:noAutofit/>
          </a:bodyPr>
          <a:lstStyle/>
          <a:p>
            <a:pPr marL="0" lvl="0" indent="0">
              <a:spcBef>
                <a:spcPts val="0"/>
              </a:spcBef>
              <a:buNone/>
            </a:pPr>
            <a:endParaRPr/>
          </a:p>
        </p:txBody>
      </p:sp>
      <p:pic>
        <p:nvPicPr>
          <p:cNvPr id="64" name="Shape 64"/>
          <p:cNvPicPr preferRelativeResize="0"/>
          <p:nvPr/>
        </p:nvPicPr>
        <p:blipFill>
          <a:blip r:embed="rId3">
            <a:alphaModFix/>
          </a:blip>
          <a:stretch>
            <a:fillRect/>
          </a:stretch>
        </p:blipFill>
        <p:spPr>
          <a:xfrm>
            <a:off x="1628775" y="742950"/>
            <a:ext cx="5886450" cy="3657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resources</a:t>
            </a:r>
          </a:p>
        </p:txBody>
      </p:sp>
      <p:sp>
        <p:nvSpPr>
          <p:cNvPr id="189" name="Shape 189"/>
          <p:cNvSpPr txBox="1">
            <a:spLocks noGrp="1"/>
          </p:cNvSpPr>
          <p:nvPr>
            <p:ph type="body" idx="1"/>
          </p:nvPr>
        </p:nvSpPr>
        <p:spPr>
          <a:xfrm>
            <a:off x="311700" y="1228675"/>
            <a:ext cx="8520600" cy="3340200"/>
          </a:xfrm>
          <a:prstGeom prst="rect">
            <a:avLst/>
          </a:prstGeom>
        </p:spPr>
        <p:txBody>
          <a:bodyPr wrap="square" lIns="91425" tIns="91425" rIns="91425" bIns="91425" anchor="t" anchorCtr="0">
            <a:noAutofit/>
          </a:bodyPr>
          <a:lstStyle/>
          <a:p>
            <a:pPr marL="0" lvl="0" indent="0">
              <a:spcBef>
                <a:spcPts val="0"/>
              </a:spcBef>
              <a:buNone/>
            </a:pPr>
            <a:r>
              <a:rPr lang="en" sz="1400"/>
              <a:t>Psychology Today: </a:t>
            </a:r>
            <a:r>
              <a:rPr lang="en" sz="1400" u="sng">
                <a:solidFill>
                  <a:schemeClr val="hlink"/>
                </a:solidFill>
                <a:hlinkClick r:id="rId3"/>
              </a:rPr>
              <a:t>https://www.psychologytoday.com/blog/creative-development/201407/the-resilient-child</a:t>
            </a:r>
          </a:p>
          <a:p>
            <a:pPr marL="0" lvl="0" indent="0">
              <a:spcBef>
                <a:spcPts val="0"/>
              </a:spcBef>
              <a:buNone/>
            </a:pPr>
            <a:r>
              <a:rPr lang="en" sz="1400"/>
              <a:t>American Psychological Association: </a:t>
            </a:r>
            <a:r>
              <a:rPr lang="en" sz="1400" u="sng">
                <a:solidFill>
                  <a:schemeClr val="hlink"/>
                </a:solidFill>
                <a:hlinkClick r:id="rId4"/>
              </a:rPr>
              <a:t>http://www.apa.org/helpcenter/resilience.aspx</a:t>
            </a:r>
          </a:p>
          <a:p>
            <a:pPr marL="0" lvl="0" indent="0">
              <a:spcBef>
                <a:spcPts val="0"/>
              </a:spcBef>
              <a:buNone/>
            </a:pPr>
            <a:r>
              <a:rPr lang="en" sz="1400"/>
              <a:t>WeAreTeachers:</a:t>
            </a:r>
            <a:br>
              <a:rPr lang="en" sz="1400"/>
            </a:br>
            <a:r>
              <a:rPr lang="en" sz="1400" u="sng">
                <a:solidFill>
                  <a:schemeClr val="hlink"/>
                </a:solidFill>
                <a:hlinkClick r:id="rId5"/>
              </a:rPr>
              <a:t>https://www.weareteachers.com/8-ways-to-help-your-students-build-resiliency/</a:t>
            </a:r>
          </a:p>
          <a:p>
            <a:pPr marL="0" lvl="0" indent="0">
              <a:spcBef>
                <a:spcPts val="0"/>
              </a:spcBef>
              <a:buNone/>
            </a:pPr>
            <a:r>
              <a:rPr lang="en" sz="1400" u="sng">
                <a:solidFill>
                  <a:schemeClr val="hlink"/>
                </a:solidFill>
                <a:hlinkClick r:id="rId6"/>
              </a:rPr>
              <a:t>https://www.simplypsychology.org/Erik-Erikson.html</a:t>
            </a:r>
          </a:p>
          <a:p>
            <a:pPr marL="0" lvl="0" indent="0">
              <a:spcBef>
                <a:spcPts val="0"/>
              </a:spcBef>
              <a:buNone/>
            </a:pPr>
            <a:r>
              <a:rPr lang="en" sz="1400" u="sng">
                <a:solidFill>
                  <a:schemeClr val="hlink"/>
                </a:solidFill>
                <a:hlinkClick r:id="rId4"/>
              </a:rPr>
              <a:t>http://www.apa.org/helpcenter/resilience.aspx</a:t>
            </a: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a:p>
            <a:pPr marL="0" lvl="0" indent="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Introduction to Resilience</a:t>
            </a:r>
          </a:p>
        </p:txBody>
      </p:sp>
      <p:sp>
        <p:nvSpPr>
          <p:cNvPr id="70" name="Shape 70"/>
          <p:cNvSpPr txBox="1">
            <a:spLocks noGrp="1"/>
          </p:cNvSpPr>
          <p:nvPr>
            <p:ph type="body" idx="1"/>
          </p:nvPr>
        </p:nvSpPr>
        <p:spPr>
          <a:xfrm>
            <a:off x="311700" y="1228675"/>
            <a:ext cx="5348100" cy="3661500"/>
          </a:xfrm>
          <a:prstGeom prst="rect">
            <a:avLst/>
          </a:prstGeom>
        </p:spPr>
        <p:txBody>
          <a:bodyPr wrap="square" lIns="91425" tIns="91425" rIns="91425" bIns="91425" anchor="t" anchorCtr="0">
            <a:noAutofit/>
          </a:bodyPr>
          <a:lstStyle/>
          <a:p>
            <a:pPr marL="0" lvl="0" indent="0">
              <a:spcBef>
                <a:spcPts val="0"/>
              </a:spcBef>
              <a:buNone/>
            </a:pPr>
            <a:r>
              <a:rPr lang="en" sz="1200">
                <a:solidFill>
                  <a:schemeClr val="accent1"/>
                </a:solidFill>
                <a:highlight>
                  <a:srgbClr val="FFFFFF"/>
                </a:highlight>
              </a:rPr>
              <a:t>We tend to think of childhood as a carefree time, but there are many social, emotional, and physical challenges that children deal with. </a:t>
            </a:r>
          </a:p>
          <a:p>
            <a:pPr marL="0" lvl="0" indent="0">
              <a:spcBef>
                <a:spcPts val="0"/>
              </a:spcBef>
              <a:buNone/>
            </a:pPr>
            <a:r>
              <a:rPr lang="en" sz="1200" b="1">
                <a:solidFill>
                  <a:schemeClr val="accent1"/>
                </a:solidFill>
                <a:highlight>
                  <a:srgbClr val="FFFFFF"/>
                </a:highlight>
              </a:rPr>
              <a:t>In the classroom:</a:t>
            </a:r>
            <a:r>
              <a:rPr lang="en" sz="1200">
                <a:solidFill>
                  <a:schemeClr val="accent1"/>
                </a:solidFill>
                <a:highlight>
                  <a:srgbClr val="FFFFFF"/>
                </a:highlight>
              </a:rPr>
              <a:t> Children may deal with problems ranging from adapting to a new classroom, failing an assignment, isolation and even to bullying by classmates.</a:t>
            </a:r>
          </a:p>
          <a:p>
            <a:pPr marL="0" lvl="0" indent="0">
              <a:spcBef>
                <a:spcPts val="0"/>
              </a:spcBef>
              <a:buNone/>
            </a:pPr>
            <a:r>
              <a:rPr lang="en" sz="1200" b="1">
                <a:solidFill>
                  <a:schemeClr val="accent1"/>
                </a:solidFill>
                <a:highlight>
                  <a:srgbClr val="FFFFFF"/>
                </a:highlight>
              </a:rPr>
              <a:t>At home:</a:t>
            </a:r>
            <a:r>
              <a:rPr lang="en" sz="1200">
                <a:solidFill>
                  <a:schemeClr val="accent1"/>
                </a:solidFill>
                <a:highlight>
                  <a:srgbClr val="FFFFFF"/>
                </a:highlight>
              </a:rPr>
              <a:t> Students may deal with death, abuse, instability, divorce and etc.</a:t>
            </a:r>
          </a:p>
          <a:p>
            <a:pPr marL="0" lvl="0" indent="0">
              <a:spcBef>
                <a:spcPts val="0"/>
              </a:spcBef>
              <a:buNone/>
            </a:pPr>
            <a:r>
              <a:rPr lang="en" sz="1200" i="1">
                <a:solidFill>
                  <a:schemeClr val="accent1"/>
                </a:solidFill>
                <a:highlight>
                  <a:srgbClr val="FFFFFF"/>
                </a:highlight>
              </a:rPr>
              <a:t>“The ability to thrive despite these challenges arises from the skills of resilience…”</a:t>
            </a:r>
          </a:p>
          <a:p>
            <a:pPr marL="0" lvl="0" indent="0">
              <a:spcBef>
                <a:spcPts val="0"/>
              </a:spcBef>
              <a:buNone/>
            </a:pPr>
            <a:r>
              <a:rPr lang="en" sz="900" u="sng">
                <a:solidFill>
                  <a:schemeClr val="accent5"/>
                </a:solidFill>
                <a:hlinkClick r:id="rId3"/>
              </a:rPr>
              <a:t>https://www.psychologytoday.com/blog/creative-development/201407/the-resilient-child</a:t>
            </a:r>
          </a:p>
        </p:txBody>
      </p:sp>
      <p:pic>
        <p:nvPicPr>
          <p:cNvPr id="71" name="Shape 71"/>
          <p:cNvPicPr preferRelativeResize="0"/>
          <p:nvPr/>
        </p:nvPicPr>
        <p:blipFill>
          <a:blip r:embed="rId4">
            <a:alphaModFix/>
          </a:blip>
          <a:stretch>
            <a:fillRect/>
          </a:stretch>
        </p:blipFill>
        <p:spPr>
          <a:xfrm>
            <a:off x="5758100" y="1943818"/>
            <a:ext cx="2974975" cy="2231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Introduction to Resilience</a:t>
            </a:r>
          </a:p>
        </p:txBody>
      </p:sp>
      <p:sp>
        <p:nvSpPr>
          <p:cNvPr id="77" name="Shape 77"/>
          <p:cNvSpPr txBox="1">
            <a:spLocks noGrp="1"/>
          </p:cNvSpPr>
          <p:nvPr>
            <p:ph type="body" idx="1"/>
          </p:nvPr>
        </p:nvSpPr>
        <p:spPr>
          <a:xfrm>
            <a:off x="311700" y="1228675"/>
            <a:ext cx="4615800" cy="3708300"/>
          </a:xfrm>
          <a:prstGeom prst="rect">
            <a:avLst/>
          </a:prstGeom>
        </p:spPr>
        <p:txBody>
          <a:bodyPr wrap="square" lIns="91425" tIns="91425" rIns="91425" bIns="91425" anchor="t" anchorCtr="0">
            <a:noAutofit/>
          </a:bodyPr>
          <a:lstStyle/>
          <a:p>
            <a:pPr marL="457200" lvl="0" indent="-304800" rtl="0">
              <a:spcBef>
                <a:spcPts val="0"/>
              </a:spcBef>
              <a:spcAft>
                <a:spcPts val="0"/>
              </a:spcAft>
              <a:buClr>
                <a:srgbClr val="000000"/>
              </a:buClr>
              <a:buSzPts val="1200"/>
              <a:buChar char="●"/>
            </a:pPr>
            <a:r>
              <a:rPr lang="en" sz="1200">
                <a:solidFill>
                  <a:srgbClr val="000000"/>
                </a:solidFill>
                <a:highlight>
                  <a:srgbClr val="FFFFFF"/>
                </a:highlight>
              </a:rPr>
              <a:t>The good news is that resilience skills can be learned!</a:t>
            </a:r>
            <a:br>
              <a:rPr lang="en" sz="1200">
                <a:solidFill>
                  <a:srgbClr val="000000"/>
                </a:solidFill>
                <a:highlight>
                  <a:srgbClr val="FFFFFF"/>
                </a:highlight>
              </a:rPr>
            </a:br>
            <a:endParaRPr lang="en" sz="1200">
              <a:solidFill>
                <a:srgbClr val="000000"/>
              </a:solidFill>
              <a:highlight>
                <a:srgbClr val="FFFFFF"/>
              </a:highlight>
            </a:endParaRPr>
          </a:p>
          <a:p>
            <a:pPr marL="457200" lvl="0" indent="-304800" rtl="0">
              <a:spcBef>
                <a:spcPts val="0"/>
              </a:spcBef>
              <a:spcAft>
                <a:spcPts val="0"/>
              </a:spcAft>
              <a:buClr>
                <a:srgbClr val="000000"/>
              </a:buClr>
              <a:buSzPts val="1200"/>
              <a:buChar char="●"/>
            </a:pPr>
            <a:r>
              <a:rPr lang="en" sz="1200">
                <a:solidFill>
                  <a:srgbClr val="000000"/>
                </a:solidFill>
                <a:highlight>
                  <a:srgbClr val="FFFFFF"/>
                </a:highlight>
              </a:rPr>
              <a:t>“Building resilience — which is “the ability to adapt well to adversity, trauma, tragedy, threats or even significant sources of stress” — can help our children manage stress and feelings of anxiety and uncertainty”</a:t>
            </a:r>
          </a:p>
          <a:p>
            <a:pPr marL="914400" lvl="1" indent="-304800">
              <a:spcBef>
                <a:spcPts val="0"/>
              </a:spcBef>
              <a:buClr>
                <a:srgbClr val="000000"/>
              </a:buClr>
              <a:buSzPts val="1200"/>
              <a:buChar char="○"/>
            </a:pPr>
            <a:r>
              <a:rPr lang="en" i="1">
                <a:solidFill>
                  <a:srgbClr val="000000"/>
                </a:solidFill>
              </a:rPr>
              <a:t>Psychology Today, APA</a:t>
            </a:r>
          </a:p>
        </p:txBody>
      </p:sp>
      <p:pic>
        <p:nvPicPr>
          <p:cNvPr id="78" name="Shape 78"/>
          <p:cNvPicPr preferRelativeResize="0"/>
          <p:nvPr/>
        </p:nvPicPr>
        <p:blipFill>
          <a:blip r:embed="rId3">
            <a:alphaModFix/>
          </a:blip>
          <a:stretch>
            <a:fillRect/>
          </a:stretch>
        </p:blipFill>
        <p:spPr>
          <a:xfrm>
            <a:off x="5308625" y="1310700"/>
            <a:ext cx="3578775" cy="2199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What is Resilience?</a:t>
            </a:r>
          </a:p>
        </p:txBody>
      </p:sp>
      <p:sp>
        <p:nvSpPr>
          <p:cNvPr id="84" name="Shape 84"/>
          <p:cNvSpPr txBox="1">
            <a:spLocks noGrp="1"/>
          </p:cNvSpPr>
          <p:nvPr>
            <p:ph type="body" idx="1"/>
          </p:nvPr>
        </p:nvSpPr>
        <p:spPr>
          <a:xfrm>
            <a:off x="311700" y="1228675"/>
            <a:ext cx="4090200" cy="3492600"/>
          </a:xfrm>
          <a:prstGeom prst="rect">
            <a:avLst/>
          </a:prstGeom>
        </p:spPr>
        <p:txBody>
          <a:bodyPr wrap="square" lIns="91425" tIns="91425" rIns="91425" bIns="91425" anchor="t" anchorCtr="0">
            <a:noAutofit/>
          </a:bodyPr>
          <a:lstStyle/>
          <a:p>
            <a:pPr marL="457200" lvl="0" indent="-304800" rtl="0">
              <a:spcBef>
                <a:spcPts val="0"/>
              </a:spcBef>
              <a:spcAft>
                <a:spcPts val="0"/>
              </a:spcAft>
              <a:buClr>
                <a:srgbClr val="000000"/>
              </a:buClr>
              <a:buSzPts val="1200"/>
              <a:buChar char="●"/>
            </a:pPr>
            <a:r>
              <a:rPr lang="en" sz="1200">
                <a:solidFill>
                  <a:srgbClr val="000000"/>
                </a:solidFill>
              </a:rPr>
              <a:t>"The ability to recover from or adjust easily to misfortune or change; the ability to bounce back or recover is important</a:t>
            </a:r>
          </a:p>
          <a:p>
            <a:pPr marL="457200" lvl="0" indent="-304800" rtl="0">
              <a:spcBef>
                <a:spcPts val="0"/>
              </a:spcBef>
              <a:spcAft>
                <a:spcPts val="0"/>
              </a:spcAft>
              <a:buClr>
                <a:srgbClr val="000000"/>
              </a:buClr>
              <a:buSzPts val="1200"/>
              <a:buChar char="●"/>
            </a:pPr>
            <a:r>
              <a:rPr lang="en" sz="1200">
                <a:solidFill>
                  <a:srgbClr val="000000"/>
                </a:solidFill>
              </a:rPr>
              <a:t>“A resilient child recovers from challenges, but they’ve learned to do more than that. They actually hold a different mindset.” </a:t>
            </a:r>
          </a:p>
          <a:p>
            <a:pPr marL="457200" lvl="0" indent="-304800" rtl="0">
              <a:spcBef>
                <a:spcPts val="0"/>
              </a:spcBef>
              <a:buClr>
                <a:srgbClr val="000000"/>
              </a:buClr>
              <a:buSzPts val="1200"/>
              <a:buChar char="●"/>
            </a:pPr>
            <a:r>
              <a:rPr lang="en" sz="1200">
                <a:solidFill>
                  <a:srgbClr val="000000"/>
                </a:solidFill>
              </a:rPr>
              <a:t>--Psychology Today</a:t>
            </a:r>
          </a:p>
        </p:txBody>
      </p:sp>
      <p:pic>
        <p:nvPicPr>
          <p:cNvPr id="85" name="Shape 85"/>
          <p:cNvPicPr preferRelativeResize="0"/>
          <p:nvPr/>
        </p:nvPicPr>
        <p:blipFill>
          <a:blip r:embed="rId3">
            <a:alphaModFix/>
          </a:blip>
          <a:stretch>
            <a:fillRect/>
          </a:stretch>
        </p:blipFill>
        <p:spPr>
          <a:xfrm>
            <a:off x="5085325" y="1079575"/>
            <a:ext cx="3557075" cy="3557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Changing their mindset</a:t>
            </a:r>
          </a:p>
        </p:txBody>
      </p:sp>
      <p:sp>
        <p:nvSpPr>
          <p:cNvPr id="91" name="Shape 91"/>
          <p:cNvSpPr txBox="1">
            <a:spLocks noGrp="1"/>
          </p:cNvSpPr>
          <p:nvPr>
            <p:ph type="body" idx="1"/>
          </p:nvPr>
        </p:nvSpPr>
        <p:spPr>
          <a:xfrm>
            <a:off x="311700" y="1228675"/>
            <a:ext cx="3999900" cy="3340200"/>
          </a:xfrm>
          <a:prstGeom prst="rect">
            <a:avLst/>
          </a:prstGeom>
        </p:spPr>
        <p:txBody>
          <a:bodyPr wrap="square" lIns="91425" tIns="91425" rIns="91425" bIns="91425" anchor="t" anchorCtr="0">
            <a:noAutofit/>
          </a:bodyPr>
          <a:lstStyle/>
          <a:p>
            <a:pPr marL="457200" lvl="0" indent="-304800" rtl="0">
              <a:spcBef>
                <a:spcPts val="0"/>
              </a:spcBef>
              <a:spcAft>
                <a:spcPts val="0"/>
              </a:spcAft>
              <a:buClr>
                <a:srgbClr val="000000"/>
              </a:buClr>
              <a:buSzPts val="1200"/>
              <a:buChar char="●"/>
            </a:pPr>
            <a:r>
              <a:rPr lang="en" sz="1200">
                <a:solidFill>
                  <a:srgbClr val="000000"/>
                </a:solidFill>
              </a:rPr>
              <a:t>A mindset of resiliency says: I am not my mistakes, I can try again, things will get better, and I am not alone. </a:t>
            </a:r>
          </a:p>
          <a:p>
            <a:pPr marL="914400" lvl="1" indent="-304800" rtl="0">
              <a:spcBef>
                <a:spcPts val="0"/>
              </a:spcBef>
              <a:spcAft>
                <a:spcPts val="0"/>
              </a:spcAft>
              <a:buClr>
                <a:srgbClr val="000000"/>
              </a:buClr>
              <a:buSzPts val="1200"/>
              <a:buChar char="○"/>
            </a:pPr>
            <a:r>
              <a:rPr lang="en">
                <a:solidFill>
                  <a:srgbClr val="000000"/>
                </a:solidFill>
              </a:rPr>
              <a:t>Whether it’s failing an exam, not getting picked for a </a:t>
            </a:r>
            <a:r>
              <a:rPr lang="en" u="sng">
                <a:solidFill>
                  <a:srgbClr val="000000"/>
                </a:solidFill>
                <a:hlinkClick r:id="rId3"/>
              </a:rPr>
              <a:t>sports</a:t>
            </a:r>
            <a:r>
              <a:rPr lang="en">
                <a:solidFill>
                  <a:srgbClr val="000000"/>
                </a:solidFill>
              </a:rPr>
              <a:t> </a:t>
            </a:r>
            <a:r>
              <a:rPr lang="en" u="sng">
                <a:solidFill>
                  <a:srgbClr val="000000"/>
                </a:solidFill>
                <a:hlinkClick r:id="rId4"/>
              </a:rPr>
              <a:t>team</a:t>
            </a:r>
            <a:r>
              <a:rPr lang="en">
                <a:solidFill>
                  <a:srgbClr val="000000"/>
                </a:solidFill>
              </a:rPr>
              <a:t>, or forgetting your lines in the school play, the process of </a:t>
            </a:r>
            <a:r>
              <a:rPr lang="en" u="sng">
                <a:solidFill>
                  <a:srgbClr val="000000"/>
                </a:solidFill>
                <a:hlinkClick r:id="rId5"/>
              </a:rPr>
              <a:t>childhood</a:t>
            </a:r>
            <a:r>
              <a:rPr lang="en">
                <a:solidFill>
                  <a:srgbClr val="000000"/>
                </a:solidFill>
              </a:rPr>
              <a:t> includes making mistakes. </a:t>
            </a:r>
          </a:p>
          <a:p>
            <a:pPr marL="457200" lvl="0" indent="-304800" rtl="0">
              <a:spcBef>
                <a:spcPts val="0"/>
              </a:spcBef>
              <a:buClr>
                <a:srgbClr val="000000"/>
              </a:buClr>
              <a:buSzPts val="1200"/>
              <a:buChar char="●"/>
            </a:pPr>
            <a:r>
              <a:rPr lang="en" sz="1200">
                <a:solidFill>
                  <a:srgbClr val="000000"/>
                </a:solidFill>
              </a:rPr>
              <a:t>However, the resilient child has somehow </a:t>
            </a:r>
            <a:r>
              <a:rPr lang="en" sz="1200" i="1">
                <a:solidFill>
                  <a:srgbClr val="000000"/>
                </a:solidFill>
              </a:rPr>
              <a:t>learned</a:t>
            </a:r>
            <a:r>
              <a:rPr lang="en" sz="1200">
                <a:solidFill>
                  <a:srgbClr val="000000"/>
                </a:solidFill>
              </a:rPr>
              <a:t> to pick him or herself up and keep going. --Psychology Today</a:t>
            </a:r>
          </a:p>
          <a:p>
            <a:pPr marL="0" lvl="0" indent="0">
              <a:spcBef>
                <a:spcPts val="0"/>
              </a:spcBef>
              <a:buNone/>
            </a:pPr>
            <a:endParaRPr/>
          </a:p>
        </p:txBody>
      </p:sp>
      <p:sp>
        <p:nvSpPr>
          <p:cNvPr id="92" name="Shape 92"/>
          <p:cNvSpPr txBox="1">
            <a:spLocks noGrp="1"/>
          </p:cNvSpPr>
          <p:nvPr>
            <p:ph type="body" idx="2"/>
          </p:nvPr>
        </p:nvSpPr>
        <p:spPr>
          <a:xfrm>
            <a:off x="4832400" y="1228675"/>
            <a:ext cx="3999900" cy="3340200"/>
          </a:xfrm>
          <a:prstGeom prst="rect">
            <a:avLst/>
          </a:prstGeom>
        </p:spPr>
        <p:txBody>
          <a:bodyPr wrap="square" lIns="91425" tIns="91425" rIns="91425" bIns="91425" anchor="t" anchorCtr="0">
            <a:noAutofit/>
          </a:bodyPr>
          <a:lstStyle/>
          <a:p>
            <a:pPr marL="0" lvl="0" indent="0">
              <a:spcBef>
                <a:spcPts val="0"/>
              </a:spcBef>
              <a:buNone/>
            </a:pPr>
            <a:endParaRPr/>
          </a:p>
        </p:txBody>
      </p:sp>
      <p:pic>
        <p:nvPicPr>
          <p:cNvPr id="93" name="Shape 93"/>
          <p:cNvPicPr preferRelativeResize="0"/>
          <p:nvPr/>
        </p:nvPicPr>
        <p:blipFill>
          <a:blip r:embed="rId6">
            <a:alphaModFix/>
          </a:blip>
          <a:stretch>
            <a:fillRect/>
          </a:stretch>
        </p:blipFill>
        <p:spPr>
          <a:xfrm>
            <a:off x="4778563" y="1608125"/>
            <a:ext cx="4107574" cy="2310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the resiliency mindset</a:t>
            </a:r>
          </a:p>
        </p:txBody>
      </p:sp>
      <p:sp>
        <p:nvSpPr>
          <p:cNvPr id="99" name="Shape 99"/>
          <p:cNvSpPr txBox="1">
            <a:spLocks noGrp="1"/>
          </p:cNvSpPr>
          <p:nvPr>
            <p:ph type="body" idx="1"/>
          </p:nvPr>
        </p:nvSpPr>
        <p:spPr>
          <a:xfrm>
            <a:off x="311700" y="1228675"/>
            <a:ext cx="4520700" cy="3642600"/>
          </a:xfrm>
          <a:prstGeom prst="rect">
            <a:avLst/>
          </a:prstGeom>
        </p:spPr>
        <p:txBody>
          <a:bodyPr wrap="square" lIns="91425" tIns="91425" rIns="91425" bIns="91425" anchor="t" anchorCtr="0">
            <a:noAutofit/>
          </a:bodyPr>
          <a:lstStyle/>
          <a:p>
            <a:pPr marL="0" lvl="0" indent="0" rtl="0">
              <a:spcBef>
                <a:spcPts val="0"/>
              </a:spcBef>
              <a:spcAft>
                <a:spcPts val="2700"/>
              </a:spcAft>
              <a:buNone/>
            </a:pPr>
            <a:r>
              <a:rPr lang="en" sz="1000" b="1">
                <a:solidFill>
                  <a:srgbClr val="000000"/>
                </a:solidFill>
              </a:rPr>
              <a:t>Mindset–</a:t>
            </a:r>
            <a:r>
              <a:rPr lang="en" sz="1000">
                <a:solidFill>
                  <a:srgbClr val="000000"/>
                </a:solidFill>
              </a:rPr>
              <a:t> If students can learn that within them is a power to overcome any obstacle, they can pick themselves up and move forward</a:t>
            </a:r>
          </a:p>
          <a:p>
            <a:pPr marL="0" lvl="0" indent="0" rtl="0">
              <a:spcBef>
                <a:spcPts val="0"/>
              </a:spcBef>
              <a:spcAft>
                <a:spcPts val="2700"/>
              </a:spcAft>
              <a:buNone/>
            </a:pPr>
            <a:r>
              <a:rPr lang="en" sz="1000">
                <a:solidFill>
                  <a:srgbClr val="000000"/>
                </a:solidFill>
              </a:rPr>
              <a:t>Instead of saying “I failed. I am a failure,” a child with growing resilience would say, “I failed. I can try again. I have what it takes.” </a:t>
            </a:r>
          </a:p>
          <a:p>
            <a:pPr marL="457200" lvl="0" indent="-292100" rtl="0">
              <a:spcBef>
                <a:spcPts val="0"/>
              </a:spcBef>
              <a:spcAft>
                <a:spcPts val="2700"/>
              </a:spcAft>
              <a:buClr>
                <a:srgbClr val="000000"/>
              </a:buClr>
              <a:buSzPts val="1000"/>
              <a:buChar char="●"/>
            </a:pPr>
            <a:r>
              <a:rPr lang="en" sz="1000">
                <a:solidFill>
                  <a:srgbClr val="000000"/>
                </a:solidFill>
              </a:rPr>
              <a:t>They can learn to endure disappointment and not get devastated from it.</a:t>
            </a:r>
          </a:p>
          <a:p>
            <a:pPr marL="0" lvl="0" indent="0" rtl="0">
              <a:spcBef>
                <a:spcPts val="0"/>
              </a:spcBef>
              <a:spcAft>
                <a:spcPts val="2700"/>
              </a:spcAft>
              <a:buNone/>
            </a:pPr>
            <a:r>
              <a:rPr lang="en" sz="1000" b="1">
                <a:solidFill>
                  <a:srgbClr val="000000"/>
                </a:solidFill>
              </a:rPr>
              <a:t>Connection</a:t>
            </a:r>
            <a:r>
              <a:rPr lang="en" sz="1000">
                <a:solidFill>
                  <a:srgbClr val="000000"/>
                </a:solidFill>
              </a:rPr>
              <a:t>: Children who grow resilience are connected to other people. Children that have authentic relationships and can genuinely talk to someone that is nonjudgmental when mistakes happen can grow resilience. --Psychology Today</a:t>
            </a:r>
          </a:p>
          <a:p>
            <a:pPr marL="0" lvl="0" indent="0">
              <a:spcBef>
                <a:spcPts val="0"/>
              </a:spcBef>
              <a:buNone/>
            </a:pPr>
            <a:endParaRPr sz="1000">
              <a:solidFill>
                <a:srgbClr val="000000"/>
              </a:solidFill>
            </a:endParaRPr>
          </a:p>
        </p:txBody>
      </p:sp>
      <p:pic>
        <p:nvPicPr>
          <p:cNvPr id="100" name="Shape 100"/>
          <p:cNvPicPr preferRelativeResize="0"/>
          <p:nvPr/>
        </p:nvPicPr>
        <p:blipFill>
          <a:blip r:embed="rId3">
            <a:alphaModFix/>
          </a:blip>
          <a:stretch>
            <a:fillRect/>
          </a:stretch>
        </p:blipFill>
        <p:spPr>
          <a:xfrm>
            <a:off x="5091450" y="1631326"/>
            <a:ext cx="3810000" cy="2310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Goal of A resilient Mindset</a:t>
            </a:r>
          </a:p>
        </p:txBody>
      </p:sp>
      <p:sp>
        <p:nvSpPr>
          <p:cNvPr id="106" name="Shape 106"/>
          <p:cNvSpPr txBox="1">
            <a:spLocks noGrp="1"/>
          </p:cNvSpPr>
          <p:nvPr>
            <p:ph type="body" idx="1"/>
          </p:nvPr>
        </p:nvSpPr>
        <p:spPr>
          <a:xfrm>
            <a:off x="311700" y="1228675"/>
            <a:ext cx="3999900" cy="3340200"/>
          </a:xfrm>
          <a:prstGeom prst="rect">
            <a:avLst/>
          </a:prstGeom>
        </p:spPr>
        <p:txBody>
          <a:bodyPr wrap="square" lIns="91425" tIns="91425" rIns="91425" bIns="91425" anchor="t" anchorCtr="0">
            <a:noAutofit/>
          </a:bodyPr>
          <a:lstStyle/>
          <a:p>
            <a:pPr marL="0" lvl="0" indent="0" rtl="0">
              <a:spcBef>
                <a:spcPts val="0"/>
              </a:spcBef>
              <a:spcAft>
                <a:spcPts val="2700"/>
              </a:spcAft>
              <a:buNone/>
            </a:pPr>
            <a:endParaRPr sz="1800" i="1">
              <a:solidFill>
                <a:srgbClr val="000000"/>
              </a:solidFill>
            </a:endParaRPr>
          </a:p>
          <a:p>
            <a:pPr marL="0" lvl="0" indent="0" rtl="0">
              <a:spcBef>
                <a:spcPts val="0"/>
              </a:spcBef>
              <a:spcAft>
                <a:spcPts val="2700"/>
              </a:spcAft>
              <a:buNone/>
            </a:pPr>
            <a:r>
              <a:rPr lang="en" sz="1800" i="1">
                <a:solidFill>
                  <a:srgbClr val="000000"/>
                </a:solidFill>
              </a:rPr>
              <a:t>For our students to learn that they aren’t their mistakes and that failure is a necessary step toward success!!!!!</a:t>
            </a:r>
          </a:p>
        </p:txBody>
      </p:sp>
      <p:pic>
        <p:nvPicPr>
          <p:cNvPr id="107" name="Shape 107"/>
          <p:cNvPicPr preferRelativeResize="0"/>
          <p:nvPr/>
        </p:nvPicPr>
        <p:blipFill>
          <a:blip r:embed="rId3">
            <a:alphaModFix/>
          </a:blip>
          <a:stretch>
            <a:fillRect/>
          </a:stretch>
        </p:blipFill>
        <p:spPr>
          <a:xfrm>
            <a:off x="5213869" y="1500413"/>
            <a:ext cx="3236949" cy="2796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292850"/>
            <a:ext cx="8520600" cy="801000"/>
          </a:xfrm>
          <a:prstGeom prst="rect">
            <a:avLst/>
          </a:prstGeom>
        </p:spPr>
        <p:txBody>
          <a:bodyPr wrap="square" lIns="91425" tIns="91425" rIns="91425" bIns="91425" anchor="t" anchorCtr="0">
            <a:noAutofit/>
          </a:bodyPr>
          <a:lstStyle/>
          <a:p>
            <a:pPr marL="0" lvl="0" indent="0">
              <a:spcBef>
                <a:spcPts val="0"/>
              </a:spcBef>
              <a:buNone/>
            </a:pPr>
            <a:r>
              <a:rPr lang="en"/>
              <a:t>Erik erikson</a:t>
            </a:r>
          </a:p>
        </p:txBody>
      </p:sp>
      <p:sp>
        <p:nvSpPr>
          <p:cNvPr id="113" name="Shape 113"/>
          <p:cNvSpPr txBox="1">
            <a:spLocks noGrp="1"/>
          </p:cNvSpPr>
          <p:nvPr>
            <p:ph type="body" idx="1"/>
          </p:nvPr>
        </p:nvSpPr>
        <p:spPr>
          <a:xfrm>
            <a:off x="311700" y="1228675"/>
            <a:ext cx="3999900" cy="3340200"/>
          </a:xfrm>
          <a:prstGeom prst="rect">
            <a:avLst/>
          </a:prstGeom>
        </p:spPr>
        <p:txBody>
          <a:bodyPr wrap="square" lIns="91425" tIns="91425" rIns="91425" bIns="91425" anchor="t" anchorCtr="0">
            <a:noAutofit/>
          </a:bodyPr>
          <a:lstStyle/>
          <a:p>
            <a:pPr marL="0" lvl="0" indent="0" rtl="0">
              <a:spcBef>
                <a:spcPts val="0"/>
              </a:spcBef>
              <a:spcAft>
                <a:spcPts val="800"/>
              </a:spcAft>
              <a:buNone/>
            </a:pPr>
            <a:r>
              <a:rPr lang="en" sz="1000">
                <a:solidFill>
                  <a:srgbClr val="252525"/>
                </a:solidFill>
                <a:highlight>
                  <a:srgbClr val="FFFFFF"/>
                </a:highlight>
              </a:rPr>
              <a:t>Erikson’s (1959) theory of psychosocial development has eight distinct stages, based on overcoming a social crisis that occurs at each stage.</a:t>
            </a:r>
          </a:p>
          <a:p>
            <a:pPr marL="0" lvl="0" indent="0" rtl="0">
              <a:spcBef>
                <a:spcPts val="0"/>
              </a:spcBef>
              <a:spcAft>
                <a:spcPts val="800"/>
              </a:spcAft>
              <a:buNone/>
            </a:pPr>
            <a:r>
              <a:rPr lang="en" sz="1000">
                <a:solidFill>
                  <a:srgbClr val="252525"/>
                </a:solidFill>
                <a:highlight>
                  <a:srgbClr val="FFFFFF"/>
                </a:highlight>
              </a:rPr>
              <a:t> Erikson suggests that there is still plenty of room for continued growth and development throughout one’s life. </a:t>
            </a:r>
          </a:p>
          <a:p>
            <a:pPr marL="0" lvl="0" indent="0" rtl="0">
              <a:spcBef>
                <a:spcPts val="0"/>
              </a:spcBef>
              <a:spcAft>
                <a:spcPts val="800"/>
              </a:spcAft>
              <a:buNone/>
            </a:pPr>
            <a:r>
              <a:rPr lang="en" sz="1000">
                <a:solidFill>
                  <a:srgbClr val="252525"/>
                </a:solidFill>
                <a:highlight>
                  <a:srgbClr val="FFFFFF"/>
                </a:highlight>
              </a:rPr>
              <a:t>Psychosocial crisis involve psychological needs of the individual conflicting with the needs of society </a:t>
            </a:r>
          </a:p>
          <a:p>
            <a:pPr marL="0" lvl="0" indent="0" rtl="0">
              <a:spcBef>
                <a:spcPts val="0"/>
              </a:spcBef>
              <a:spcAft>
                <a:spcPts val="800"/>
              </a:spcAft>
              <a:buNone/>
            </a:pPr>
            <a:r>
              <a:rPr lang="en" sz="1000">
                <a:solidFill>
                  <a:srgbClr val="252525"/>
                </a:solidFill>
                <a:highlight>
                  <a:srgbClr val="FFFFFF"/>
                </a:highlight>
              </a:rPr>
              <a:t>According to Erikson, if an individual is successful at each stage it results in the development of a healthy personality and the acquisition of basic virtues. </a:t>
            </a:r>
          </a:p>
          <a:p>
            <a:pPr marL="0" lvl="0" indent="0" rtl="0">
              <a:spcBef>
                <a:spcPts val="0"/>
              </a:spcBef>
              <a:spcAft>
                <a:spcPts val="800"/>
              </a:spcAft>
              <a:buNone/>
            </a:pPr>
            <a:r>
              <a:rPr lang="en" sz="1000">
                <a:solidFill>
                  <a:srgbClr val="252525"/>
                </a:solidFill>
                <a:highlight>
                  <a:srgbClr val="FFFFFF"/>
                </a:highlight>
              </a:rPr>
              <a:t>https://www.simplypsychology.org/Erik-Erikson.html</a:t>
            </a:r>
          </a:p>
        </p:txBody>
      </p:sp>
      <p:sp>
        <p:nvSpPr>
          <p:cNvPr id="114" name="Shape 114"/>
          <p:cNvSpPr txBox="1">
            <a:spLocks noGrp="1"/>
          </p:cNvSpPr>
          <p:nvPr>
            <p:ph type="body" idx="2"/>
          </p:nvPr>
        </p:nvSpPr>
        <p:spPr>
          <a:xfrm>
            <a:off x="4832400" y="1228675"/>
            <a:ext cx="3999900" cy="3340200"/>
          </a:xfrm>
          <a:prstGeom prst="rect">
            <a:avLst/>
          </a:prstGeom>
        </p:spPr>
        <p:txBody>
          <a:bodyPr wrap="square" lIns="91425" tIns="91425" rIns="91425" bIns="91425" anchor="t" anchorCtr="0">
            <a:noAutofit/>
          </a:bodyPr>
          <a:lstStyle/>
          <a:p>
            <a:pPr marL="0" lvl="0" indent="0">
              <a:spcBef>
                <a:spcPts val="0"/>
              </a:spcBef>
              <a:buNone/>
            </a:pPr>
            <a:endParaRPr/>
          </a:p>
        </p:txBody>
      </p:sp>
      <p:pic>
        <p:nvPicPr>
          <p:cNvPr id="115" name="Shape 115"/>
          <p:cNvPicPr preferRelativeResize="0"/>
          <p:nvPr/>
        </p:nvPicPr>
        <p:blipFill>
          <a:blip r:embed="rId3">
            <a:alphaModFix/>
          </a:blip>
          <a:stretch>
            <a:fillRect/>
          </a:stretch>
        </p:blipFill>
        <p:spPr>
          <a:xfrm>
            <a:off x="4748675" y="1178001"/>
            <a:ext cx="4167375" cy="3283549"/>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799</Words>
  <Application>Microsoft Office PowerPoint</Application>
  <PresentationFormat>On-screen Show (16:9)</PresentationFormat>
  <Paragraphs>98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Amatic SC</vt:lpstr>
      <vt:lpstr>Source Code Pro</vt:lpstr>
      <vt:lpstr>Beach Day</vt:lpstr>
      <vt:lpstr>Resiliency in Children</vt:lpstr>
      <vt:lpstr>Slide 2</vt:lpstr>
      <vt:lpstr>Introduction to Resilience</vt:lpstr>
      <vt:lpstr>Introduction to Resilience</vt:lpstr>
      <vt:lpstr>What is Resilience?</vt:lpstr>
      <vt:lpstr>Changing their mindset</vt:lpstr>
      <vt:lpstr>the resiliency mindset</vt:lpstr>
      <vt:lpstr>Goal of A resilient Mindset</vt:lpstr>
      <vt:lpstr>Erik erikson</vt:lpstr>
      <vt:lpstr>Slide 10</vt:lpstr>
      <vt:lpstr>Slide 11</vt:lpstr>
      <vt:lpstr>Ways to instill resiliency</vt:lpstr>
      <vt:lpstr>Resiliency Quiz </vt:lpstr>
      <vt:lpstr>Strategies for building Resiliency in the Classroom</vt:lpstr>
      <vt:lpstr>STRATEGIES FOR BUILDING RESILIENCY IN THE CLASSROOM</vt:lpstr>
      <vt:lpstr>Strategies for building Resiliency in the Classroom </vt:lpstr>
      <vt:lpstr>Building Resilience in Classrooms (Cont.)</vt:lpstr>
      <vt:lpstr>Slide 18</vt:lpstr>
      <vt:lpstr>Summary</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Resiliency in Children</dc:title>
  <dc:creator>Melva Barrios</dc:creator>
  <cp:lastModifiedBy>Susan</cp:lastModifiedBy>
  <cp:revision>1</cp:revision>
  <dcterms:modified xsi:type="dcterms:W3CDTF">2017-12-10T21:19:01Z</dcterms:modified>
</cp:coreProperties>
</file>