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67"/>
  </p:notesMasterIdLst>
  <p:handoutMasterIdLst>
    <p:handoutMasterId r:id="rId68"/>
  </p:handoutMasterIdLst>
  <p:sldIdLst>
    <p:sldId id="306" r:id="rId2"/>
    <p:sldId id="257" r:id="rId3"/>
    <p:sldId id="316" r:id="rId4"/>
    <p:sldId id="319" r:id="rId5"/>
    <p:sldId id="341" r:id="rId6"/>
    <p:sldId id="310" r:id="rId7"/>
    <p:sldId id="320" r:id="rId8"/>
    <p:sldId id="322" r:id="rId9"/>
    <p:sldId id="318" r:id="rId10"/>
    <p:sldId id="317" r:id="rId11"/>
    <p:sldId id="311" r:id="rId12"/>
    <p:sldId id="345" r:id="rId13"/>
    <p:sldId id="315" r:id="rId14"/>
    <p:sldId id="346" r:id="rId15"/>
    <p:sldId id="342" r:id="rId16"/>
    <p:sldId id="343" r:id="rId17"/>
    <p:sldId id="344" r:id="rId18"/>
    <p:sldId id="323" r:id="rId19"/>
    <p:sldId id="313" r:id="rId20"/>
    <p:sldId id="325" r:id="rId21"/>
    <p:sldId id="326" r:id="rId22"/>
    <p:sldId id="327" r:id="rId23"/>
    <p:sldId id="348" r:id="rId24"/>
    <p:sldId id="355" r:id="rId25"/>
    <p:sldId id="351" r:id="rId26"/>
    <p:sldId id="352" r:id="rId27"/>
    <p:sldId id="354" r:id="rId28"/>
    <p:sldId id="350" r:id="rId29"/>
    <p:sldId id="349" r:id="rId30"/>
    <p:sldId id="328" r:id="rId31"/>
    <p:sldId id="260" r:id="rId32"/>
    <p:sldId id="335" r:id="rId33"/>
    <p:sldId id="261" r:id="rId34"/>
    <p:sldId id="262" r:id="rId35"/>
    <p:sldId id="294" r:id="rId36"/>
    <p:sldId id="266" r:id="rId37"/>
    <p:sldId id="270" r:id="rId38"/>
    <p:sldId id="295" r:id="rId39"/>
    <p:sldId id="271" r:id="rId40"/>
    <p:sldId id="272" r:id="rId41"/>
    <p:sldId id="297" r:id="rId42"/>
    <p:sldId id="273" r:id="rId43"/>
    <p:sldId id="280" r:id="rId44"/>
    <p:sldId id="296" r:id="rId45"/>
    <p:sldId id="282" r:id="rId46"/>
    <p:sldId id="283" r:id="rId47"/>
    <p:sldId id="337" r:id="rId48"/>
    <p:sldId id="356" r:id="rId49"/>
    <p:sldId id="357" r:id="rId50"/>
    <p:sldId id="358" r:id="rId51"/>
    <p:sldId id="359" r:id="rId52"/>
    <p:sldId id="284" r:id="rId53"/>
    <p:sldId id="285" r:id="rId54"/>
    <p:sldId id="286" r:id="rId55"/>
    <p:sldId id="287" r:id="rId56"/>
    <p:sldId id="288" r:id="rId57"/>
    <p:sldId id="331" r:id="rId58"/>
    <p:sldId id="303" r:id="rId59"/>
    <p:sldId id="289" r:id="rId60"/>
    <p:sldId id="330" r:id="rId61"/>
    <p:sldId id="304" r:id="rId62"/>
    <p:sldId id="291" r:id="rId63"/>
    <p:sldId id="332" r:id="rId64"/>
    <p:sldId id="305" r:id="rId65"/>
    <p:sldId id="292" r:id="rId6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238D"/>
    <a:srgbClr val="790015"/>
    <a:srgbClr val="CCFFFF"/>
    <a:srgbClr val="5F5F5F"/>
    <a:srgbClr val="4D4D4D"/>
    <a:srgbClr val="00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0898" autoAdjust="0"/>
  </p:normalViewPr>
  <p:slideViewPr>
    <p:cSldViewPr snapToGrid="0">
      <p:cViewPr>
        <p:scale>
          <a:sx n="75" d="100"/>
          <a:sy n="75" d="100"/>
        </p:scale>
        <p:origin x="-912" y="-870"/>
      </p:cViewPr>
      <p:guideLst>
        <p:guide orient="horz" pos="741"/>
        <p:guide pos="50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6.xml"/><Relationship Id="rId1" Type="http://schemas.openxmlformats.org/officeDocument/2006/relationships/slide" Target="slides/slide3.xml"/><Relationship Id="rId6" Type="http://schemas.openxmlformats.org/officeDocument/2006/relationships/slide" Target="slides/slide52.xml"/><Relationship Id="rId5" Type="http://schemas.openxmlformats.org/officeDocument/2006/relationships/slide" Target="slides/slide47.xml"/><Relationship Id="rId4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08E92D4-E1BE-4F13-9596-2ACEC8E2D0CF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498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26F5604-5601-444C-A16E-5D0D19D707EE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5891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80227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80228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29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30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0231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80232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33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34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235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02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802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8584158" y="6512719"/>
            <a:ext cx="524183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9" name="AutoShape 29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07550" name="AutoShape 30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07551" name="AutoShape 31" descr="ftp://swcpimages:allIwant@ftp.thomsonlearning.com/2008_Covers/Decision%20Sciences/ASW_MS/ASW0324399804_amzn.jpg"/>
          <p:cNvSpPr>
            <a:spLocks noChangeAspect="1" noChangeArrowheads="1"/>
          </p:cNvSpPr>
          <p:nvPr/>
        </p:nvSpPr>
        <p:spPr bwMode="auto">
          <a:xfrm>
            <a:off x="3187700" y="874713"/>
            <a:ext cx="4114800" cy="51085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271935" y="650882"/>
            <a:ext cx="6640151" cy="5356217"/>
            <a:chOff x="1271935" y="650882"/>
            <a:chExt cx="6640151" cy="5356217"/>
          </a:xfrm>
        </p:grpSpPr>
        <p:pic>
          <p:nvPicPr>
            <p:cNvPr id="15" name="Picture 14" descr="asw_intro-ms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1935" y="650882"/>
              <a:ext cx="4341465" cy="5356217"/>
            </a:xfrm>
            <a:prstGeom prst="rect">
              <a:avLst/>
            </a:prstGeom>
          </p:spPr>
        </p:pic>
        <p:grpSp>
          <p:nvGrpSpPr>
            <p:cNvPr id="16" name="Group 13"/>
            <p:cNvGrpSpPr/>
            <p:nvPr/>
          </p:nvGrpSpPr>
          <p:grpSpPr>
            <a:xfrm>
              <a:off x="5453060" y="3214688"/>
              <a:ext cx="2459026" cy="1932464"/>
              <a:chOff x="3757610" y="3748088"/>
              <a:chExt cx="2459026" cy="1932464"/>
            </a:xfrm>
          </p:grpSpPr>
          <p:sp>
            <p:nvSpPr>
              <p:cNvPr id="17" name="Rectangle 38"/>
              <p:cNvSpPr>
                <a:spLocks noChangeArrowheads="1"/>
              </p:cNvSpPr>
              <p:nvPr/>
            </p:nvSpPr>
            <p:spPr bwMode="auto">
              <a:xfrm>
                <a:off x="3790927" y="3749675"/>
                <a:ext cx="2262189" cy="1930400"/>
              </a:xfrm>
              <a:prstGeom prst="rect">
                <a:avLst/>
              </a:prstGeom>
              <a:gradFill flip="none" rotWithShape="1">
                <a:gsLst>
                  <a:gs pos="0">
                    <a:srgbClr val="5A3812"/>
                  </a:gs>
                  <a:gs pos="100000">
                    <a:srgbClr val="D58E3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76200">
                <a:noFill/>
                <a:miter lim="800000"/>
                <a:headEnd/>
                <a:tailEnd/>
              </a:ln>
              <a:effectLst>
                <a:outerShdw dist="12700" dir="10800000" algn="ctr" rotWithShape="0">
                  <a:srgbClr val="F9DFB5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39"/>
              <p:cNvSpPr>
                <a:spLocks noChangeArrowheads="1"/>
              </p:cNvSpPr>
              <p:nvPr/>
            </p:nvSpPr>
            <p:spPr bwMode="auto">
              <a:xfrm>
                <a:off x="4444986" y="3803650"/>
                <a:ext cx="1771650" cy="182562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Slides by</a:t>
                </a:r>
              </a:p>
              <a:p>
                <a:endParaRPr lang="en-US" sz="600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r>
                  <a:rPr lang="en-US" sz="24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John</a:t>
                </a:r>
              </a:p>
              <a:p>
                <a:r>
                  <a:rPr lang="en-US" sz="2400" b="1" dirty="0" err="1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Loucks</a:t>
                </a:r>
                <a:endPara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endParaRPr lang="en-US" sz="400" dirty="0">
                  <a:solidFill>
                    <a:srgbClr val="FFFFFF"/>
                  </a:solidFill>
                  <a:effectLst/>
                  <a:latin typeface="Futura Md BT" pitchFamily="34" charset="0"/>
                </a:endParaRPr>
              </a:p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St. Edward’s</a:t>
                </a:r>
              </a:p>
              <a:p>
                <a:r>
                  <a:rPr lang="en-US" sz="1500" b="1" dirty="0">
                    <a:solidFill>
                      <a:srgbClr val="FFFFFF"/>
                    </a:solidFill>
                    <a:effectLst/>
                    <a:latin typeface="Futura Md BT" pitchFamily="34" charset="0"/>
                  </a:rPr>
                  <a:t>University</a:t>
                </a:r>
              </a:p>
            </p:txBody>
          </p:sp>
          <p:grpSp>
            <p:nvGrpSpPr>
              <p:cNvPr id="19" name="Group 12"/>
              <p:cNvGrpSpPr/>
              <p:nvPr/>
            </p:nvGrpSpPr>
            <p:grpSpPr>
              <a:xfrm>
                <a:off x="3757610" y="3748088"/>
                <a:ext cx="944816" cy="1932464"/>
                <a:chOff x="5443535" y="3309938"/>
                <a:chExt cx="944816" cy="1932464"/>
              </a:xfrm>
            </p:grpSpPr>
            <p:sp>
              <p:nvSpPr>
                <p:cNvPr id="20" name="Arc 41"/>
                <p:cNvSpPr>
                  <a:spLocks/>
                </p:cNvSpPr>
                <p:nvPr/>
              </p:nvSpPr>
              <p:spPr bwMode="auto">
                <a:xfrm rot="10284592" flipH="1">
                  <a:off x="5600951" y="3360330"/>
                  <a:ext cx="787400" cy="1865897"/>
                </a:xfrm>
                <a:custGeom>
                  <a:avLst/>
                  <a:gdLst>
                    <a:gd name="G0" fmla="+- 0 0 0"/>
                    <a:gd name="G1" fmla="+- 20364 0 0"/>
                    <a:gd name="G2" fmla="+- 21600 0 0"/>
                    <a:gd name="T0" fmla="*/ 7201 w 21600"/>
                    <a:gd name="T1" fmla="*/ 0 h 20364"/>
                    <a:gd name="T2" fmla="*/ 21600 w 21600"/>
                    <a:gd name="T3" fmla="*/ 20364 h 20364"/>
                    <a:gd name="T4" fmla="*/ 0 w 21600"/>
                    <a:gd name="T5" fmla="*/ 20364 h 203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0364" fill="none" extrusionOk="0">
                      <a:moveTo>
                        <a:pt x="7201" y="-1"/>
                      </a:moveTo>
                      <a:cubicBezTo>
                        <a:pt x="15830" y="3051"/>
                        <a:pt x="21600" y="11210"/>
                        <a:pt x="21600" y="20364"/>
                      </a:cubicBezTo>
                    </a:path>
                    <a:path w="21600" h="20364" stroke="0" extrusionOk="0">
                      <a:moveTo>
                        <a:pt x="7201" y="-1"/>
                      </a:moveTo>
                      <a:cubicBezTo>
                        <a:pt x="15830" y="3051"/>
                        <a:pt x="21600" y="11210"/>
                        <a:pt x="21600" y="20364"/>
                      </a:cubicBezTo>
                      <a:lnTo>
                        <a:pt x="0" y="2036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AutoShape 42"/>
                <p:cNvSpPr>
                  <a:spLocks noChangeArrowheads="1"/>
                </p:cNvSpPr>
                <p:nvPr/>
              </p:nvSpPr>
              <p:spPr bwMode="auto">
                <a:xfrm flipV="1">
                  <a:off x="5448295" y="3310273"/>
                  <a:ext cx="807657" cy="237363"/>
                </a:xfrm>
                <a:prstGeom prst="rtTriangle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AutoShape 43"/>
                <p:cNvSpPr>
                  <a:spLocks noChangeArrowheads="1"/>
                </p:cNvSpPr>
                <p:nvPr/>
              </p:nvSpPr>
              <p:spPr bwMode="auto">
                <a:xfrm>
                  <a:off x="5486397" y="3319463"/>
                  <a:ext cx="523058" cy="1922939"/>
                </a:xfrm>
                <a:prstGeom prst="rtTriangle">
                  <a:avLst/>
                </a:prstGeom>
                <a:solidFill>
                  <a:srgbClr val="FFFFFF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Rectangle 44"/>
                <p:cNvSpPr>
                  <a:spLocks noChangeArrowheads="1"/>
                </p:cNvSpPr>
                <p:nvPr/>
              </p:nvSpPr>
              <p:spPr bwMode="auto">
                <a:xfrm>
                  <a:off x="5443535" y="3309938"/>
                  <a:ext cx="214313" cy="1931987"/>
                </a:xfrm>
                <a:prstGeom prst="rect">
                  <a:avLst/>
                </a:prstGeom>
                <a:solidFill>
                  <a:srgbClr val="000000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5609931" y="5159852"/>
            <a:ext cx="3267369" cy="1327151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5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effectLst/>
              </a:rPr>
              <a:t>Modifications by</a:t>
            </a:r>
          </a:p>
          <a:p>
            <a:pPr marL="0" indent="0">
              <a:buNone/>
            </a:pPr>
            <a:r>
              <a:rPr lang="en-US" kern="0" dirty="0" smtClean="0">
                <a:effectLst/>
              </a:rPr>
              <a:t>A. Asef-Vaziri</a:t>
            </a:r>
            <a:endParaRPr lang="en-US" kern="0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of Optimality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976562"/>
          </a:xfrm>
        </p:spPr>
        <p:txBody>
          <a:bodyPr/>
          <a:lstStyle/>
          <a:p>
            <a:r>
              <a:rPr lang="en-US"/>
              <a:t>Graphically, the limits of a range of optimality are found by changing the slope of the objective function line within the limits of the slopes of the binding constraint lines.</a:t>
            </a:r>
          </a:p>
          <a:p>
            <a:r>
              <a:rPr lang="en-US"/>
              <a:t>Slope of an objective function line, Max 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, is   -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/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, and the slope of a constraint,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</a:t>
            </a:r>
            <a:r>
              <a:rPr lang="en-US" i="1"/>
              <a:t>b</a:t>
            </a:r>
            <a:r>
              <a:rPr lang="en-US"/>
              <a:t>, is   -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/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517900" y="5327650"/>
            <a:ext cx="2273300" cy="596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656512" cy="4973637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Range of Optimality for </a:t>
            </a:r>
            <a:r>
              <a:rPr lang="en-US" i="1" dirty="0">
                <a:solidFill>
                  <a:srgbClr val="66FFFF"/>
                </a:solidFill>
              </a:rPr>
              <a:t>c</a:t>
            </a:r>
            <a:r>
              <a:rPr lang="en-US" baseline="-25000" dirty="0">
                <a:solidFill>
                  <a:srgbClr val="66FFFF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slope of the objective function line is -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/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.  The slope of the first binding constraint,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8, is -1 and the slope of the second binding constraint,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+ 3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19, is -2/3.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Find the range of values for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(with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staying 7) such that the objective function line slope lies between that of the two binding constraints: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 	         -1  </a:t>
            </a:r>
            <a:r>
              <a:rPr lang="en-US" u="sng" dirty="0"/>
              <a:t>&lt;</a:t>
            </a:r>
            <a:r>
              <a:rPr lang="en-US" dirty="0"/>
              <a:t>   -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/7  </a:t>
            </a:r>
            <a:r>
              <a:rPr lang="en-US" u="sng" dirty="0"/>
              <a:t>&lt;</a:t>
            </a:r>
            <a:r>
              <a:rPr lang="en-US" dirty="0"/>
              <a:t>  -2/3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		Multiplying through by -7 (and reversing the inequalities):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		  14/3 </a:t>
            </a:r>
            <a:r>
              <a:rPr lang="en-US" u="sng" dirty="0"/>
              <a:t>&lt;</a:t>
            </a:r>
            <a:r>
              <a:rPr lang="en-US" dirty="0"/>
              <a:t> 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 </a:t>
            </a:r>
            <a:r>
              <a:rPr lang="en-US" u="sng" dirty="0"/>
              <a:t>&lt;</a:t>
            </a:r>
            <a:r>
              <a:rPr lang="en-US" dirty="0"/>
              <a:t>  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7388" y="1004889"/>
            <a:ext cx="7861300" cy="285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Range of Optimality for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Would a change in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5 to 7 (with 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unchanged) cause a change in the optimal solution?</a:t>
            </a:r>
          </a:p>
          <a:p>
            <a:pPr marL="342900" lvl="0"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0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lvl="0"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The answer is ‘no’ because when </a:t>
            </a:r>
            <a:r>
              <a:rPr lang="en-US" sz="2400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</a:t>
            </a:r>
            <a:r>
              <a:rPr lang="en-US" sz="2400" kern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= 7, the condition 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14/3 </a:t>
            </a:r>
            <a:r>
              <a:rPr lang="en-US" sz="2400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kern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7 is satisfied.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273550" y="4264025"/>
            <a:ext cx="3035300" cy="558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962900" cy="385762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 for </a:t>
            </a:r>
            <a:r>
              <a:rPr lang="en-US" i="1">
                <a:solidFill>
                  <a:srgbClr val="66FFFF"/>
                </a:solidFill>
              </a:rPr>
              <a:t>c</a:t>
            </a:r>
            <a:r>
              <a:rPr lang="en-US" baseline="-25000">
                <a:solidFill>
                  <a:srgbClr val="66FFFF"/>
                </a:solidFill>
              </a:rPr>
              <a:t>2</a:t>
            </a:r>
            <a:endParaRPr lang="en-US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     	Find the range of values for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( with 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 staying 5) such that the objective function line slope lies between that of the two binding constraints: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		            -1   </a:t>
            </a:r>
            <a:r>
              <a:rPr lang="en-US" u="sng"/>
              <a:t>&lt;</a:t>
            </a:r>
            <a:r>
              <a:rPr lang="en-US"/>
              <a:t>  -5/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 </a:t>
            </a:r>
            <a:r>
              <a:rPr lang="en-US" u="sng"/>
              <a:t>&lt;</a:t>
            </a:r>
            <a:r>
              <a:rPr lang="en-US"/>
              <a:t>  -2/3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Multiplying by -1:             1   </a:t>
            </a:r>
            <a:r>
              <a:rPr lang="en-US" u="sng"/>
              <a:t>&gt;</a:t>
            </a:r>
            <a:r>
              <a:rPr lang="en-US"/>
              <a:t>    5/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 </a:t>
            </a:r>
            <a:r>
              <a:rPr lang="en-US" u="sng"/>
              <a:t>&gt;</a:t>
            </a:r>
            <a:r>
              <a:rPr lang="en-US"/>
              <a:t>   2/3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Inverting,           		 </a:t>
            </a:r>
            <a:r>
              <a:rPr lang="en-US" sz="1200"/>
              <a:t> </a:t>
            </a:r>
            <a:r>
              <a:rPr lang="en-US"/>
              <a:t>1   </a:t>
            </a:r>
            <a:r>
              <a:rPr lang="en-US" u="sng"/>
              <a:t>&lt;</a:t>
            </a:r>
            <a:r>
              <a:rPr lang="en-US"/>
              <a:t>   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/5  </a:t>
            </a:r>
            <a:r>
              <a:rPr lang="en-US" u="sng"/>
              <a:t>&lt;</a:t>
            </a:r>
            <a:r>
              <a:rPr lang="en-US"/>
              <a:t>   3/2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     Multiplying by 5:    	 </a:t>
            </a:r>
            <a:r>
              <a:rPr lang="en-US" sz="1200"/>
              <a:t> </a:t>
            </a:r>
            <a:r>
              <a:rPr lang="en-US"/>
              <a:t>5   </a:t>
            </a:r>
            <a:r>
              <a:rPr lang="en-US" u="sng"/>
              <a:t>&lt;</a:t>
            </a:r>
            <a:r>
              <a:rPr lang="en-US"/>
              <a:t>    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    </a:t>
            </a:r>
            <a:r>
              <a:rPr lang="en-US" u="sng"/>
              <a:t>&lt;</a:t>
            </a:r>
            <a:r>
              <a:rPr lang="en-US"/>
              <a:t>  15/2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7388" y="1004889"/>
            <a:ext cx="7861300" cy="2855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Range of Optimality for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Would a change in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7 to 6 (with 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unchanged) cause a change in the optimal solution?</a:t>
            </a:r>
          </a:p>
          <a:p>
            <a:pPr marL="342900" lvl="0" algn="l">
              <a:spcBef>
                <a:spcPct val="20000"/>
              </a:spcBef>
              <a:buClr>
                <a:srgbClr val="66FFFF"/>
              </a:buClr>
              <a:buSzPct val="75000"/>
            </a:pPr>
            <a:endParaRPr lang="en-US" sz="10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lvl="0"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The answer is ‘no’ because when </a:t>
            </a:r>
            <a:r>
              <a:rPr lang="en-US" sz="2400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</a:t>
            </a:r>
            <a:r>
              <a:rPr lang="en-US" sz="2400" kern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= 6, the condition 5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kern="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15/2 is satisfied.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104900"/>
            <a:ext cx="8012112" cy="4643438"/>
          </a:xfrm>
        </p:spPr>
        <p:txBody>
          <a:bodyPr/>
          <a:lstStyle/>
          <a:p>
            <a:r>
              <a:rPr lang="en-US" dirty="0" smtClean="0"/>
              <a:t>The range of optimality for objective function coefficients is only applicable for changes made to one coefficient at a time. </a:t>
            </a:r>
          </a:p>
          <a:p>
            <a:r>
              <a:rPr lang="en-US" dirty="0" smtClean="0"/>
              <a:t>All other coefficients are assumed to be fixed at their initial values.</a:t>
            </a:r>
          </a:p>
          <a:p>
            <a:r>
              <a:rPr lang="en-US" dirty="0" smtClean="0"/>
              <a:t>If two or more coefficients are changed simultaneously,  further analysis is usually necessary.</a:t>
            </a:r>
          </a:p>
          <a:p>
            <a:r>
              <a:rPr lang="en-US" dirty="0" smtClean="0"/>
              <a:t>However, when solving two-variable problems graphically, the analysis is fairly easy.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 smtClean="0"/>
              <a:t>Simultaneous Changes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compute the slope of the objective function       (-</a:t>
            </a:r>
            <a:r>
              <a:rPr lang="en-US" i="1" dirty="0" smtClean="0"/>
              <a:t>C</a:t>
            </a:r>
            <a:r>
              <a:rPr lang="en-US" baseline="-25000" dirty="0" smtClean="0"/>
              <a:t>x</a:t>
            </a:r>
            <a:r>
              <a:rPr lang="en-US" baseline="-50000" dirty="0" smtClean="0"/>
              <a:t>1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x</a:t>
            </a:r>
            <a:r>
              <a:rPr lang="en-US" baseline="-50000" dirty="0" smtClean="0"/>
              <a:t>2</a:t>
            </a:r>
            <a:r>
              <a:rPr lang="en-US" dirty="0" smtClean="0"/>
              <a:t> ) for the new coefficient values.</a:t>
            </a:r>
          </a:p>
          <a:p>
            <a:r>
              <a:rPr lang="en-US" dirty="0" smtClean="0"/>
              <a:t>If this ratio is </a:t>
            </a:r>
            <a:r>
              <a:rPr lang="en-US" u="sng" dirty="0" smtClean="0"/>
              <a:t>&gt;</a:t>
            </a:r>
            <a:r>
              <a:rPr lang="en-US" dirty="0" smtClean="0"/>
              <a:t> the lower limit on the slope of the objective function and </a:t>
            </a:r>
            <a:r>
              <a:rPr lang="en-US" u="sng" dirty="0" smtClean="0"/>
              <a:t>&lt;</a:t>
            </a:r>
            <a:r>
              <a:rPr lang="en-US" dirty="0" smtClean="0"/>
              <a:t> the upper limit,  then the changes made will not cause a change in the optimal solution.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 smtClean="0"/>
              <a:t>Simultaneous Changes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3441700"/>
            <a:ext cx="7886700" cy="26289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Recall that the objective function line slope must lie between that of the two binding constraints:</a:t>
            </a:r>
          </a:p>
          <a:p>
            <a:pPr>
              <a:buNone/>
            </a:pPr>
            <a:r>
              <a:rPr lang="en-US" dirty="0" smtClean="0"/>
              <a:t>                    	         -1  </a:t>
            </a:r>
            <a:r>
              <a:rPr lang="en-US" u="sng" dirty="0" smtClean="0"/>
              <a:t>&lt;</a:t>
            </a:r>
            <a:r>
              <a:rPr lang="en-US" dirty="0" smtClean="0"/>
              <a:t>   -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u="sng" dirty="0" smtClean="0"/>
              <a:t>&lt;</a:t>
            </a:r>
            <a:r>
              <a:rPr lang="en-US" dirty="0" smtClean="0"/>
              <a:t>  -2/3</a:t>
            </a:r>
          </a:p>
          <a:p>
            <a:pPr>
              <a:buNone/>
            </a:pPr>
            <a:r>
              <a:rPr lang="en-US" dirty="0" smtClean="0"/>
              <a:t>		The answer is ‘yes’ the optimal solution changes  because -7/6 does not satisfy the above condition.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7388" y="1004889"/>
            <a:ext cx="7861300" cy="2551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Simultaneous Changes in </a:t>
            </a:r>
            <a:r>
              <a:rPr lang="en-US" sz="2400" i="1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</a:t>
            </a:r>
            <a:r>
              <a:rPr lang="en-US" sz="2400" kern="0" baseline="-25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and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Would simultaneously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changing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5 to 7 and changing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7 to 6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cause a change in the optimal solution?  (Recall that these changes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individually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did not cause the optimal solution to change.)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Right-Hand Sides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443412"/>
          </a:xfrm>
        </p:spPr>
        <p:txBody>
          <a:bodyPr/>
          <a:lstStyle/>
          <a:p>
            <a:r>
              <a:rPr lang="en-US" dirty="0"/>
              <a:t>Let us consider how a change in the right-hand side for a constraint might affect the feasible region and perhaps cause a change in the optimal solution.</a:t>
            </a:r>
          </a:p>
          <a:p>
            <a:r>
              <a:rPr lang="en-US" dirty="0"/>
              <a:t>The </a:t>
            </a:r>
            <a:r>
              <a:rPr lang="en-US" dirty="0" smtClean="0"/>
              <a:t>change </a:t>
            </a:r>
            <a:r>
              <a:rPr lang="en-US" dirty="0"/>
              <a:t>in the value of the optimal solution per unit increase in the right-hand side is called the </a:t>
            </a:r>
            <a:r>
              <a:rPr lang="en-US" u="sng" dirty="0"/>
              <a:t>dual </a:t>
            </a:r>
            <a:r>
              <a:rPr lang="en-US" u="sng" dirty="0" smtClean="0"/>
              <a:t>value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range of feasibility</a:t>
            </a:r>
            <a:r>
              <a:rPr lang="en-US" dirty="0"/>
              <a:t> is the range over which the dual </a:t>
            </a:r>
            <a:r>
              <a:rPr lang="en-US" dirty="0" smtClean="0"/>
              <a:t>value </a:t>
            </a:r>
            <a:r>
              <a:rPr lang="en-US" dirty="0"/>
              <a:t>is applicable.</a:t>
            </a:r>
          </a:p>
          <a:p>
            <a:r>
              <a:rPr lang="en-US" dirty="0"/>
              <a:t>As the RHS increases, other constraints will become binding and limit the change in the value of the objective function.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148137"/>
          </a:xfrm>
        </p:spPr>
        <p:txBody>
          <a:bodyPr/>
          <a:lstStyle/>
          <a:p>
            <a:r>
              <a:rPr lang="en-US" dirty="0"/>
              <a:t>Graphically, a dual </a:t>
            </a:r>
            <a:r>
              <a:rPr lang="en-US" dirty="0" smtClean="0"/>
              <a:t>value </a:t>
            </a:r>
            <a:r>
              <a:rPr lang="en-US" dirty="0"/>
              <a:t>is determined by adding +1 to the right hand side value in question and then resolving for the optimal solution in terms of the same two binding constraints.  </a:t>
            </a:r>
          </a:p>
          <a:p>
            <a:r>
              <a:rPr lang="en-US" dirty="0"/>
              <a:t>The dual </a:t>
            </a:r>
            <a:r>
              <a:rPr lang="en-US" dirty="0" smtClean="0"/>
              <a:t>value </a:t>
            </a:r>
            <a:r>
              <a:rPr lang="en-US" dirty="0"/>
              <a:t>is equal to the difference in the values of the objective functions between the new and original problems.</a:t>
            </a:r>
          </a:p>
          <a:p>
            <a:r>
              <a:rPr lang="en-US" dirty="0"/>
              <a:t>The dual </a:t>
            </a:r>
            <a:r>
              <a:rPr lang="en-US" dirty="0" smtClean="0"/>
              <a:t>value </a:t>
            </a:r>
            <a:r>
              <a:rPr lang="en-US" dirty="0"/>
              <a:t>for a nonbinding constraint is 0.</a:t>
            </a:r>
          </a:p>
          <a:p>
            <a:r>
              <a:rPr lang="en-US" dirty="0"/>
              <a:t>A </a:t>
            </a:r>
            <a:r>
              <a:rPr lang="en-US" u="sng" dirty="0"/>
              <a:t>negative dual </a:t>
            </a:r>
            <a:r>
              <a:rPr lang="en-US" u="sng" dirty="0" smtClean="0"/>
              <a:t>value</a:t>
            </a:r>
            <a:r>
              <a:rPr lang="en-US" dirty="0" smtClean="0"/>
              <a:t> </a:t>
            </a:r>
            <a:r>
              <a:rPr lang="en-US" dirty="0"/>
              <a:t>indicates that the objective function will </a:t>
            </a:r>
            <a:r>
              <a:rPr lang="en-US" b="1" dirty="0"/>
              <a:t>not</a:t>
            </a:r>
            <a:r>
              <a:rPr lang="en-US" dirty="0"/>
              <a:t> improve if the RHS is increased.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214313"/>
            <a:ext cx="7772400" cy="1100137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3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Linear Programming:  Sensitivity Analysis </a:t>
            </a:r>
            <a:br>
              <a:rPr lang="en-US" dirty="0"/>
            </a:br>
            <a:r>
              <a:rPr lang="en-US" dirty="0"/>
              <a:t>and Interpretation of Solution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647825"/>
            <a:ext cx="7635875" cy="2225675"/>
          </a:xfrm>
          <a:noFill/>
          <a:ln/>
        </p:spPr>
        <p:txBody>
          <a:bodyPr/>
          <a:lstStyle/>
          <a:p>
            <a:r>
              <a:rPr lang="en-US" dirty="0"/>
              <a:t>Introduction to Sensitivity Analysis</a:t>
            </a:r>
          </a:p>
          <a:p>
            <a:r>
              <a:rPr lang="en-US" dirty="0" smtClean="0"/>
              <a:t>Graphical </a:t>
            </a:r>
            <a:r>
              <a:rPr lang="en-US" dirty="0"/>
              <a:t>Sensitivity Analysis</a:t>
            </a:r>
          </a:p>
          <a:p>
            <a:r>
              <a:rPr lang="en-US" dirty="0"/>
              <a:t>Sensitivity Analysis:  Computer Solution</a:t>
            </a:r>
          </a:p>
          <a:p>
            <a:r>
              <a:rPr lang="en-US" dirty="0" smtClean="0"/>
              <a:t>Limitations of Classical Sensitivity Analysis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21600" cy="3775075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Dual </a:t>
            </a:r>
            <a:r>
              <a:rPr lang="en-US" dirty="0" smtClean="0">
                <a:solidFill>
                  <a:srgbClr val="66FFFF"/>
                </a:solidFill>
              </a:rPr>
              <a:t>Values</a:t>
            </a:r>
            <a:endParaRPr lang="en-US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1</a:t>
            </a:r>
            <a:r>
              <a:rPr lang="en-US" dirty="0"/>
              <a:t>:  Since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6 is not a binding constraint,         	its dual price is 0.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u="sng" dirty="0"/>
              <a:t>Constraint 2</a:t>
            </a:r>
            <a:r>
              <a:rPr lang="en-US" dirty="0"/>
              <a:t>:  Change the RHS value of the second 		constraint to 20 and resolve for the optimal point 	determined by the last two constraints:  			2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+ 3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20 and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8.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     The solution is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4,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4, </a:t>
            </a:r>
            <a:r>
              <a:rPr lang="en-US" i="1" dirty="0"/>
              <a:t>z</a:t>
            </a:r>
            <a:r>
              <a:rPr lang="en-US" dirty="0"/>
              <a:t> = 48.  Hence,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the dual price = </a:t>
            </a:r>
            <a:r>
              <a:rPr lang="en-US" i="1" dirty="0" err="1"/>
              <a:t>z</a:t>
            </a:r>
            <a:r>
              <a:rPr lang="en-US" baseline="-25000" dirty="0" err="1"/>
              <a:t>new</a:t>
            </a:r>
            <a:r>
              <a:rPr lang="en-US" dirty="0"/>
              <a:t> - </a:t>
            </a:r>
            <a:r>
              <a:rPr lang="en-US" i="1" dirty="0" err="1"/>
              <a:t>z</a:t>
            </a:r>
            <a:r>
              <a:rPr lang="en-US" baseline="-25000" dirty="0" err="1"/>
              <a:t>old</a:t>
            </a:r>
            <a:r>
              <a:rPr lang="en-US" dirty="0"/>
              <a:t> = 48 - 46 = 2.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962900" cy="3063875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Dual </a:t>
            </a:r>
            <a:r>
              <a:rPr lang="en-US" dirty="0" smtClean="0">
                <a:solidFill>
                  <a:srgbClr val="66FFFF"/>
                </a:solidFill>
              </a:rPr>
              <a:t>Values</a:t>
            </a:r>
            <a:endParaRPr lang="en-US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u="sng" dirty="0"/>
              <a:t>Constraint 3</a:t>
            </a:r>
            <a:r>
              <a:rPr lang="en-US" dirty="0"/>
              <a:t>:  Change the RHS value of the third constraint to 9 and resolve for the optimal point   determined by the last two constraints:  2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+ 3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	19 and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9.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solution is: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= 8,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1, </a:t>
            </a:r>
            <a:r>
              <a:rPr lang="en-US" i="1" dirty="0"/>
              <a:t>z</a:t>
            </a:r>
            <a:r>
              <a:rPr lang="en-US" dirty="0"/>
              <a:t> = 47.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dual price is  </a:t>
            </a:r>
            <a:r>
              <a:rPr lang="en-US" i="1" dirty="0" err="1"/>
              <a:t>z</a:t>
            </a:r>
            <a:r>
              <a:rPr lang="en-US" baseline="-25000" dirty="0" err="1"/>
              <a:t>new</a:t>
            </a:r>
            <a:r>
              <a:rPr lang="en-US" dirty="0"/>
              <a:t> - </a:t>
            </a:r>
            <a:r>
              <a:rPr lang="en-US" i="1" dirty="0" err="1"/>
              <a:t>z</a:t>
            </a:r>
            <a:r>
              <a:rPr lang="en-US" baseline="-25000" dirty="0" err="1"/>
              <a:t>old</a:t>
            </a:r>
            <a:r>
              <a:rPr lang="en-US" dirty="0"/>
              <a:t> = 47 - 46 = 1.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Range of Feasibility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326707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range of feasibility</a:t>
            </a:r>
            <a:r>
              <a:rPr lang="en-US" dirty="0"/>
              <a:t> for a change in the right hand side value is the range of values for this coefficient in which the original dual </a:t>
            </a:r>
            <a:r>
              <a:rPr lang="en-US" dirty="0" smtClean="0"/>
              <a:t>value </a:t>
            </a:r>
            <a:r>
              <a:rPr lang="en-US" dirty="0"/>
              <a:t>remains constant.</a:t>
            </a:r>
          </a:p>
          <a:p>
            <a:r>
              <a:rPr lang="en-US" dirty="0"/>
              <a:t>Graphically, the range of feasibility is determined by finding the values of a right hand side coefficient such that the same two lines that determined the original optimal solution continue to determine the optimal solution for the problem.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7388" y="1019175"/>
            <a:ext cx="7772400" cy="504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packages such as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Lingo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Microsoft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Excel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provide the following  LP information: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Information about the objective function: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its optimal value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coefficient ranges (ranges of optimality)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Information about the decision variables: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their optimal values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their reduced costs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Information about the constraints: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amount of slack or surplus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dual prices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right-hand side ranges (ranges of feasibility)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Sensitivity Analysis: Computer Solution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104900"/>
            <a:ext cx="7758112" cy="4643438"/>
          </a:xfrm>
        </p:spPr>
        <p:txBody>
          <a:bodyPr/>
          <a:lstStyle/>
          <a:p>
            <a:r>
              <a:rPr lang="en-US" dirty="0" smtClean="0"/>
              <a:t>The reduced cost associated with a variable is equal to the dual value for the non-negativity constraint associated with the variable.</a:t>
            </a:r>
          </a:p>
          <a:p>
            <a:r>
              <a:rPr lang="en-US" dirty="0" smtClean="0"/>
              <a:t>In general, if a variable has a non-zero value in the optimal solution, then it will have a reduced cost equal to 0.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Reduced Cost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Relevant Cost and Sunk Cost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1" y="993775"/>
            <a:ext cx="7721600" cy="4046538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resource cost is a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relevant cost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if the amount paid for it is dependent upon the amount of the resource used by the decision variables.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Relevant costs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reflected in the objective function coefficients.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resource cost is a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sunk cost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if it must be paid regardless of the amount of the resource actually used by the decision variables.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Sunk resource costs are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reflected in the objective function coefficients.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44463"/>
            <a:ext cx="8081963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Cautionary Note on</a:t>
            </a:r>
            <a:b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Interpretation of Dual Values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7388" y="1004888"/>
            <a:ext cx="7772400" cy="33988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Resource cost is sunk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The dual value is the maximum amount you should be willing to pay for one additional unit of the resource.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Resource cost is relevant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The dual value is the maximum premium over the normal cost that you should be willing to pay for one unit of the resource.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771775" y="1743075"/>
            <a:ext cx="3676650" cy="29511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 1 (Again)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7388" y="1004888"/>
            <a:ext cx="3025775" cy="595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LP Formulation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54350" y="1885950"/>
            <a:ext cx="3316288" cy="272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19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1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7388" y="1004888"/>
            <a:ext cx="5305425" cy="639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Range of Optimality for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8450" y="1600200"/>
            <a:ext cx="8534400" cy="4076700"/>
          </a:xfrm>
          <a:prstGeom prst="rect">
            <a:avLst/>
          </a:prstGeom>
          <a:solidFill>
            <a:srgbClr val="777777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2888" y="1770063"/>
            <a:ext cx="189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Adjustable Cells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1238" y="20796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03563" y="2079625"/>
            <a:ext cx="96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Reduced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397375" y="2079625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Objective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830888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324725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93738" y="23717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398588" y="23717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222500" y="23717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378200" y="2371725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319588" y="2371725"/>
            <a:ext cx="1181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Coefficient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929313" y="23717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383463" y="23717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57213" y="26797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419225" y="26797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614613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752850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5362575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770688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7267575" y="26797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57213" y="297180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$C$8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1419225" y="29718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614613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37528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362575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5849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8351838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242888" y="35734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Constraints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2281238" y="38830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3352800" y="3883025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Dual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4397375" y="388302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5849938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7400925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693738" y="41751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1398588" y="41751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2222500" y="41751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3338513" y="4175125"/>
            <a:ext cx="602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4435475" y="4175125"/>
            <a:ext cx="1003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R.H. Side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5948363" y="41751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7459663" y="41751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557213" y="44846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1419225" y="44846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28289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3930650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53816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6278563" y="4484688"/>
            <a:ext cx="666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1E+30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3" name="Rectangle 53"/>
          <p:cNvSpPr>
            <a:spLocks noChangeArrowheads="1"/>
          </p:cNvSpPr>
          <p:nvPr/>
        </p:nvSpPr>
        <p:spPr bwMode="auto">
          <a:xfrm>
            <a:off x="8408988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57213" y="47767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$B$14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1419225" y="47767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26924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39306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52451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68135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8408988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557213" y="50688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1419225" y="50688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28289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3930650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53816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57531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73533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1.66666667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 flipV="1">
            <a:off x="477838" y="2020888"/>
            <a:ext cx="8183562" cy="4286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 flipV="1">
            <a:off x="496888" y="3806825"/>
            <a:ext cx="824071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496888" y="4449763"/>
            <a:ext cx="820261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496888" y="5343525"/>
            <a:ext cx="829786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 flipV="1">
            <a:off x="496888" y="2620963"/>
            <a:ext cx="82216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487363" y="3244850"/>
            <a:ext cx="822166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4197350" y="2044700"/>
            <a:ext cx="4489450" cy="12255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ChangeArrowheads="1"/>
          </p:cNvSpPr>
          <p:nvPr/>
        </p:nvSpPr>
        <p:spPr bwMode="auto">
          <a:xfrm>
            <a:off x="298450" y="1600200"/>
            <a:ext cx="8534400" cy="4076700"/>
          </a:xfrm>
          <a:prstGeom prst="rect">
            <a:avLst/>
          </a:prstGeom>
          <a:solidFill>
            <a:srgbClr val="777777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7388" y="1004888"/>
            <a:ext cx="2430462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Dual Values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2888" y="1770063"/>
            <a:ext cx="189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Adjustable Cells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1238" y="20796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103563" y="2079625"/>
            <a:ext cx="96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Reduced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397375" y="2079625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Objective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830888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324725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93738" y="23717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398588" y="23717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22500" y="23717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378200" y="2371725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319588" y="2371725"/>
            <a:ext cx="1181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Coefficient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929313" y="23717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383463" y="23717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57213" y="26797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419225" y="26797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614613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752850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362575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770688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267575" y="26797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57213" y="297180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$C$8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419225" y="29718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2614613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7528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362575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65849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8351838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242888" y="35734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Constraints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281238" y="38830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352800" y="3883025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Dual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397375" y="388302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5849938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7400925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693738" y="41751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398588" y="41751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222500" y="41751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3338513" y="4175125"/>
            <a:ext cx="602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4435475" y="4175125"/>
            <a:ext cx="1003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R.H. Side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948363" y="41751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7459663" y="41751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57213" y="44846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1419225" y="44846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28289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930650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53816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6278563" y="4484688"/>
            <a:ext cx="666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1E+30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8408988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557213" y="47767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$B$14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1419225" y="47767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26924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39306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2451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68135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8408988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557213" y="50688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1419225" y="50688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28289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3930650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53816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57531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73533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1.66666667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 flipV="1">
            <a:off x="477838" y="2020888"/>
            <a:ext cx="81835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71"/>
          <p:cNvSpPr>
            <a:spLocks noChangeArrowheads="1"/>
          </p:cNvSpPr>
          <p:nvPr/>
        </p:nvSpPr>
        <p:spPr bwMode="auto">
          <a:xfrm flipV="1">
            <a:off x="496888" y="3806825"/>
            <a:ext cx="824071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496888" y="4449763"/>
            <a:ext cx="820261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Rectangle 77"/>
          <p:cNvSpPr>
            <a:spLocks noChangeArrowheads="1"/>
          </p:cNvSpPr>
          <p:nvPr/>
        </p:nvSpPr>
        <p:spPr bwMode="auto">
          <a:xfrm>
            <a:off x="496888" y="5343525"/>
            <a:ext cx="829786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78"/>
          <p:cNvSpPr>
            <a:spLocks noChangeArrowheads="1"/>
          </p:cNvSpPr>
          <p:nvPr/>
        </p:nvSpPr>
        <p:spPr bwMode="auto">
          <a:xfrm flipV="1">
            <a:off x="496888" y="2620963"/>
            <a:ext cx="82216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Rectangle 79"/>
          <p:cNvSpPr>
            <a:spLocks noChangeArrowheads="1"/>
          </p:cNvSpPr>
          <p:nvPr/>
        </p:nvSpPr>
        <p:spPr bwMode="auto">
          <a:xfrm>
            <a:off x="487363" y="3244850"/>
            <a:ext cx="822166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3079750" y="3829050"/>
            <a:ext cx="1104900" cy="15303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037012"/>
          </a:xfrm>
        </p:spPr>
        <p:txBody>
          <a:bodyPr/>
          <a:lstStyle/>
          <a:p>
            <a:r>
              <a:rPr lang="en-US"/>
              <a:t>In the previous chapter we discussed:</a:t>
            </a:r>
          </a:p>
          <a:p>
            <a:pPr lvl="1"/>
            <a:r>
              <a:rPr lang="en-US"/>
              <a:t>objective function value</a:t>
            </a:r>
          </a:p>
          <a:p>
            <a:pPr lvl="1"/>
            <a:r>
              <a:rPr lang="en-US"/>
              <a:t>values of the decision variables</a:t>
            </a:r>
          </a:p>
          <a:p>
            <a:pPr lvl="1"/>
            <a:r>
              <a:rPr lang="en-US"/>
              <a:t>reduced costs</a:t>
            </a:r>
          </a:p>
          <a:p>
            <a:pPr lvl="1"/>
            <a:r>
              <a:rPr lang="en-US"/>
              <a:t>slack/surplus</a:t>
            </a:r>
          </a:p>
          <a:p>
            <a:r>
              <a:rPr lang="en-US"/>
              <a:t>In this chapter we will discuss:</a:t>
            </a:r>
          </a:p>
          <a:p>
            <a:pPr lvl="1"/>
            <a:r>
              <a:rPr lang="en-US"/>
              <a:t>changes in the coefficients of the objective function</a:t>
            </a:r>
          </a:p>
          <a:p>
            <a:pPr lvl="1"/>
            <a:r>
              <a:rPr lang="en-US"/>
              <a:t>changes in the right-hand side value of a constraint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to Sensitivity Analysis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3505200" cy="611187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Feasibility</a:t>
            </a:r>
          </a:p>
        </p:txBody>
      </p:sp>
      <p:sp>
        <p:nvSpPr>
          <p:cNvPr id="133202" name="Rectangle 82"/>
          <p:cNvSpPr>
            <a:spLocks noChangeArrowheads="1"/>
          </p:cNvSpPr>
          <p:nvPr/>
        </p:nvSpPr>
        <p:spPr bwMode="auto">
          <a:xfrm>
            <a:off x="298450" y="1600200"/>
            <a:ext cx="8534400" cy="4076700"/>
          </a:xfrm>
          <a:prstGeom prst="rect">
            <a:avLst/>
          </a:prstGeom>
          <a:solidFill>
            <a:srgbClr val="777777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3" name="Rectangle 83"/>
          <p:cNvSpPr>
            <a:spLocks noChangeArrowheads="1"/>
          </p:cNvSpPr>
          <p:nvPr/>
        </p:nvSpPr>
        <p:spPr bwMode="auto">
          <a:xfrm>
            <a:off x="242888" y="1770063"/>
            <a:ext cx="189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Adjustable Cells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4" name="Rectangle 84"/>
          <p:cNvSpPr>
            <a:spLocks noChangeArrowheads="1"/>
          </p:cNvSpPr>
          <p:nvPr/>
        </p:nvSpPr>
        <p:spPr bwMode="auto">
          <a:xfrm>
            <a:off x="2281238" y="20796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5" name="Rectangle 85"/>
          <p:cNvSpPr>
            <a:spLocks noChangeArrowheads="1"/>
          </p:cNvSpPr>
          <p:nvPr/>
        </p:nvSpPr>
        <p:spPr bwMode="auto">
          <a:xfrm>
            <a:off x="3103563" y="2079625"/>
            <a:ext cx="965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Reduced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6" name="Rectangle 86"/>
          <p:cNvSpPr>
            <a:spLocks noChangeArrowheads="1"/>
          </p:cNvSpPr>
          <p:nvPr/>
        </p:nvSpPr>
        <p:spPr bwMode="auto">
          <a:xfrm>
            <a:off x="4397375" y="2079625"/>
            <a:ext cx="102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Objective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7" name="Rectangle 87"/>
          <p:cNvSpPr>
            <a:spLocks noChangeArrowheads="1"/>
          </p:cNvSpPr>
          <p:nvPr/>
        </p:nvSpPr>
        <p:spPr bwMode="auto">
          <a:xfrm>
            <a:off x="5830888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8" name="Rectangle 88"/>
          <p:cNvSpPr>
            <a:spLocks noChangeArrowheads="1"/>
          </p:cNvSpPr>
          <p:nvPr/>
        </p:nvSpPr>
        <p:spPr bwMode="auto">
          <a:xfrm>
            <a:off x="7324725" y="20796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09" name="Rectangle 89"/>
          <p:cNvSpPr>
            <a:spLocks noChangeArrowheads="1"/>
          </p:cNvSpPr>
          <p:nvPr/>
        </p:nvSpPr>
        <p:spPr bwMode="auto">
          <a:xfrm>
            <a:off x="693738" y="23717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0" name="Rectangle 90"/>
          <p:cNvSpPr>
            <a:spLocks noChangeArrowheads="1"/>
          </p:cNvSpPr>
          <p:nvPr/>
        </p:nvSpPr>
        <p:spPr bwMode="auto">
          <a:xfrm>
            <a:off x="1398588" y="23717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1" name="Rectangle 91"/>
          <p:cNvSpPr>
            <a:spLocks noChangeArrowheads="1"/>
          </p:cNvSpPr>
          <p:nvPr/>
        </p:nvSpPr>
        <p:spPr bwMode="auto">
          <a:xfrm>
            <a:off x="2222500" y="23717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2" name="Rectangle 92"/>
          <p:cNvSpPr>
            <a:spLocks noChangeArrowheads="1"/>
          </p:cNvSpPr>
          <p:nvPr/>
        </p:nvSpPr>
        <p:spPr bwMode="auto">
          <a:xfrm>
            <a:off x="3378200" y="2371725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Cost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3" name="Rectangle 93"/>
          <p:cNvSpPr>
            <a:spLocks noChangeArrowheads="1"/>
          </p:cNvSpPr>
          <p:nvPr/>
        </p:nvSpPr>
        <p:spPr bwMode="auto">
          <a:xfrm>
            <a:off x="4319588" y="2371725"/>
            <a:ext cx="1181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Coefficient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4" name="Rectangle 94"/>
          <p:cNvSpPr>
            <a:spLocks noChangeArrowheads="1"/>
          </p:cNvSpPr>
          <p:nvPr/>
        </p:nvSpPr>
        <p:spPr bwMode="auto">
          <a:xfrm>
            <a:off x="5929313" y="23717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5" name="Rectangle 95"/>
          <p:cNvSpPr>
            <a:spLocks noChangeArrowheads="1"/>
          </p:cNvSpPr>
          <p:nvPr/>
        </p:nvSpPr>
        <p:spPr bwMode="auto">
          <a:xfrm>
            <a:off x="7383463" y="23717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6" name="Rectangle 96"/>
          <p:cNvSpPr>
            <a:spLocks noChangeArrowheads="1"/>
          </p:cNvSpPr>
          <p:nvPr/>
        </p:nvSpPr>
        <p:spPr bwMode="auto">
          <a:xfrm>
            <a:off x="557213" y="26797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7" name="Rectangle 97"/>
          <p:cNvSpPr>
            <a:spLocks noChangeArrowheads="1"/>
          </p:cNvSpPr>
          <p:nvPr/>
        </p:nvSpPr>
        <p:spPr bwMode="auto">
          <a:xfrm>
            <a:off x="1419225" y="26797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8" name="Rectangle 98"/>
          <p:cNvSpPr>
            <a:spLocks noChangeArrowheads="1"/>
          </p:cNvSpPr>
          <p:nvPr/>
        </p:nvSpPr>
        <p:spPr bwMode="auto">
          <a:xfrm>
            <a:off x="2614613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19" name="Rectangle 99"/>
          <p:cNvSpPr>
            <a:spLocks noChangeArrowheads="1"/>
          </p:cNvSpPr>
          <p:nvPr/>
        </p:nvSpPr>
        <p:spPr bwMode="auto">
          <a:xfrm>
            <a:off x="3752850" y="26797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0" name="Rectangle 100"/>
          <p:cNvSpPr>
            <a:spLocks noChangeArrowheads="1"/>
          </p:cNvSpPr>
          <p:nvPr/>
        </p:nvSpPr>
        <p:spPr bwMode="auto">
          <a:xfrm>
            <a:off x="5362575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1" name="Rectangle 101"/>
          <p:cNvSpPr>
            <a:spLocks noChangeArrowheads="1"/>
          </p:cNvSpPr>
          <p:nvPr/>
        </p:nvSpPr>
        <p:spPr bwMode="auto">
          <a:xfrm>
            <a:off x="6770688" y="26797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2" name="Rectangle 102"/>
          <p:cNvSpPr>
            <a:spLocks noChangeArrowheads="1"/>
          </p:cNvSpPr>
          <p:nvPr/>
        </p:nvSpPr>
        <p:spPr bwMode="auto">
          <a:xfrm>
            <a:off x="7267575" y="2679700"/>
            <a:ext cx="1206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3" name="Rectangle 103"/>
          <p:cNvSpPr>
            <a:spLocks noChangeArrowheads="1"/>
          </p:cNvSpPr>
          <p:nvPr/>
        </p:nvSpPr>
        <p:spPr bwMode="auto">
          <a:xfrm>
            <a:off x="557213" y="2971800"/>
            <a:ext cx="546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$C$8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4" name="Rectangle 104"/>
          <p:cNvSpPr>
            <a:spLocks noChangeArrowheads="1"/>
          </p:cNvSpPr>
          <p:nvPr/>
        </p:nvSpPr>
        <p:spPr bwMode="auto">
          <a:xfrm>
            <a:off x="1419225" y="2971800"/>
            <a:ext cx="40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X2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5" name="Rectangle 105"/>
          <p:cNvSpPr>
            <a:spLocks noChangeArrowheads="1"/>
          </p:cNvSpPr>
          <p:nvPr/>
        </p:nvSpPr>
        <p:spPr bwMode="auto">
          <a:xfrm>
            <a:off x="2614613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6" name="Rectangle 106"/>
          <p:cNvSpPr>
            <a:spLocks noChangeArrowheads="1"/>
          </p:cNvSpPr>
          <p:nvPr/>
        </p:nvSpPr>
        <p:spPr bwMode="auto">
          <a:xfrm>
            <a:off x="37528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7" name="Rectangle 107"/>
          <p:cNvSpPr>
            <a:spLocks noChangeArrowheads="1"/>
          </p:cNvSpPr>
          <p:nvPr/>
        </p:nvSpPr>
        <p:spPr bwMode="auto">
          <a:xfrm>
            <a:off x="5362575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8" name="Rectangle 108"/>
          <p:cNvSpPr>
            <a:spLocks noChangeArrowheads="1"/>
          </p:cNvSpPr>
          <p:nvPr/>
        </p:nvSpPr>
        <p:spPr bwMode="auto">
          <a:xfrm>
            <a:off x="6584950" y="2971800"/>
            <a:ext cx="31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9" name="Rectangle 109"/>
          <p:cNvSpPr>
            <a:spLocks noChangeArrowheads="1"/>
          </p:cNvSpPr>
          <p:nvPr/>
        </p:nvSpPr>
        <p:spPr bwMode="auto">
          <a:xfrm>
            <a:off x="8351838" y="29718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0" name="Rectangle 110"/>
          <p:cNvSpPr>
            <a:spLocks noChangeArrowheads="1"/>
          </p:cNvSpPr>
          <p:nvPr/>
        </p:nvSpPr>
        <p:spPr bwMode="auto">
          <a:xfrm>
            <a:off x="242888" y="35734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/>
                <a:latin typeface="Arial" charset="0"/>
              </a:rPr>
              <a:t>    </a:t>
            </a: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Constraints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33231" name="Rectangle 111"/>
          <p:cNvSpPr>
            <a:spLocks noChangeArrowheads="1"/>
          </p:cNvSpPr>
          <p:nvPr/>
        </p:nvSpPr>
        <p:spPr bwMode="auto">
          <a:xfrm>
            <a:off x="2281238" y="3883025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2" name="Rectangle 112"/>
          <p:cNvSpPr>
            <a:spLocks noChangeArrowheads="1"/>
          </p:cNvSpPr>
          <p:nvPr/>
        </p:nvSpPr>
        <p:spPr bwMode="auto">
          <a:xfrm>
            <a:off x="3352800" y="3883025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Dual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3" name="Rectangle 113"/>
          <p:cNvSpPr>
            <a:spLocks noChangeArrowheads="1"/>
          </p:cNvSpPr>
          <p:nvPr/>
        </p:nvSpPr>
        <p:spPr bwMode="auto">
          <a:xfrm>
            <a:off x="4397375" y="388302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Constraint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4" name="Rectangle 114"/>
          <p:cNvSpPr>
            <a:spLocks noChangeArrowheads="1"/>
          </p:cNvSpPr>
          <p:nvPr/>
        </p:nvSpPr>
        <p:spPr bwMode="auto">
          <a:xfrm>
            <a:off x="5849938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5" name="Rectangle 115"/>
          <p:cNvSpPr>
            <a:spLocks noChangeArrowheads="1"/>
          </p:cNvSpPr>
          <p:nvPr/>
        </p:nvSpPr>
        <p:spPr bwMode="auto">
          <a:xfrm>
            <a:off x="7400925" y="3883025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Allowable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6" name="Rectangle 116"/>
          <p:cNvSpPr>
            <a:spLocks noChangeArrowheads="1"/>
          </p:cNvSpPr>
          <p:nvPr/>
        </p:nvSpPr>
        <p:spPr bwMode="auto">
          <a:xfrm>
            <a:off x="693738" y="4175125"/>
            <a:ext cx="419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Cell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7" name="Rectangle 117"/>
          <p:cNvSpPr>
            <a:spLocks noChangeArrowheads="1"/>
          </p:cNvSpPr>
          <p:nvPr/>
        </p:nvSpPr>
        <p:spPr bwMode="auto">
          <a:xfrm>
            <a:off x="1398588" y="41751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8" name="Rectangle 118"/>
          <p:cNvSpPr>
            <a:spLocks noChangeArrowheads="1"/>
          </p:cNvSpPr>
          <p:nvPr/>
        </p:nvSpPr>
        <p:spPr bwMode="auto">
          <a:xfrm>
            <a:off x="2222500" y="41751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39" name="Rectangle 119"/>
          <p:cNvSpPr>
            <a:spLocks noChangeArrowheads="1"/>
          </p:cNvSpPr>
          <p:nvPr/>
        </p:nvSpPr>
        <p:spPr bwMode="auto">
          <a:xfrm>
            <a:off x="3338513" y="4175125"/>
            <a:ext cx="6027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0" name="Rectangle 120"/>
          <p:cNvSpPr>
            <a:spLocks noChangeArrowheads="1"/>
          </p:cNvSpPr>
          <p:nvPr/>
        </p:nvSpPr>
        <p:spPr bwMode="auto">
          <a:xfrm>
            <a:off x="4435475" y="4175125"/>
            <a:ext cx="1003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R.H. Side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1" name="Rectangle 121"/>
          <p:cNvSpPr>
            <a:spLocks noChangeArrowheads="1"/>
          </p:cNvSpPr>
          <p:nvPr/>
        </p:nvSpPr>
        <p:spPr bwMode="auto">
          <a:xfrm>
            <a:off x="5948363" y="4175125"/>
            <a:ext cx="927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2" name="Rectangle 122"/>
          <p:cNvSpPr>
            <a:spLocks noChangeArrowheads="1"/>
          </p:cNvSpPr>
          <p:nvPr/>
        </p:nvSpPr>
        <p:spPr bwMode="auto">
          <a:xfrm>
            <a:off x="7459663" y="41751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Decrease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3" name="Rectangle 123"/>
          <p:cNvSpPr>
            <a:spLocks noChangeArrowheads="1"/>
          </p:cNvSpPr>
          <p:nvPr/>
        </p:nvSpPr>
        <p:spPr bwMode="auto">
          <a:xfrm>
            <a:off x="557213" y="44846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4" name="Rectangle 124"/>
          <p:cNvSpPr>
            <a:spLocks noChangeArrowheads="1"/>
          </p:cNvSpPr>
          <p:nvPr/>
        </p:nvSpPr>
        <p:spPr bwMode="auto">
          <a:xfrm>
            <a:off x="1419225" y="44846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5" name="Rectangle 125"/>
          <p:cNvSpPr>
            <a:spLocks noChangeArrowheads="1"/>
          </p:cNvSpPr>
          <p:nvPr/>
        </p:nvSpPr>
        <p:spPr bwMode="auto">
          <a:xfrm>
            <a:off x="28289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6" name="Rectangle 126"/>
          <p:cNvSpPr>
            <a:spLocks noChangeArrowheads="1"/>
          </p:cNvSpPr>
          <p:nvPr/>
        </p:nvSpPr>
        <p:spPr bwMode="auto">
          <a:xfrm>
            <a:off x="3930650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7" name="Rectangle 127"/>
          <p:cNvSpPr>
            <a:spLocks noChangeArrowheads="1"/>
          </p:cNvSpPr>
          <p:nvPr/>
        </p:nvSpPr>
        <p:spPr bwMode="auto">
          <a:xfrm>
            <a:off x="5381625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8" name="Rectangle 128"/>
          <p:cNvSpPr>
            <a:spLocks noChangeArrowheads="1"/>
          </p:cNvSpPr>
          <p:nvPr/>
        </p:nvSpPr>
        <p:spPr bwMode="auto">
          <a:xfrm>
            <a:off x="6278563" y="4484688"/>
            <a:ext cx="666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1E+30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49" name="Rectangle 129"/>
          <p:cNvSpPr>
            <a:spLocks noChangeArrowheads="1"/>
          </p:cNvSpPr>
          <p:nvPr/>
        </p:nvSpPr>
        <p:spPr bwMode="auto">
          <a:xfrm>
            <a:off x="8408988" y="44846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0" name="Rectangle 130"/>
          <p:cNvSpPr>
            <a:spLocks noChangeArrowheads="1"/>
          </p:cNvSpPr>
          <p:nvPr/>
        </p:nvSpPr>
        <p:spPr bwMode="auto">
          <a:xfrm>
            <a:off x="557213" y="47767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$B$14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1" name="Rectangle 131"/>
          <p:cNvSpPr>
            <a:spLocks noChangeArrowheads="1"/>
          </p:cNvSpPr>
          <p:nvPr/>
        </p:nvSpPr>
        <p:spPr bwMode="auto">
          <a:xfrm>
            <a:off x="1419225" y="47767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2" name="Rectangle 132"/>
          <p:cNvSpPr>
            <a:spLocks noChangeArrowheads="1"/>
          </p:cNvSpPr>
          <p:nvPr/>
        </p:nvSpPr>
        <p:spPr bwMode="auto">
          <a:xfrm>
            <a:off x="26924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3" name="Rectangle 133"/>
          <p:cNvSpPr>
            <a:spLocks noChangeArrowheads="1"/>
          </p:cNvSpPr>
          <p:nvPr/>
        </p:nvSpPr>
        <p:spPr bwMode="auto">
          <a:xfrm>
            <a:off x="39306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4" name="Rectangle 134"/>
          <p:cNvSpPr>
            <a:spLocks noChangeArrowheads="1"/>
          </p:cNvSpPr>
          <p:nvPr/>
        </p:nvSpPr>
        <p:spPr bwMode="auto">
          <a:xfrm>
            <a:off x="5245100" y="4776788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5" name="Rectangle 135"/>
          <p:cNvSpPr>
            <a:spLocks noChangeArrowheads="1"/>
          </p:cNvSpPr>
          <p:nvPr/>
        </p:nvSpPr>
        <p:spPr bwMode="auto">
          <a:xfrm>
            <a:off x="6813550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6" name="Rectangle 136"/>
          <p:cNvSpPr>
            <a:spLocks noChangeArrowheads="1"/>
          </p:cNvSpPr>
          <p:nvPr/>
        </p:nvSpPr>
        <p:spPr bwMode="auto">
          <a:xfrm>
            <a:off x="8408988" y="47767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7" name="Rectangle 137"/>
          <p:cNvSpPr>
            <a:spLocks noChangeArrowheads="1"/>
          </p:cNvSpPr>
          <p:nvPr/>
        </p:nvSpPr>
        <p:spPr bwMode="auto">
          <a:xfrm>
            <a:off x="557213" y="5068888"/>
            <a:ext cx="660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$B$15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8" name="Rectangle 138"/>
          <p:cNvSpPr>
            <a:spLocks noChangeArrowheads="1"/>
          </p:cNvSpPr>
          <p:nvPr/>
        </p:nvSpPr>
        <p:spPr bwMode="auto">
          <a:xfrm>
            <a:off x="1419225" y="50688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#3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59" name="Rectangle 139"/>
          <p:cNvSpPr>
            <a:spLocks noChangeArrowheads="1"/>
          </p:cNvSpPr>
          <p:nvPr/>
        </p:nvSpPr>
        <p:spPr bwMode="auto">
          <a:xfrm>
            <a:off x="28289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60" name="Rectangle 140"/>
          <p:cNvSpPr>
            <a:spLocks noChangeArrowheads="1"/>
          </p:cNvSpPr>
          <p:nvPr/>
        </p:nvSpPr>
        <p:spPr bwMode="auto">
          <a:xfrm>
            <a:off x="3930650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61" name="Rectangle 141"/>
          <p:cNvSpPr>
            <a:spLocks noChangeArrowheads="1"/>
          </p:cNvSpPr>
          <p:nvPr/>
        </p:nvSpPr>
        <p:spPr bwMode="auto">
          <a:xfrm>
            <a:off x="5381625" y="50688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62" name="Rectangle 142"/>
          <p:cNvSpPr>
            <a:spLocks noChangeArrowheads="1"/>
          </p:cNvSpPr>
          <p:nvPr/>
        </p:nvSpPr>
        <p:spPr bwMode="auto">
          <a:xfrm>
            <a:off x="57531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0.33333333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63" name="Rectangle 143"/>
          <p:cNvSpPr>
            <a:spLocks noChangeArrowheads="1"/>
          </p:cNvSpPr>
          <p:nvPr/>
        </p:nvSpPr>
        <p:spPr bwMode="auto">
          <a:xfrm>
            <a:off x="7353300" y="506888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1.66666667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64" name="Rectangle 144"/>
          <p:cNvSpPr>
            <a:spLocks noChangeArrowheads="1"/>
          </p:cNvSpPr>
          <p:nvPr/>
        </p:nvSpPr>
        <p:spPr bwMode="auto">
          <a:xfrm flipV="1">
            <a:off x="477838" y="2020888"/>
            <a:ext cx="81835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65" name="Rectangle 145"/>
          <p:cNvSpPr>
            <a:spLocks noChangeArrowheads="1"/>
          </p:cNvSpPr>
          <p:nvPr/>
        </p:nvSpPr>
        <p:spPr bwMode="auto">
          <a:xfrm flipV="1">
            <a:off x="496888" y="3806825"/>
            <a:ext cx="8126412" cy="42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66" name="Rectangle 146"/>
          <p:cNvSpPr>
            <a:spLocks noChangeArrowheads="1"/>
          </p:cNvSpPr>
          <p:nvPr/>
        </p:nvSpPr>
        <p:spPr bwMode="auto">
          <a:xfrm>
            <a:off x="496888" y="4449763"/>
            <a:ext cx="81454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67" name="Rectangle 147"/>
          <p:cNvSpPr>
            <a:spLocks noChangeArrowheads="1"/>
          </p:cNvSpPr>
          <p:nvPr/>
        </p:nvSpPr>
        <p:spPr bwMode="auto">
          <a:xfrm flipV="1">
            <a:off x="496888" y="5338763"/>
            <a:ext cx="816451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68" name="Rectangle 148"/>
          <p:cNvSpPr>
            <a:spLocks noChangeArrowheads="1"/>
          </p:cNvSpPr>
          <p:nvPr/>
        </p:nvSpPr>
        <p:spPr bwMode="auto">
          <a:xfrm flipV="1">
            <a:off x="496888" y="2620963"/>
            <a:ext cx="81835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69" name="Rectangle 149"/>
          <p:cNvSpPr>
            <a:spLocks noChangeArrowheads="1"/>
          </p:cNvSpPr>
          <p:nvPr/>
        </p:nvSpPr>
        <p:spPr bwMode="auto">
          <a:xfrm flipV="1">
            <a:off x="487363" y="3240088"/>
            <a:ext cx="8145462" cy="42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3270" name="Rectangle 150"/>
          <p:cNvSpPr>
            <a:spLocks noChangeArrowheads="1"/>
          </p:cNvSpPr>
          <p:nvPr/>
        </p:nvSpPr>
        <p:spPr bwMode="auto">
          <a:xfrm>
            <a:off x="4222750" y="3822700"/>
            <a:ext cx="4438650" cy="15430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1" y="995363"/>
            <a:ext cx="8204200" cy="412115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	Olympic Bike is introducing two new lightweight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bicycle frames, the Deluxe and the Professional, to be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made from special aluminum and steel alloys.  The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anticipated unit profits are $10 for the Deluxe and $</a:t>
            </a:r>
            <a:r>
              <a:rPr lang="en-US" dirty="0" smtClean="0"/>
              <a:t>15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for the </a:t>
            </a:r>
            <a:r>
              <a:rPr lang="en-US" dirty="0"/>
              <a:t>Professional.  	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The </a:t>
            </a:r>
            <a:r>
              <a:rPr lang="en-US" dirty="0"/>
              <a:t>number of pounds of each </a:t>
            </a:r>
            <a:r>
              <a:rPr lang="en-US" dirty="0" smtClean="0"/>
              <a:t>alloy needed per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frame </a:t>
            </a:r>
            <a:r>
              <a:rPr lang="en-US" dirty="0"/>
              <a:t>is summarized on the next slide. 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219200" y="1962150"/>
            <a:ext cx="6629400" cy="1390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368300" y="995363"/>
            <a:ext cx="8272463" cy="409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A supplier delivers 100 pounds of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aluminum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alloy and 80 pounds of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steel alloy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weekly.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	              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Aluminum Alloy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Steel Alloy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Deluxe        	   	       2                           3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Professional                    4               	            2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How many Deluxe and Professional frames should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Olympic produce each week?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Olympic Bike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009650"/>
            <a:ext cx="8229600" cy="4149725"/>
          </a:xfrm>
          <a:noFill/>
          <a:ln/>
        </p:spPr>
        <p:txBody>
          <a:bodyPr/>
          <a:lstStyle/>
          <a:p>
            <a:pPr indent="-169863"/>
            <a:r>
              <a:rPr lang="en-US">
                <a:solidFill>
                  <a:srgbClr val="66FFFF"/>
                </a:solidFill>
              </a:rPr>
              <a:t>  Model Formulation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Verbal Statement of the Objective Function</a:t>
            </a:r>
          </a:p>
          <a:p>
            <a:pPr indent="-169863">
              <a:buFont typeface="Monotype Sorts" pitchFamily="2" charset="2"/>
              <a:buNone/>
            </a:pPr>
            <a:r>
              <a:rPr lang="en-US"/>
              <a:t>	      Maximize total weekly profit.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Verbal Statement of the Constraints</a:t>
            </a:r>
          </a:p>
          <a:p>
            <a:pPr indent="-169863">
              <a:buFont typeface="Monotype Sorts" pitchFamily="2" charset="2"/>
              <a:buNone/>
            </a:pPr>
            <a:r>
              <a:rPr lang="en-US"/>
              <a:t>	      Total weekly usage of aluminum alloy </a:t>
            </a:r>
            <a:r>
              <a:rPr lang="en-US" u="sng"/>
              <a:t>&lt;</a:t>
            </a:r>
            <a:r>
              <a:rPr lang="en-US"/>
              <a:t> 100 pounds.</a:t>
            </a:r>
          </a:p>
          <a:p>
            <a:pPr indent="-169863">
              <a:buFont typeface="Monotype Sorts" pitchFamily="2" charset="2"/>
              <a:buNone/>
            </a:pPr>
            <a:r>
              <a:rPr lang="en-US"/>
              <a:t>	      Total weekly usage of steel alloy </a:t>
            </a:r>
            <a:r>
              <a:rPr lang="en-US" u="sng"/>
              <a:t>&lt;</a:t>
            </a:r>
            <a:r>
              <a:rPr lang="en-US"/>
              <a:t> 80 pounds.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Definition of the Decision Variables</a:t>
            </a:r>
          </a:p>
          <a:p>
            <a:pPr lvl="1">
              <a:buFontTx/>
              <a:buNone/>
            </a:pPr>
            <a:r>
              <a:rPr lang="en-US"/>
              <a:t>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= number of Deluxe frames produced weekly.</a:t>
            </a:r>
          </a:p>
          <a:p>
            <a:pPr indent="-169863">
              <a:buFont typeface="Monotype Sorts" pitchFamily="2" charset="2"/>
              <a:buNone/>
            </a:pPr>
            <a:r>
              <a:rPr lang="en-US"/>
              <a:t>     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number of Professional frames produced weekly.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30300" y="1720850"/>
            <a:ext cx="7086600" cy="2514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5319712" cy="5810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Model Formulation (continued)</a:t>
            </a:r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327150" y="1897063"/>
            <a:ext cx="6916738" cy="229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10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+ 15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	        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(Total Weekly Profit)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		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100    (Aluminum Available)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80    (Steel Available)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5915025" cy="566737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Solution</a:t>
            </a:r>
          </a:p>
        </p:txBody>
      </p:sp>
      <p:pic>
        <p:nvPicPr>
          <p:cNvPr id="809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3" y="1739900"/>
            <a:ext cx="7813675" cy="3211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5860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Optimal Solution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	According to the output: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(Deluxe frames)  	=  15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(Professional frames)  	=  17.5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  Objective function value  	=  $412.50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6130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/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Suppose the profit on deluxe frames is increased to $20.  Is the above solution still optimal?  What is the value of the objective function when this unit profit is increased to $20?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584200" y="1746250"/>
            <a:ext cx="7842250" cy="306705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3243262" cy="552450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Sensitivity Report</a:t>
            </a:r>
          </a:p>
        </p:txBody>
      </p:sp>
      <p:pic>
        <p:nvPicPr>
          <p:cNvPr id="8193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938" y="1601788"/>
            <a:ext cx="8618537" cy="3413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35500" y="2514600"/>
            <a:ext cx="4165600" cy="3302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962900" cy="349885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 b="1" dirty="0"/>
              <a:t>	</a:t>
            </a:r>
            <a:r>
              <a:rPr lang="en-US" dirty="0"/>
              <a:t>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dirty="0"/>
              <a:t>		The output states that the solution remains optimal as long as the objective function coefficient of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is between 7.5 and 22.5.  Because 20 is within this range, the optimal solution will not change.  The optimal profit will change:  20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+ 15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20(15) + 15(17.5) = $562.50.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Sensitivity Analysis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340225"/>
          </a:xfrm>
        </p:spPr>
        <p:txBody>
          <a:bodyPr/>
          <a:lstStyle/>
          <a:p>
            <a:r>
              <a:rPr lang="en-US" u="sng"/>
              <a:t>Sensitivity analysis</a:t>
            </a:r>
            <a:r>
              <a:rPr lang="en-US"/>
              <a:t> (or post-optimality analysis) is used to determine how the optimal solution is affected by changes, within specified ranges, in:</a:t>
            </a:r>
          </a:p>
          <a:p>
            <a:pPr lvl="1"/>
            <a:r>
              <a:rPr lang="en-US"/>
              <a:t>the objective function coefficients</a:t>
            </a:r>
          </a:p>
          <a:p>
            <a:pPr lvl="1"/>
            <a:r>
              <a:rPr lang="en-US"/>
              <a:t>the right-hand side (RHS) values</a:t>
            </a:r>
          </a:p>
          <a:p>
            <a:r>
              <a:rPr lang="en-US"/>
              <a:t>Sensitivity analysis is important to a manager who must operate in a dynamic environment with imprecise estimates of the coefficients.  </a:t>
            </a:r>
          </a:p>
          <a:p>
            <a:r>
              <a:rPr lang="en-US"/>
              <a:t>Sensitivity analysis allows a manager to ask certain </a:t>
            </a:r>
            <a:r>
              <a:rPr lang="en-US" u="sng"/>
              <a:t>what-if questions</a:t>
            </a:r>
            <a:r>
              <a:rPr lang="en-US"/>
              <a:t> about the problem.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863"/>
            <a:ext cx="8081963" cy="814387"/>
          </a:xfrm>
          <a:noFill/>
          <a:ln/>
        </p:spPr>
        <p:txBody>
          <a:bodyPr/>
          <a:lstStyle/>
          <a:p>
            <a:r>
              <a:rPr lang="en-US" dirty="0"/>
              <a:t>Example 2:  Olympic Bike Co.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197485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Question: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If the unit profit on deluxe frames were $6 instead of $10, would the optimal solution change?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3606800" cy="698500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261938" y="1652588"/>
            <a:ext cx="8618537" cy="3413125"/>
            <a:chOff x="165" y="1041"/>
            <a:chExt cx="5429" cy="2150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5" y="1041"/>
              <a:ext cx="5429" cy="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83" y="1059"/>
              <a:ext cx="5370" cy="2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71" y="1041"/>
              <a:ext cx="5364" cy="2119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21" name="Group 73"/>
            <p:cNvGrpSpPr>
              <a:grpSpLocks/>
            </p:cNvGrpSpPr>
            <p:nvPr/>
          </p:nvGrpSpPr>
          <p:grpSpPr bwMode="auto">
            <a:xfrm>
              <a:off x="31" y="1058"/>
              <a:ext cx="5616" cy="2113"/>
              <a:chOff x="31" y="1058"/>
              <a:chExt cx="5616" cy="2113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31" y="1058"/>
                <a:ext cx="13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Adjustable Cells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1663" y="1249"/>
                <a:ext cx="40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169" y="1249"/>
                <a:ext cx="69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Reduced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980" y="1249"/>
                <a:ext cx="72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Objective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813" y="1249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713" y="1249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323" y="1440"/>
                <a:ext cx="33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931" y="1440"/>
                <a:ext cx="4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1629" y="1440"/>
                <a:ext cx="4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2304" y="1440"/>
                <a:ext cx="3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Cost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2935" y="1440"/>
                <a:ext cx="81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Coefficient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3846" y="1440"/>
                <a:ext cx="66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713" y="1440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211" y="1631"/>
                <a:ext cx="43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729" y="1631"/>
                <a:ext cx="55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Deluxe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1899" y="1631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2721" y="1631"/>
                <a:ext cx="15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3531" y="1631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206" y="1631"/>
                <a:ext cx="37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5298" y="1631"/>
                <a:ext cx="28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211" y="1822"/>
                <a:ext cx="43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$C$8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729" y="1822"/>
                <a:ext cx="64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Profess.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1618" y="1822"/>
                <a:ext cx="55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17.500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2439" y="1822"/>
                <a:ext cx="46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0.000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3531" y="1822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409" y="1822"/>
                <a:ext cx="15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668" y="1822"/>
                <a:ext cx="9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8.333333333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31" y="2205"/>
                <a:ext cx="10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Constraints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3" name="Rectangle 35"/>
              <p:cNvSpPr>
                <a:spLocks noChangeArrowheads="1"/>
              </p:cNvSpPr>
              <p:nvPr/>
            </p:nvSpPr>
            <p:spPr bwMode="auto">
              <a:xfrm>
                <a:off x="1663" y="2396"/>
                <a:ext cx="40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Rectangle 36"/>
              <p:cNvSpPr>
                <a:spLocks noChangeArrowheads="1"/>
              </p:cNvSpPr>
              <p:nvPr/>
            </p:nvSpPr>
            <p:spPr bwMode="auto">
              <a:xfrm>
                <a:off x="2355" y="2396"/>
                <a:ext cx="29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Dual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2946" y="2396"/>
                <a:ext cx="78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Constraint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3813" y="2396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7" name="Rectangle 39"/>
              <p:cNvSpPr>
                <a:spLocks noChangeArrowheads="1"/>
              </p:cNvSpPr>
              <p:nvPr/>
            </p:nvSpPr>
            <p:spPr bwMode="auto">
              <a:xfrm>
                <a:off x="4713" y="2396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323" y="2587"/>
                <a:ext cx="33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9" name="Rectangle 41"/>
              <p:cNvSpPr>
                <a:spLocks noChangeArrowheads="1"/>
              </p:cNvSpPr>
              <p:nvPr/>
            </p:nvSpPr>
            <p:spPr bwMode="auto">
              <a:xfrm>
                <a:off x="931" y="2587"/>
                <a:ext cx="4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0" name="Rectangle 42"/>
              <p:cNvSpPr>
                <a:spLocks noChangeArrowheads="1"/>
              </p:cNvSpPr>
              <p:nvPr/>
            </p:nvSpPr>
            <p:spPr bwMode="auto">
              <a:xfrm>
                <a:off x="1629" y="2587"/>
                <a:ext cx="4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/>
            </p:nvSpPr>
            <p:spPr bwMode="auto">
              <a:xfrm>
                <a:off x="2333" y="2587"/>
                <a:ext cx="36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2" name="Rectangle 44"/>
              <p:cNvSpPr>
                <a:spLocks noChangeArrowheads="1"/>
              </p:cNvSpPr>
              <p:nvPr/>
            </p:nvSpPr>
            <p:spPr bwMode="auto">
              <a:xfrm>
                <a:off x="2957" y="2587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R.H. Side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3" name="Rectangle 45"/>
              <p:cNvSpPr>
                <a:spLocks noChangeArrowheads="1"/>
              </p:cNvSpPr>
              <p:nvPr/>
            </p:nvSpPr>
            <p:spPr bwMode="auto">
              <a:xfrm>
                <a:off x="3846" y="2587"/>
                <a:ext cx="66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4713" y="2587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5" name="Rectangle 47"/>
              <p:cNvSpPr>
                <a:spLocks noChangeArrowheads="1"/>
              </p:cNvSpPr>
              <p:nvPr/>
            </p:nvSpPr>
            <p:spPr bwMode="auto">
              <a:xfrm>
                <a:off x="211" y="2778"/>
                <a:ext cx="51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6" name="Rectangle 48"/>
              <p:cNvSpPr>
                <a:spLocks noChangeArrowheads="1"/>
              </p:cNvSpPr>
              <p:nvPr/>
            </p:nvSpPr>
            <p:spPr bwMode="auto">
              <a:xfrm>
                <a:off x="729" y="2778"/>
                <a:ext cx="76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Aluminum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7" name="Rectangle 49"/>
              <p:cNvSpPr>
                <a:spLocks noChangeArrowheads="1"/>
              </p:cNvSpPr>
              <p:nvPr/>
            </p:nvSpPr>
            <p:spPr bwMode="auto">
              <a:xfrm>
                <a:off x="1820" y="2778"/>
                <a:ext cx="32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Rectangle 50"/>
              <p:cNvSpPr>
                <a:spLocks noChangeArrowheads="1"/>
              </p:cNvSpPr>
              <p:nvPr/>
            </p:nvSpPr>
            <p:spPr bwMode="auto">
              <a:xfrm>
                <a:off x="2439" y="2778"/>
                <a:ext cx="46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3.125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3452" y="2778"/>
                <a:ext cx="32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0" name="Rectangle 52"/>
              <p:cNvSpPr>
                <a:spLocks noChangeArrowheads="1"/>
              </p:cNvSpPr>
              <p:nvPr/>
            </p:nvSpPr>
            <p:spPr bwMode="auto">
              <a:xfrm>
                <a:off x="4330" y="2778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1" name="Rectangle 53"/>
              <p:cNvSpPr>
                <a:spLocks noChangeArrowheads="1"/>
              </p:cNvSpPr>
              <p:nvPr/>
            </p:nvSpPr>
            <p:spPr bwMode="auto">
              <a:xfrm>
                <a:off x="4668" y="2778"/>
                <a:ext cx="9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46.66666667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2" name="Rectangle 54"/>
              <p:cNvSpPr>
                <a:spLocks noChangeArrowheads="1"/>
              </p:cNvSpPr>
              <p:nvPr/>
            </p:nvSpPr>
            <p:spPr bwMode="auto">
              <a:xfrm>
                <a:off x="211" y="2969"/>
                <a:ext cx="51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3" name="Rectangle 55"/>
              <p:cNvSpPr>
                <a:spLocks noChangeArrowheads="1"/>
              </p:cNvSpPr>
              <p:nvPr/>
            </p:nvSpPr>
            <p:spPr bwMode="auto">
              <a:xfrm>
                <a:off x="729" y="2969"/>
                <a:ext cx="42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Steel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4" name="Rectangle 56"/>
              <p:cNvSpPr>
                <a:spLocks noChangeArrowheads="1"/>
              </p:cNvSpPr>
              <p:nvPr/>
            </p:nvSpPr>
            <p:spPr bwMode="auto">
              <a:xfrm>
                <a:off x="1899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5" name="Rectangle 57"/>
              <p:cNvSpPr>
                <a:spLocks noChangeArrowheads="1"/>
              </p:cNvSpPr>
              <p:nvPr/>
            </p:nvSpPr>
            <p:spPr bwMode="auto">
              <a:xfrm>
                <a:off x="2518" y="2969"/>
                <a:ext cx="37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6" name="Rectangle 58"/>
              <p:cNvSpPr>
                <a:spLocks noChangeArrowheads="1"/>
              </p:cNvSpPr>
              <p:nvPr/>
            </p:nvSpPr>
            <p:spPr bwMode="auto">
              <a:xfrm>
                <a:off x="3531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7" name="Rectangle 59"/>
              <p:cNvSpPr>
                <a:spLocks noChangeArrowheads="1"/>
              </p:cNvSpPr>
              <p:nvPr/>
            </p:nvSpPr>
            <p:spPr bwMode="auto">
              <a:xfrm>
                <a:off x="4330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70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8" name="Rectangle 60"/>
              <p:cNvSpPr>
                <a:spLocks noChangeArrowheads="1"/>
              </p:cNvSpPr>
              <p:nvPr/>
            </p:nvSpPr>
            <p:spPr bwMode="auto">
              <a:xfrm>
                <a:off x="5343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9" name="Line 61"/>
              <p:cNvSpPr>
                <a:spLocks noChangeShapeType="1"/>
              </p:cNvSpPr>
              <p:nvPr/>
            </p:nvSpPr>
            <p:spPr bwMode="auto">
              <a:xfrm>
                <a:off x="177" y="1238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/>
            </p:nvSpPr>
            <p:spPr bwMode="auto">
              <a:xfrm>
                <a:off x="177" y="1238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Line 63"/>
              <p:cNvSpPr>
                <a:spLocks noChangeShapeType="1"/>
              </p:cNvSpPr>
              <p:nvPr/>
            </p:nvSpPr>
            <p:spPr bwMode="auto">
              <a:xfrm>
                <a:off x="177" y="1620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2" name="Rectangle 64"/>
              <p:cNvSpPr>
                <a:spLocks noChangeArrowheads="1"/>
              </p:cNvSpPr>
              <p:nvPr/>
            </p:nvSpPr>
            <p:spPr bwMode="auto">
              <a:xfrm>
                <a:off x="177" y="1620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Line 65"/>
              <p:cNvSpPr>
                <a:spLocks noChangeShapeType="1"/>
              </p:cNvSpPr>
              <p:nvPr/>
            </p:nvSpPr>
            <p:spPr bwMode="auto">
              <a:xfrm>
                <a:off x="177" y="2002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Rectangle 66"/>
              <p:cNvSpPr>
                <a:spLocks noChangeArrowheads="1"/>
              </p:cNvSpPr>
              <p:nvPr/>
            </p:nvSpPr>
            <p:spPr bwMode="auto">
              <a:xfrm>
                <a:off x="177" y="2002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Line 67"/>
              <p:cNvSpPr>
                <a:spLocks noChangeShapeType="1"/>
              </p:cNvSpPr>
              <p:nvPr/>
            </p:nvSpPr>
            <p:spPr bwMode="auto">
              <a:xfrm>
                <a:off x="177" y="2384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6" name="Rectangle 68"/>
              <p:cNvSpPr>
                <a:spLocks noChangeArrowheads="1"/>
              </p:cNvSpPr>
              <p:nvPr/>
            </p:nvSpPr>
            <p:spPr bwMode="auto">
              <a:xfrm>
                <a:off x="177" y="2384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7" name="Line 69"/>
              <p:cNvSpPr>
                <a:spLocks noChangeShapeType="1"/>
              </p:cNvSpPr>
              <p:nvPr/>
            </p:nvSpPr>
            <p:spPr bwMode="auto">
              <a:xfrm>
                <a:off x="177" y="2766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8" name="Rectangle 70"/>
              <p:cNvSpPr>
                <a:spLocks noChangeArrowheads="1"/>
              </p:cNvSpPr>
              <p:nvPr/>
            </p:nvSpPr>
            <p:spPr bwMode="auto">
              <a:xfrm>
                <a:off x="177" y="2766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9" name="Line 71"/>
              <p:cNvSpPr>
                <a:spLocks noChangeShapeType="1"/>
              </p:cNvSpPr>
              <p:nvPr/>
            </p:nvSpPr>
            <p:spPr bwMode="auto">
              <a:xfrm>
                <a:off x="177" y="3148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0" name="Rectangle 72"/>
              <p:cNvSpPr>
                <a:spLocks noChangeArrowheads="1"/>
              </p:cNvSpPr>
              <p:nvPr/>
            </p:nvSpPr>
            <p:spPr bwMode="auto">
              <a:xfrm>
                <a:off x="177" y="3148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171" y="1041"/>
              <a:ext cx="5364" cy="2119"/>
            </a:xfrm>
            <a:prstGeom prst="rect">
              <a:avLst/>
            </a:prstGeom>
            <a:noFill/>
            <a:ln w="6" cap="rnd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4584700" y="2565400"/>
            <a:ext cx="4222750" cy="3238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8162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/>
              <a:t>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The output states that the solution remains optimal as long as the objective function coefficient of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is between 7.5 and 22.5.  Because 6 is outside this range, the optimal solution would change.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3955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Feasibility and Sunk Costs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Question: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Given that aluminum is a sunk cost, what is the maximum amount the company should pay for 50 extra pounds of aluminum?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2388"/>
            <a:ext cx="7772400" cy="814387"/>
          </a:xfrm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5740400" cy="62547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Feasibility and Sunk Costs</a:t>
            </a: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38138" y="1652588"/>
            <a:ext cx="8618537" cy="3413125"/>
            <a:chOff x="213" y="1041"/>
            <a:chExt cx="5429" cy="215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3" y="1041"/>
              <a:ext cx="5429" cy="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1" y="1059"/>
              <a:ext cx="5370" cy="2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19" y="1041"/>
              <a:ext cx="5364" cy="2119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97" name="Group 73"/>
            <p:cNvGrpSpPr>
              <a:grpSpLocks/>
            </p:cNvGrpSpPr>
            <p:nvPr/>
          </p:nvGrpSpPr>
          <p:grpSpPr bwMode="auto">
            <a:xfrm>
              <a:off x="79" y="1058"/>
              <a:ext cx="5616" cy="2113"/>
              <a:chOff x="79" y="1058"/>
              <a:chExt cx="5616" cy="2113"/>
            </a:xfrm>
          </p:grpSpPr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79" y="1058"/>
                <a:ext cx="13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Adjustable Cells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711" y="1249"/>
                <a:ext cx="40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2217" y="1249"/>
                <a:ext cx="69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Reduced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3028" y="1249"/>
                <a:ext cx="72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Objective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861" y="1249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761" y="1249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71" y="1440"/>
                <a:ext cx="33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979" y="1440"/>
                <a:ext cx="4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1677" y="1440"/>
                <a:ext cx="4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39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Cost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2983" y="1440"/>
                <a:ext cx="81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Coefficient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3894" y="1440"/>
                <a:ext cx="66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761" y="1440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259" y="1631"/>
                <a:ext cx="43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777" y="1631"/>
                <a:ext cx="55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Deluxe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1947" y="1631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2769" y="1631"/>
                <a:ext cx="15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3579" y="1631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254" y="1631"/>
                <a:ext cx="37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346" y="1631"/>
                <a:ext cx="28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259" y="1822"/>
                <a:ext cx="43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$C$8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777" y="1822"/>
                <a:ext cx="64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Profess.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1666" y="1822"/>
                <a:ext cx="55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17.500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487" y="1822"/>
                <a:ext cx="46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0.000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3579" y="1822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457" y="1822"/>
                <a:ext cx="15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716" y="1822"/>
                <a:ext cx="9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8.333333333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79" y="2205"/>
                <a:ext cx="10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    Constraints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1711" y="2396"/>
                <a:ext cx="40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Final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2411" y="2396"/>
                <a:ext cx="299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Dual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2994" y="2396"/>
                <a:ext cx="78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Constraint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3861" y="2396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4761" y="2396"/>
                <a:ext cx="732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Allowable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/>
            </p:nvSpPr>
            <p:spPr bwMode="auto">
              <a:xfrm>
                <a:off x="371" y="2587"/>
                <a:ext cx="33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Cell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/>
            </p:nvSpPr>
            <p:spPr bwMode="auto">
              <a:xfrm>
                <a:off x="979" y="2587"/>
                <a:ext cx="48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Name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1677" y="2587"/>
                <a:ext cx="47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2405" y="2587"/>
                <a:ext cx="36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Value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3005" y="2587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R.H. Side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/>
            </p:nvSpPr>
            <p:spPr bwMode="auto">
              <a:xfrm>
                <a:off x="3894" y="2587"/>
                <a:ext cx="664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Increase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/>
            </p:nvSpPr>
            <p:spPr bwMode="auto">
              <a:xfrm>
                <a:off x="4761" y="2587"/>
                <a:ext cx="74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Decrease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auto">
              <a:xfrm>
                <a:off x="259" y="2778"/>
                <a:ext cx="51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777" y="2778"/>
                <a:ext cx="76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Aluminum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1868" y="2778"/>
                <a:ext cx="32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2487" y="2778"/>
                <a:ext cx="46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3.125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3500" y="2778"/>
                <a:ext cx="32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4378" y="2778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4716" y="2778"/>
                <a:ext cx="97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46.66666667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259" y="2969"/>
                <a:ext cx="51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$B$14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777" y="2969"/>
                <a:ext cx="42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Steel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1947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2566" y="2969"/>
                <a:ext cx="371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1.25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3579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4378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70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5391" y="2969"/>
                <a:ext cx="23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auto">
              <a:xfrm>
                <a:off x="225" y="1238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225" y="1238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" name="Line 63"/>
              <p:cNvSpPr>
                <a:spLocks noChangeShapeType="1"/>
              </p:cNvSpPr>
              <p:nvPr/>
            </p:nvSpPr>
            <p:spPr bwMode="auto">
              <a:xfrm>
                <a:off x="225" y="1620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225" y="1620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/>
            </p:nvSpPr>
            <p:spPr bwMode="auto">
              <a:xfrm>
                <a:off x="225" y="2002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225" y="2002"/>
                <a:ext cx="5358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/>
            </p:nvSpPr>
            <p:spPr bwMode="auto">
              <a:xfrm>
                <a:off x="225" y="2384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225" y="2384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3" name="Line 69"/>
              <p:cNvSpPr>
                <a:spLocks noChangeShapeType="1"/>
              </p:cNvSpPr>
              <p:nvPr/>
            </p:nvSpPr>
            <p:spPr bwMode="auto">
              <a:xfrm>
                <a:off x="225" y="2766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225" y="2766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" name="Line 71"/>
              <p:cNvSpPr>
                <a:spLocks noChangeShapeType="1"/>
              </p:cNvSpPr>
              <p:nvPr/>
            </p:nvSpPr>
            <p:spPr bwMode="auto">
              <a:xfrm>
                <a:off x="225" y="3148"/>
                <a:ext cx="5358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225" y="3148"/>
                <a:ext cx="5358" cy="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219" y="1041"/>
              <a:ext cx="5364" cy="2119"/>
            </a:xfrm>
            <a:prstGeom prst="rect">
              <a:avLst/>
            </a:prstGeom>
            <a:noFill/>
            <a:ln w="6" cap="rnd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111250" y="4381500"/>
            <a:ext cx="7772400" cy="3175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398962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Range of Feasibility and Sunk Costs</a:t>
            </a:r>
          </a:p>
          <a:p>
            <a:pPr>
              <a:buFont typeface="Monotype Sorts" pitchFamily="2" charset="2"/>
              <a:buNone/>
            </a:pPr>
            <a:r>
              <a:rPr lang="en-US" b="1" dirty="0"/>
              <a:t>	</a:t>
            </a:r>
            <a:r>
              <a:rPr lang="en-US" dirty="0"/>
              <a:t>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dirty="0"/>
              <a:t>		Because the cost for aluminum is a sunk cost, the shadow price provides the value of extra aluminum.  The shadow price for aluminum is the same as its dual </a:t>
            </a:r>
            <a:r>
              <a:rPr lang="en-US" dirty="0" smtClean="0"/>
              <a:t>value </a:t>
            </a:r>
            <a:r>
              <a:rPr lang="en-US" dirty="0"/>
              <a:t>(for a maximization problem). The shadow price for aluminum is $3.125 per pound and the maximum allowable increase is 60 pounds.  Because  50 is in this range, the $3.125 is valid.  Thus, the value of 50 additional pounds is = 50($3.125) = $156.25.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 Olympic Bike Co.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2431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Feasibility and Relevant Costs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Question: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If aluminum were a relevant cost, what is the maximum amount the company should pay for 50 extra pounds of aluminum?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2:  Olympic Bike Co.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687388" y="1004888"/>
            <a:ext cx="7772400" cy="3535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Range of Feasibility and Relevant Costs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Answer:</a:t>
            </a:r>
          </a:p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If aluminum were a relevant cost, the shadow price would be the amount above the normal price of aluminum the company would be willing to pay.  Thus if initially aluminum cost $4 per pound, then additional units in the range of feasibility would be worth $4 + $3.125 = $7.125 per pound.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Limitations of Classical Sensitivity Analysis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7388" y="1104900"/>
            <a:ext cx="7886700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Classical sensitivity analysis provided by most computer packages does have its limitations.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is rarely the case that one solves a model once and makes recommendations.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More often, a series of models is solved using a variety of input data sets before a final plan is adopted.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Limitations of Classical Sensitivity Analysis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7388" y="1104900"/>
            <a:ext cx="7886700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Simultaneous Changes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The range analysis for objective function coefficients and the constraint right-hand sides is only applicable for changes in a single coefficient.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endParaRPr lang="en-US" sz="10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We should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resolve the model with the new coefficient values.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endParaRPr lang="en-US" sz="24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LP problems with two decision variables, graphical solution methods can be used to perform sensitivity analysis on</a:t>
            </a:r>
          </a:p>
          <a:p>
            <a:pPr lvl="1"/>
            <a:r>
              <a:rPr lang="en-US" dirty="0" smtClean="0"/>
              <a:t>the objective function coefficients, and</a:t>
            </a:r>
          </a:p>
          <a:p>
            <a:pPr lvl="1"/>
            <a:r>
              <a:rPr lang="en-US" dirty="0" smtClean="0"/>
              <a:t>the right-hand-side values for the constraints.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Limitations of Classical Sensitivity Analysis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7388" y="1104900"/>
            <a:ext cx="7886700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Changes in Constraint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Coefficients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Classical sensitivity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analysis provides no information about changes resulting from a change in a coefficient of a variable in a constraint.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endParaRPr lang="en-US" sz="1000" kern="0" baseline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We must simply change the coefficient and rerun the model.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Limitations of Classical Sensitivity Analysis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7388" y="1104900"/>
            <a:ext cx="7886700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Non-intuitive Dual Values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Constraints with variables naturally on both the left-hand and right-hand sides often lead to dual values that have a non-intuitive explanation.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endParaRPr lang="en-US" sz="10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This is often the case with constraints that involve percentages.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endParaRPr lang="en-US" sz="10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tabLst/>
              <a:defRPr/>
            </a:pP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The model should be resolved with the new percentages.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463800" y="1746250"/>
            <a:ext cx="4191000" cy="2895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6033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6019800" cy="631825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Consider the following linear program:</a:t>
            </a:r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740025" y="1885950"/>
            <a:ext cx="3798888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   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9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($ cost)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8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10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+ 7.5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30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2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63600" y="1608138"/>
            <a:ext cx="7200900" cy="3714750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19843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48587" cy="4389437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Computer </a:t>
            </a:r>
            <a:r>
              <a:rPr lang="en-US" dirty="0">
                <a:solidFill>
                  <a:srgbClr val="66FFFF"/>
                </a:solidFill>
              </a:rPr>
              <a:t>Output</a:t>
            </a:r>
          </a:p>
          <a:p>
            <a:pPr>
              <a:buFont typeface="Monotype Sorts" pitchFamily="2" charset="2"/>
              <a:buNone/>
            </a:pPr>
            <a:endParaRPr lang="en-US" sz="1800" dirty="0">
              <a:solidFill>
                <a:srgbClr val="FAFD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	OBJECTIVE FUNCTION VALUE =   27.000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</a:t>
            </a:r>
            <a:r>
              <a:rPr lang="en-US" u="sng" dirty="0"/>
              <a:t>Variable</a:t>
            </a:r>
            <a:r>
              <a:rPr lang="en-US" dirty="0"/>
              <a:t>                </a:t>
            </a:r>
            <a:r>
              <a:rPr lang="en-US" u="sng" dirty="0"/>
              <a:t>Value</a:t>
            </a:r>
            <a:r>
              <a:rPr lang="en-US" dirty="0"/>
              <a:t>             </a:t>
            </a:r>
            <a:r>
              <a:rPr lang="en-US" u="sng" dirty="0"/>
              <a:t>Reduced Cost</a:t>
            </a:r>
            <a:endParaRPr 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  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           1.500           	     0.000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                     2.000                 	     0.000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      </a:t>
            </a:r>
            <a:r>
              <a:rPr lang="en-US" u="sng" dirty="0"/>
              <a:t>Constraint </a:t>
            </a:r>
            <a:r>
              <a:rPr lang="en-US" dirty="0"/>
              <a:t>       </a:t>
            </a:r>
            <a:r>
              <a:rPr lang="en-US" u="sng" dirty="0"/>
              <a:t>Slack/Surplus</a:t>
            </a:r>
            <a:r>
              <a:rPr lang="en-US" dirty="0"/>
              <a:t>        </a:t>
            </a:r>
            <a:r>
              <a:rPr lang="en-US" u="sng" dirty="0"/>
              <a:t>Dual </a:t>
            </a:r>
            <a:r>
              <a:rPr lang="en-US" u="sng" dirty="0" smtClean="0"/>
              <a:t>Value</a:t>
            </a:r>
            <a:endParaRPr 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         1                        2.500                       0.000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         2                        0.000                      -0.600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		       3                        0.000                      -4.500 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55650" y="1651000"/>
            <a:ext cx="8077200" cy="3981450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72400" cy="509587"/>
          </a:xfrm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006475"/>
            <a:ext cx="8229600" cy="474345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Computer Output </a:t>
            </a:r>
            <a:r>
              <a:rPr lang="en-US" dirty="0">
                <a:solidFill>
                  <a:srgbClr val="66FFFF"/>
                </a:solidFill>
              </a:rPr>
              <a:t>(continued)</a:t>
            </a:r>
          </a:p>
          <a:p>
            <a:pPr>
              <a:buFont typeface="Monotype Sorts" pitchFamily="2" charset="2"/>
              <a:buNone/>
            </a:pPr>
            <a:endParaRPr lang="en-US" sz="18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   OBJECTIVE COEFFICIENT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</a:t>
            </a:r>
            <a:r>
              <a:rPr lang="en-US" u="sng" dirty="0"/>
              <a:t>Variable</a:t>
            </a:r>
            <a:r>
              <a:rPr lang="en-US" dirty="0"/>
              <a:t>     </a:t>
            </a:r>
            <a:r>
              <a:rPr lang="en-US" u="sng" dirty="0"/>
              <a:t>Lower Limit 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      0.000                   6.000            	  12.000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                4.500                   9.000          	No Limit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RIGHTHAND SIDE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</a:t>
            </a:r>
            <a:r>
              <a:rPr lang="en-US" u="sng" dirty="0"/>
              <a:t>Constraint </a:t>
            </a:r>
            <a:r>
              <a:rPr lang="en-US" dirty="0"/>
              <a:t>   </a:t>
            </a:r>
            <a:r>
              <a:rPr lang="en-US" u="sng" dirty="0"/>
              <a:t>Lower Limit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1                    5.500                 8.000          	No Limit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2                  15.000               30.000            	  55.000 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          3                    0.000                 2.000              	    4.000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6146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Optimal Solution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	According to the output: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	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 =  1.5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 =  2.0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Objective function value  =  27.00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6146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Question: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Suppose the unit cost of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is decreased to $4.  Is the current solution still optimal?  What is the value of the objective function when this unit cost is decreased to $4?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590550" y="1581150"/>
            <a:ext cx="8210550" cy="4438650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8058150" cy="5310187"/>
          </a:xfrm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Computer Output</a:t>
            </a:r>
            <a:endParaRPr lang="en-US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16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OBJECTIVE COEFFICIENT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</a:t>
            </a:r>
            <a:r>
              <a:rPr lang="en-US" u="sng" dirty="0"/>
              <a:t>Variable</a:t>
            </a:r>
            <a:r>
              <a:rPr lang="en-US" dirty="0"/>
              <a:t>     </a:t>
            </a:r>
            <a:r>
              <a:rPr lang="en-US" u="sng" dirty="0"/>
              <a:t>Lower Limit 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      0.000                   6.000             	  12.000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                4.500                   9.000          	No Limit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RIGHTHAND SIDE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</a:t>
            </a:r>
            <a:r>
              <a:rPr lang="en-US" u="sng" dirty="0"/>
              <a:t>Constraint </a:t>
            </a:r>
            <a:r>
              <a:rPr lang="en-US" dirty="0"/>
              <a:t>   </a:t>
            </a:r>
            <a:r>
              <a:rPr lang="en-US" u="sng" dirty="0"/>
              <a:t>Lower Limit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1                    5.500                 8.000          	No Limit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2                  15.000               30.000             	  55.000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3                    0.000                 2.000               	    4.000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219200" y="2595563"/>
            <a:ext cx="7067550" cy="439737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357187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The output states that the solution remains optimal as long as the objective function coefficient of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is between 0 and 12.  Because 4 is within this range, the optimal solution will not change.  However, the optimal total cost will be affected:  6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+ 9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= 4(1.5) + 9(2.0) = $24.00.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008063"/>
            <a:ext cx="8101013" cy="1928812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How much can the unit cost of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be decreased without concern for the optimal solution changing?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771775" y="1743075"/>
            <a:ext cx="3676650" cy="29511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3025775" cy="595312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LP Formulation</a:t>
            </a:r>
            <a:endParaRPr lang="en-US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054350" y="1885950"/>
            <a:ext cx="3316288" cy="272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    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s.t.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2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19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571500" y="1595438"/>
            <a:ext cx="8229600" cy="4457700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8077200" cy="5233987"/>
          </a:xfrm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Computer Output</a:t>
            </a:r>
            <a:endParaRPr lang="en-US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16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OBJECTIVE COEFFICIENT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</a:t>
            </a:r>
            <a:r>
              <a:rPr lang="en-US" u="sng" dirty="0"/>
              <a:t>Variable</a:t>
            </a:r>
            <a:r>
              <a:rPr lang="en-US" dirty="0"/>
              <a:t>     </a:t>
            </a:r>
            <a:r>
              <a:rPr lang="en-US" u="sng" dirty="0"/>
              <a:t>Lower Limit 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      0.000                   6.000            	 12.000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                4.500                   9.000               No Limit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RIGHTHAND SIDE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</a:t>
            </a:r>
            <a:r>
              <a:rPr lang="en-US" u="sng" dirty="0"/>
              <a:t>Constraint </a:t>
            </a:r>
            <a:r>
              <a:rPr lang="en-US" dirty="0"/>
              <a:t>   </a:t>
            </a:r>
            <a:r>
              <a:rPr lang="en-US" u="sng" dirty="0"/>
              <a:t>Lower Limit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1                    5.500                 8.000               No Limit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2                  15.000               30.000            	 55.000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3                    0.000                 2.000              	   4.000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238250" y="2971800"/>
            <a:ext cx="7181850" cy="5143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338387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Optimality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The output states that the solution remains optimal as long as the objective function coefficient of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does not fall below 4.5.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20335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Range of Feasibility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Question: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/>
              <a:t>		If the right-hand side of constraint 3 is increased by 1, what will be the effect on the optimal solution?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571500" y="1595438"/>
            <a:ext cx="8153400" cy="4381500"/>
          </a:xfrm>
          <a:prstGeom prst="rect">
            <a:avLst/>
          </a:prstGeom>
          <a:solidFill>
            <a:srgbClr val="5F5F5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8115300" cy="5291137"/>
          </a:xfrm>
        </p:spPr>
        <p:txBody>
          <a:bodyPr/>
          <a:lstStyle/>
          <a:p>
            <a:r>
              <a:rPr lang="en-US" dirty="0" smtClean="0">
                <a:solidFill>
                  <a:srgbClr val="66FFFF"/>
                </a:solidFill>
              </a:rPr>
              <a:t>Computer Output</a:t>
            </a:r>
            <a:endParaRPr lang="en-US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16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OBJECTIVE COEFFICIENT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</a:t>
            </a:r>
            <a:r>
              <a:rPr lang="en-US" u="sng" dirty="0"/>
              <a:t>Variable</a:t>
            </a:r>
            <a:r>
              <a:rPr lang="en-US" dirty="0"/>
              <a:t>     </a:t>
            </a:r>
            <a:r>
              <a:rPr lang="en-US" u="sng" dirty="0"/>
              <a:t>Lower Limit 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      0.000                   6.000            	 12.000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                4.500                   9.000               No Limit</a:t>
            </a:r>
          </a:p>
          <a:p>
            <a:pPr>
              <a:buFont typeface="Monotype Sorts" pitchFamily="2" charset="2"/>
              <a:buNone/>
            </a:pPr>
            <a:endParaRPr lang="en-US" sz="1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RIGHTHAND SIDE RANGES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</a:t>
            </a:r>
            <a:r>
              <a:rPr lang="en-US" u="sng" dirty="0"/>
              <a:t>Constraint </a:t>
            </a:r>
            <a:r>
              <a:rPr lang="en-US" dirty="0"/>
              <a:t>   </a:t>
            </a:r>
            <a:r>
              <a:rPr lang="en-US" u="sng" dirty="0"/>
              <a:t>Lower Limit</a:t>
            </a:r>
            <a:r>
              <a:rPr lang="en-US" dirty="0"/>
              <a:t>    </a:t>
            </a:r>
            <a:r>
              <a:rPr lang="en-US" u="sng" dirty="0"/>
              <a:t>Current Value</a:t>
            </a:r>
            <a:r>
              <a:rPr lang="en-US" dirty="0"/>
              <a:t>    </a:t>
            </a:r>
            <a:r>
              <a:rPr lang="en-US" u="sng" dirty="0"/>
              <a:t>Upper Limit</a:t>
            </a:r>
            <a:endParaRPr 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1                    5.500                 8.000               No Limit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2                  15.000               30.000            	 55.000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     3                    0.000                 2.000              	   4.000</a:t>
            </a:r>
            <a:endParaRPr lang="en-US" dirty="0">
              <a:solidFill>
                <a:srgbClr val="66FFFF"/>
              </a:solidFill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1352550" y="5410200"/>
            <a:ext cx="6886575" cy="41910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4762500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Range of Feasibility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Answer: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dirty="0"/>
              <a:t>		A dual </a:t>
            </a:r>
            <a:r>
              <a:rPr lang="en-US" dirty="0" smtClean="0"/>
              <a:t>value represents </a:t>
            </a:r>
            <a:r>
              <a:rPr lang="en-US" dirty="0"/>
              <a:t>the improvement in the objective function value per unit increase in the right-hand side.  A negative dual </a:t>
            </a:r>
            <a:r>
              <a:rPr lang="en-US" dirty="0" smtClean="0"/>
              <a:t>value </a:t>
            </a:r>
            <a:r>
              <a:rPr lang="en-US" dirty="0"/>
              <a:t>indicates a deterioration (negative improvement) in the objective, which in this problem means an increase in total cost because we're minimizing.  Since the right-hand side remains within the range of feasibility, there is no change in the optimal solution.  However, the objective function value increases by $4.50.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3754438" y="2921000"/>
            <a:ext cx="1585912" cy="1641475"/>
            <a:chOff x="2305" y="1960"/>
            <a:chExt cx="999" cy="1034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auto">
            <a:xfrm>
              <a:off x="2321" y="1976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auto">
            <a:xfrm>
              <a:off x="2305" y="1960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3897313" y="2009775"/>
            <a:ext cx="1708150" cy="2695575"/>
            <a:chOff x="2395" y="1386"/>
            <a:chExt cx="1076" cy="1698"/>
          </a:xfr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2411" y="1402"/>
              <a:ext cx="1060" cy="1682"/>
            </a:xfrm>
            <a:custGeom>
              <a:avLst/>
              <a:gdLst/>
              <a:ahLst/>
              <a:cxnLst>
                <a:cxn ang="0">
                  <a:pos x="238" y="1569"/>
                </a:cxn>
                <a:cxn ang="0">
                  <a:pos x="0" y="2480"/>
                </a:cxn>
                <a:cxn ang="0">
                  <a:pos x="819" y="3364"/>
                </a:cxn>
                <a:cxn ang="0">
                  <a:pos x="2119" y="392"/>
                </a:cxn>
                <a:cxn ang="0">
                  <a:pos x="2119" y="0"/>
                </a:cxn>
                <a:cxn ang="0">
                  <a:pos x="668" y="2506"/>
                </a:cxn>
                <a:cxn ang="0">
                  <a:pos x="238" y="1569"/>
                </a:cxn>
              </a:cxnLst>
              <a:rect l="0" t="0" r="r" b="b"/>
              <a:pathLst>
                <a:path w="2119" h="3364">
                  <a:moveTo>
                    <a:pt x="238" y="1569"/>
                  </a:moveTo>
                  <a:lnTo>
                    <a:pt x="0" y="2480"/>
                  </a:lnTo>
                  <a:lnTo>
                    <a:pt x="819" y="3364"/>
                  </a:lnTo>
                  <a:lnTo>
                    <a:pt x="2119" y="392"/>
                  </a:lnTo>
                  <a:lnTo>
                    <a:pt x="2119" y="0"/>
                  </a:lnTo>
                  <a:lnTo>
                    <a:pt x="668" y="2506"/>
                  </a:lnTo>
                  <a:lnTo>
                    <a:pt x="238" y="15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auto">
            <a:xfrm>
              <a:off x="2395" y="1386"/>
              <a:ext cx="1060" cy="1682"/>
            </a:xfrm>
            <a:custGeom>
              <a:avLst/>
              <a:gdLst/>
              <a:ahLst/>
              <a:cxnLst>
                <a:cxn ang="0">
                  <a:pos x="238" y="1570"/>
                </a:cxn>
                <a:cxn ang="0">
                  <a:pos x="0" y="2480"/>
                </a:cxn>
                <a:cxn ang="0">
                  <a:pos x="819" y="3364"/>
                </a:cxn>
                <a:cxn ang="0">
                  <a:pos x="2119" y="392"/>
                </a:cxn>
                <a:cxn ang="0">
                  <a:pos x="2119" y="0"/>
                </a:cxn>
                <a:cxn ang="0">
                  <a:pos x="668" y="2506"/>
                </a:cxn>
                <a:cxn ang="0">
                  <a:pos x="238" y="1570"/>
                </a:cxn>
              </a:cxnLst>
              <a:rect l="0" t="0" r="r" b="b"/>
              <a:pathLst>
                <a:path w="2119" h="3364">
                  <a:moveTo>
                    <a:pt x="238" y="1570"/>
                  </a:moveTo>
                  <a:lnTo>
                    <a:pt x="0" y="2480"/>
                  </a:lnTo>
                  <a:lnTo>
                    <a:pt x="819" y="3364"/>
                  </a:lnTo>
                  <a:lnTo>
                    <a:pt x="2119" y="392"/>
                  </a:lnTo>
                  <a:lnTo>
                    <a:pt x="2119" y="0"/>
                  </a:lnTo>
                  <a:lnTo>
                    <a:pt x="668" y="2506"/>
                  </a:lnTo>
                  <a:lnTo>
                    <a:pt x="238" y="15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7" name="Freeform 19"/>
          <p:cNvSpPr>
            <a:spLocks/>
          </p:cNvSpPr>
          <p:nvPr/>
        </p:nvSpPr>
        <p:spPr bwMode="auto">
          <a:xfrm>
            <a:off x="1981200" y="2787650"/>
            <a:ext cx="2724150" cy="287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10" y="924"/>
              </a:cxn>
              <a:cxn ang="0">
                <a:pos x="1716" y="1224"/>
              </a:cxn>
              <a:cxn ang="0">
                <a:pos x="1716" y="1812"/>
              </a:cxn>
              <a:cxn ang="0">
                <a:pos x="0" y="1812"/>
              </a:cxn>
              <a:cxn ang="0">
                <a:pos x="0" y="36"/>
              </a:cxn>
            </a:cxnLst>
            <a:rect l="0" t="0" r="r" b="b"/>
            <a:pathLst>
              <a:path w="1716" h="1812">
                <a:moveTo>
                  <a:pt x="0" y="0"/>
                </a:moveTo>
                <a:lnTo>
                  <a:pt x="1410" y="924"/>
                </a:lnTo>
                <a:lnTo>
                  <a:pt x="1716" y="1224"/>
                </a:lnTo>
                <a:lnTo>
                  <a:pt x="1716" y="1812"/>
                </a:lnTo>
                <a:lnTo>
                  <a:pt x="0" y="1812"/>
                </a:lnTo>
                <a:lnTo>
                  <a:pt x="0" y="36"/>
                </a:lnTo>
              </a:path>
            </a:pathLst>
          </a:custGeom>
          <a:gradFill rotWithShape="0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3476625" cy="552450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Graphical Solution</a:t>
            </a: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1981200" y="2025650"/>
            <a:ext cx="3657600" cy="36385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1990725" y="2778125"/>
            <a:ext cx="4352925" cy="28860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715000" y="4292600"/>
            <a:ext cx="2590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19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1584325" y="129222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6994525" y="54197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 flipH="1">
            <a:off x="2667000" y="2159000"/>
            <a:ext cx="381000" cy="457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H="1">
            <a:off x="4810125" y="2997200"/>
            <a:ext cx="6096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H="1">
            <a:off x="5486400" y="4673600"/>
            <a:ext cx="304800" cy="3048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H="1">
            <a:off x="4343400" y="3606800"/>
            <a:ext cx="1066800" cy="6858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 flipV="1">
            <a:off x="5172075" y="5273675"/>
            <a:ext cx="30480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2057400" y="5664200"/>
            <a:ext cx="48768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1981200" y="1778000"/>
            <a:ext cx="0" cy="3886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>
            <a:off x="1981200" y="56642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>
            <a:off x="1981200" y="3378200"/>
            <a:ext cx="3209925" cy="226695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H="1">
            <a:off x="2514600" y="2235200"/>
            <a:ext cx="2514600" cy="14478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 flipV="1">
            <a:off x="1981200" y="3054350"/>
            <a:ext cx="238125" cy="3238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Oval 23"/>
          <p:cNvSpPr>
            <a:spLocks noChangeArrowheads="1"/>
          </p:cNvSpPr>
          <p:nvPr/>
        </p:nvSpPr>
        <p:spPr bwMode="auto">
          <a:xfrm>
            <a:off x="4222750" y="4264025"/>
            <a:ext cx="82550" cy="698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2422525" y="1685925"/>
            <a:ext cx="1552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5032375" y="1924050"/>
            <a:ext cx="1930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/>
              </a:rPr>
              <a:t>Max  5</a:t>
            </a:r>
            <a:r>
              <a:rPr lang="en-US" i="1">
                <a:solidFill>
                  <a:srgbClr val="FFFFFF"/>
                </a:solidFill>
                <a:effectLst/>
              </a:rPr>
              <a:t>x</a:t>
            </a:r>
            <a:r>
              <a:rPr lang="en-US" baseline="-25000">
                <a:solidFill>
                  <a:srgbClr val="FFFFFF"/>
                </a:solidFill>
                <a:effectLst/>
              </a:rPr>
              <a:t>1</a:t>
            </a:r>
            <a:r>
              <a:rPr lang="en-US">
                <a:solidFill>
                  <a:srgbClr val="FFFFFF"/>
                </a:solidFill>
                <a:effectLst/>
              </a:rPr>
              <a:t> + </a:t>
            </a:r>
            <a:r>
              <a:rPr lang="en-US" i="1">
                <a:solidFill>
                  <a:srgbClr val="FFFFFF"/>
                </a:solidFill>
                <a:effectLst/>
              </a:rPr>
              <a:t>7x</a:t>
            </a:r>
            <a:r>
              <a:rPr lang="en-US" baseline="-25000">
                <a:solidFill>
                  <a:srgbClr val="FFFFFF"/>
                </a:solidFill>
                <a:effectLst/>
              </a:rPr>
              <a:t>2</a:t>
            </a: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5480050" y="2781300"/>
            <a:ext cx="9382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</a:p>
        </p:txBody>
      </p:sp>
      <p:sp>
        <p:nvSpPr>
          <p:cNvPr id="124955" name="Rectangle 27"/>
          <p:cNvSpPr>
            <a:spLocks noChangeArrowheads="1"/>
          </p:cNvSpPr>
          <p:nvPr/>
        </p:nvSpPr>
        <p:spPr bwMode="auto">
          <a:xfrm>
            <a:off x="5470525" y="3362325"/>
            <a:ext cx="2392363" cy="8175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2075" tIns="46038" rIns="92075" bIns="91440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Solution:</a:t>
            </a:r>
          </a:p>
          <a:p>
            <a:pPr algn="l"/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5,  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1571625" y="1838325"/>
            <a:ext cx="311150" cy="3597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2295525" y="5691188"/>
            <a:ext cx="4489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124959" name="Group 31"/>
          <p:cNvGrpSpPr>
            <a:grpSpLocks/>
          </p:cNvGrpSpPr>
          <p:nvPr/>
        </p:nvGrpSpPr>
        <p:grpSpPr bwMode="auto">
          <a:xfrm>
            <a:off x="2424113" y="5592763"/>
            <a:ext cx="4141787" cy="146050"/>
            <a:chOff x="1447" y="3659"/>
            <a:chExt cx="2705" cy="92"/>
          </a:xfrm>
        </p:grpSpPr>
        <p:grpSp>
          <p:nvGrpSpPr>
            <p:cNvPr id="124960" name="Group 32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24961" name="Line 33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2" name="Line 34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3" name="Line 35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4" name="Line 36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5" name="Line 37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6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7" name="Line 39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8" name="Line 40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4969" name="Line 41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0" name="Line 42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71" name="Group 43"/>
          <p:cNvGrpSpPr>
            <a:grpSpLocks/>
          </p:cNvGrpSpPr>
          <p:nvPr/>
        </p:nvGrpSpPr>
        <p:grpSpPr bwMode="auto">
          <a:xfrm>
            <a:off x="1917700" y="2019300"/>
            <a:ext cx="127000" cy="3200400"/>
            <a:chOff x="1200" y="1536"/>
            <a:chExt cx="88" cy="1960"/>
          </a:xfrm>
        </p:grpSpPr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3" name="Line 45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4" name="Line 46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5" name="Line 47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Line 48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7" name="Line 49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8" name="Line 50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9" name="Line 51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4711700" y="1701800"/>
            <a:ext cx="0" cy="39624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 Function Coefficients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7772400" cy="3295650"/>
          </a:xfrm>
        </p:spPr>
        <p:txBody>
          <a:bodyPr/>
          <a:lstStyle/>
          <a:p>
            <a:r>
              <a:rPr lang="en-US"/>
              <a:t>Let us consider how changes in the objective function coefficients might affect the optimal solution.</a:t>
            </a:r>
          </a:p>
          <a:p>
            <a:r>
              <a:rPr lang="en-US"/>
              <a:t>The </a:t>
            </a:r>
            <a:r>
              <a:rPr lang="en-US" u="sng"/>
              <a:t>range of optimality</a:t>
            </a:r>
            <a:r>
              <a:rPr lang="en-US"/>
              <a:t> for each coefficient provides the range of values over which the current solution will remain optimal.</a:t>
            </a:r>
          </a:p>
          <a:p>
            <a:r>
              <a:rPr lang="en-US"/>
              <a:t>Managers should focus on those objective coefficients that have a narrow range of optimality and coefficients near the endpoints of the range.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0" name="Freeform 10"/>
          <p:cNvSpPr>
            <a:spLocks/>
          </p:cNvSpPr>
          <p:nvPr/>
        </p:nvSpPr>
        <p:spPr bwMode="auto">
          <a:xfrm>
            <a:off x="1981200" y="2832100"/>
            <a:ext cx="27559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2" y="956"/>
              </a:cxn>
              <a:cxn ang="0">
                <a:pos x="1736" y="1288"/>
              </a:cxn>
              <a:cxn ang="0">
                <a:pos x="1736" y="1824"/>
              </a:cxn>
              <a:cxn ang="0">
                <a:pos x="8" y="1820"/>
              </a:cxn>
            </a:cxnLst>
            <a:rect l="0" t="0" r="r" b="b"/>
            <a:pathLst>
              <a:path w="1736" h="1824">
                <a:moveTo>
                  <a:pt x="0" y="0"/>
                </a:moveTo>
                <a:lnTo>
                  <a:pt x="1442" y="956"/>
                </a:lnTo>
                <a:lnTo>
                  <a:pt x="1736" y="1288"/>
                </a:lnTo>
                <a:lnTo>
                  <a:pt x="1736" y="1824"/>
                </a:lnTo>
                <a:lnTo>
                  <a:pt x="8" y="1820"/>
                </a:lnTo>
              </a:path>
            </a:pathLst>
          </a:custGeom>
          <a:gradFill rotWithShape="0">
            <a:gsLst>
              <a:gs pos="0">
                <a:srgbClr val="5F5F5F"/>
              </a:gs>
              <a:gs pos="100000">
                <a:srgbClr val="5F5F5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04888"/>
            <a:ext cx="5927725" cy="566737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Changing Slope of Objective Function</a:t>
            </a:r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>
            <a:off x="1968500" y="2089150"/>
            <a:ext cx="3683000" cy="3632200"/>
          </a:xfrm>
          <a:prstGeom prst="line">
            <a:avLst/>
          </a:prstGeom>
          <a:noFill/>
          <a:ln w="28575">
            <a:solidFill>
              <a:srgbClr val="FF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>
            <a:off x="1993900" y="2825750"/>
            <a:ext cx="4356100" cy="2882900"/>
          </a:xfrm>
          <a:prstGeom prst="line">
            <a:avLst/>
          </a:prstGeom>
          <a:noFill/>
          <a:ln w="28575">
            <a:solidFill>
              <a:srgbClr val="FFFF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6996113" y="5478463"/>
            <a:ext cx="43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2063750" y="5721350"/>
            <a:ext cx="4864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1981200" y="1841500"/>
            <a:ext cx="0" cy="3873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1987550" y="5721350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2303463" y="4138613"/>
            <a:ext cx="13382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Feasible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Region</a:t>
            </a:r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4260850" y="43434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Oval 13"/>
          <p:cNvSpPr>
            <a:spLocks noChangeArrowheads="1"/>
          </p:cNvSpPr>
          <p:nvPr/>
        </p:nvSpPr>
        <p:spPr bwMode="auto">
          <a:xfrm>
            <a:off x="4667250" y="48196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4" name="Oval 14"/>
          <p:cNvSpPr>
            <a:spLocks noChangeArrowheads="1"/>
          </p:cNvSpPr>
          <p:nvPr/>
        </p:nvSpPr>
        <p:spPr bwMode="auto">
          <a:xfrm>
            <a:off x="1943100" y="278765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1943100" y="56769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2076450" y="5264150"/>
            <a:ext cx="361950" cy="361950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22898" name="Oval 18"/>
          <p:cNvSpPr>
            <a:spLocks noChangeArrowheads="1"/>
          </p:cNvSpPr>
          <p:nvPr/>
        </p:nvSpPr>
        <p:spPr bwMode="auto">
          <a:xfrm>
            <a:off x="4279900" y="5276850"/>
            <a:ext cx="361950" cy="361950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22899" name="Oval 19"/>
          <p:cNvSpPr>
            <a:spLocks noChangeArrowheads="1"/>
          </p:cNvSpPr>
          <p:nvPr/>
        </p:nvSpPr>
        <p:spPr bwMode="auto">
          <a:xfrm>
            <a:off x="4279900" y="4800600"/>
            <a:ext cx="361950" cy="361950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3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22900" name="Oval 20"/>
          <p:cNvSpPr>
            <a:spLocks noChangeArrowheads="1"/>
          </p:cNvSpPr>
          <p:nvPr/>
        </p:nvSpPr>
        <p:spPr bwMode="auto">
          <a:xfrm>
            <a:off x="3905250" y="4406900"/>
            <a:ext cx="361950" cy="361950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4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2063750" y="3162300"/>
            <a:ext cx="361950" cy="361950"/>
          </a:xfrm>
          <a:prstGeom prst="ellips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5</a:t>
            </a:r>
            <a:endParaRPr lang="en-US" sz="2000">
              <a:effectLst/>
              <a:latin typeface="Arial Narrow" pitchFamily="34" charset="0"/>
            </a:endParaRPr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2355850" y="2876550"/>
            <a:ext cx="3327400" cy="25781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7" name="Rectangle 27"/>
          <p:cNvSpPr>
            <a:spLocks noChangeArrowheads="1"/>
          </p:cNvSpPr>
          <p:nvPr/>
        </p:nvSpPr>
        <p:spPr bwMode="auto">
          <a:xfrm>
            <a:off x="1584325" y="133667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3429000" y="1546225"/>
            <a:ext cx="2109788" cy="1157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Coincides with</a:t>
            </a:r>
          </a:p>
          <a:p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 line</a:t>
            </a: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1571625" y="1876425"/>
            <a:ext cx="311150" cy="3597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/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2295525" y="5729288"/>
            <a:ext cx="4489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pSp>
        <p:nvGrpSpPr>
          <p:cNvPr id="122911" name="Group 31"/>
          <p:cNvGrpSpPr>
            <a:grpSpLocks/>
          </p:cNvGrpSpPr>
          <p:nvPr/>
        </p:nvGrpSpPr>
        <p:grpSpPr bwMode="auto">
          <a:xfrm>
            <a:off x="2424113" y="5656263"/>
            <a:ext cx="4141787" cy="146050"/>
            <a:chOff x="1447" y="3659"/>
            <a:chExt cx="2705" cy="92"/>
          </a:xfrm>
        </p:grpSpPr>
        <p:grpSp>
          <p:nvGrpSpPr>
            <p:cNvPr id="122912" name="Group 32"/>
            <p:cNvGrpSpPr>
              <a:grpSpLocks/>
            </p:cNvGrpSpPr>
            <p:nvPr/>
          </p:nvGrpSpPr>
          <p:grpSpPr bwMode="auto">
            <a:xfrm>
              <a:off x="1447" y="3663"/>
              <a:ext cx="2096" cy="88"/>
              <a:chOff x="1447" y="3663"/>
              <a:chExt cx="2096" cy="88"/>
            </a:xfrm>
          </p:grpSpPr>
          <p:sp>
            <p:nvSpPr>
              <p:cNvPr id="122913" name="Line 33"/>
              <p:cNvSpPr>
                <a:spLocks noChangeShapeType="1"/>
              </p:cNvSpPr>
              <p:nvPr/>
            </p:nvSpPr>
            <p:spPr bwMode="auto">
              <a:xfrm rot="5400000" flipV="1">
                <a:off x="3499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4" name="Line 34"/>
              <p:cNvSpPr>
                <a:spLocks noChangeShapeType="1"/>
              </p:cNvSpPr>
              <p:nvPr/>
            </p:nvSpPr>
            <p:spPr bwMode="auto">
              <a:xfrm rot="5400000" flipV="1">
                <a:off x="32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5" name="Line 35"/>
              <p:cNvSpPr>
                <a:spLocks noChangeShapeType="1"/>
              </p:cNvSpPr>
              <p:nvPr/>
            </p:nvSpPr>
            <p:spPr bwMode="auto">
              <a:xfrm rot="5400000" flipV="1">
                <a:off x="2900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6" name="Line 36"/>
              <p:cNvSpPr>
                <a:spLocks noChangeShapeType="1"/>
              </p:cNvSpPr>
              <p:nvPr/>
            </p:nvSpPr>
            <p:spPr bwMode="auto">
              <a:xfrm rot="5400000" flipV="1">
                <a:off x="26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7" name="Line 37"/>
              <p:cNvSpPr>
                <a:spLocks noChangeShapeType="1"/>
              </p:cNvSpPr>
              <p:nvPr/>
            </p:nvSpPr>
            <p:spPr bwMode="auto">
              <a:xfrm rot="5400000" flipV="1">
                <a:off x="2301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8" name="Line 38"/>
              <p:cNvSpPr>
                <a:spLocks noChangeShapeType="1"/>
              </p:cNvSpPr>
              <p:nvPr/>
            </p:nvSpPr>
            <p:spPr bwMode="auto">
              <a:xfrm rot="5400000" flipV="1">
                <a:off x="20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19" name="Line 39"/>
              <p:cNvSpPr>
                <a:spLocks noChangeShapeType="1"/>
              </p:cNvSpPr>
              <p:nvPr/>
            </p:nvSpPr>
            <p:spPr bwMode="auto">
              <a:xfrm rot="5400000" flipV="1">
                <a:off x="1702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20" name="Line 40"/>
              <p:cNvSpPr>
                <a:spLocks noChangeShapeType="1"/>
              </p:cNvSpPr>
              <p:nvPr/>
            </p:nvSpPr>
            <p:spPr bwMode="auto">
              <a:xfrm rot="5400000" flipV="1">
                <a:off x="1403" y="3707"/>
                <a:ext cx="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21" name="Line 41"/>
            <p:cNvSpPr>
              <a:spLocks noChangeShapeType="1"/>
            </p:cNvSpPr>
            <p:nvPr/>
          </p:nvSpPr>
          <p:spPr bwMode="auto">
            <a:xfrm rot="5400000" flipV="1">
              <a:off x="3800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2" name="Line 42"/>
            <p:cNvSpPr>
              <a:spLocks noChangeShapeType="1"/>
            </p:cNvSpPr>
            <p:nvPr/>
          </p:nvSpPr>
          <p:spPr bwMode="auto">
            <a:xfrm rot="5400000" flipV="1">
              <a:off x="4108" y="3703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3" name="Group 43"/>
          <p:cNvGrpSpPr>
            <a:grpSpLocks/>
          </p:cNvGrpSpPr>
          <p:nvPr/>
        </p:nvGrpSpPr>
        <p:grpSpPr bwMode="auto">
          <a:xfrm>
            <a:off x="1917700" y="2082800"/>
            <a:ext cx="127000" cy="3200400"/>
            <a:chOff x="1200" y="1536"/>
            <a:chExt cx="88" cy="1960"/>
          </a:xfrm>
        </p:grpSpPr>
        <p:sp>
          <p:nvSpPr>
            <p:cNvPr id="122924" name="Line 44"/>
            <p:cNvSpPr>
              <a:spLocks noChangeShapeType="1"/>
            </p:cNvSpPr>
            <p:nvPr/>
          </p:nvSpPr>
          <p:spPr bwMode="auto">
            <a:xfrm flipV="1">
              <a:off x="1200" y="15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5" name="Line 45"/>
            <p:cNvSpPr>
              <a:spLocks noChangeShapeType="1"/>
            </p:cNvSpPr>
            <p:nvPr/>
          </p:nvSpPr>
          <p:spPr bwMode="auto">
            <a:xfrm flipV="1">
              <a:off x="1200" y="18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6" name="Line 46"/>
            <p:cNvSpPr>
              <a:spLocks noChangeShapeType="1"/>
            </p:cNvSpPr>
            <p:nvPr/>
          </p:nvSpPr>
          <p:spPr bwMode="auto">
            <a:xfrm flipV="1">
              <a:off x="1200" y="20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Line 47"/>
            <p:cNvSpPr>
              <a:spLocks noChangeShapeType="1"/>
            </p:cNvSpPr>
            <p:nvPr/>
          </p:nvSpPr>
          <p:spPr bwMode="auto">
            <a:xfrm flipV="1">
              <a:off x="1200" y="237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8" name="Line 48"/>
            <p:cNvSpPr>
              <a:spLocks noChangeShapeType="1"/>
            </p:cNvSpPr>
            <p:nvPr/>
          </p:nvSpPr>
          <p:spPr bwMode="auto">
            <a:xfrm flipV="1">
              <a:off x="1200" y="26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9" name="Line 49"/>
            <p:cNvSpPr>
              <a:spLocks noChangeShapeType="1"/>
            </p:cNvSpPr>
            <p:nvPr/>
          </p:nvSpPr>
          <p:spPr bwMode="auto">
            <a:xfrm flipV="1">
              <a:off x="1200" y="293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0" name="Line 50"/>
            <p:cNvSpPr>
              <a:spLocks noChangeShapeType="1"/>
            </p:cNvSpPr>
            <p:nvPr/>
          </p:nvSpPr>
          <p:spPr bwMode="auto">
            <a:xfrm flipV="1">
              <a:off x="1200" y="321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1" name="Line 51"/>
            <p:cNvSpPr>
              <a:spLocks noChangeShapeType="1"/>
            </p:cNvSpPr>
            <p:nvPr/>
          </p:nvSpPr>
          <p:spPr bwMode="auto">
            <a:xfrm flipV="1">
              <a:off x="1200" y="349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32" name="Line 52"/>
          <p:cNvSpPr>
            <a:spLocks noChangeShapeType="1"/>
          </p:cNvSpPr>
          <p:nvPr/>
        </p:nvSpPr>
        <p:spPr bwMode="auto">
          <a:xfrm flipH="1">
            <a:off x="3073400" y="2641600"/>
            <a:ext cx="381000" cy="457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3" name="Text Box 53"/>
          <p:cNvSpPr txBox="1">
            <a:spLocks noChangeArrowheads="1"/>
          </p:cNvSpPr>
          <p:nvPr/>
        </p:nvSpPr>
        <p:spPr bwMode="auto">
          <a:xfrm>
            <a:off x="6083300" y="3667125"/>
            <a:ext cx="2109788" cy="1127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Coincides with</a:t>
            </a:r>
          </a:p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+ 3</a:t>
            </a:r>
            <a:r>
              <a:rPr lang="en-US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19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 line</a:t>
            </a:r>
          </a:p>
        </p:txBody>
      </p:sp>
      <p:sp>
        <p:nvSpPr>
          <p:cNvPr id="122934" name="Line 54"/>
          <p:cNvSpPr>
            <a:spLocks noChangeShapeType="1"/>
          </p:cNvSpPr>
          <p:nvPr/>
        </p:nvSpPr>
        <p:spPr bwMode="auto">
          <a:xfrm flipH="1">
            <a:off x="5765800" y="4775200"/>
            <a:ext cx="381000" cy="4572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4014788" y="2816225"/>
            <a:ext cx="2444750" cy="792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Objective function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line for 5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+ 7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6" name="Line 56"/>
          <p:cNvSpPr>
            <a:spLocks noChangeShapeType="1"/>
          </p:cNvSpPr>
          <p:nvPr/>
        </p:nvSpPr>
        <p:spPr bwMode="auto">
          <a:xfrm flipH="1">
            <a:off x="3225800" y="3124200"/>
            <a:ext cx="800100" cy="3810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stealth" w="med" len="lg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5" name="Oval 15"/>
          <p:cNvSpPr>
            <a:spLocks noChangeArrowheads="1"/>
          </p:cNvSpPr>
          <p:nvPr/>
        </p:nvSpPr>
        <p:spPr bwMode="auto">
          <a:xfrm>
            <a:off x="4667250" y="5676900"/>
            <a:ext cx="76200" cy="762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1634</TotalTime>
  <Pages>37</Pages>
  <Words>1941</Words>
  <Application>Microsoft Office PowerPoint</Application>
  <PresentationFormat>On-screen Show (4:3)</PresentationFormat>
  <Paragraphs>718</Paragraphs>
  <Slides>65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QMB11ch01</vt:lpstr>
      <vt:lpstr>PowerPoint Presentation</vt:lpstr>
      <vt:lpstr>Chapter 3  Linear Programming:  Sensitivity Analysis  and Interpretation of Solution</vt:lpstr>
      <vt:lpstr>Introduction to Sensitivity Analysis</vt:lpstr>
      <vt:lpstr>Introduction to Sensitivity Analysis</vt:lpstr>
      <vt:lpstr>Graphical Sensitivity Analysis</vt:lpstr>
      <vt:lpstr>Example 1</vt:lpstr>
      <vt:lpstr>Example 1</vt:lpstr>
      <vt:lpstr>Objective Function Coefficients</vt:lpstr>
      <vt:lpstr>Example 1</vt:lpstr>
      <vt:lpstr>Range of Optimality</vt:lpstr>
      <vt:lpstr>Example 1</vt:lpstr>
      <vt:lpstr>Example 1</vt:lpstr>
      <vt:lpstr>Example 1</vt:lpstr>
      <vt:lpstr>Example 1</vt:lpstr>
      <vt:lpstr>Simultaneous Changes</vt:lpstr>
      <vt:lpstr>Simultaneous Changes</vt:lpstr>
      <vt:lpstr>Example 1</vt:lpstr>
      <vt:lpstr>Right-Hand Sides</vt:lpstr>
      <vt:lpstr>Dual Value</vt:lpstr>
      <vt:lpstr>Example 1</vt:lpstr>
      <vt:lpstr>Example 1</vt:lpstr>
      <vt:lpstr>Range of Feasibility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</vt:lpstr>
      <vt:lpstr>Example 1</vt:lpstr>
      <vt:lpstr>Example 2:  Olympic Bike Co.</vt:lpstr>
      <vt:lpstr>PowerPoint Presentation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Example 2:  Olympic Bike Co.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Example 3</vt:lpstr>
      <vt:lpstr>End of Chapter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LP Sens. &amp; Sol. Interp.</dc:subject>
  <dc:creator>John Loucks</dc:creator>
  <cp:lastModifiedBy>Asef-Vaziri, Ardavan</cp:lastModifiedBy>
  <cp:revision>147</cp:revision>
  <cp:lastPrinted>1999-04-02T17:55:46Z</cp:lastPrinted>
  <dcterms:created xsi:type="dcterms:W3CDTF">1996-04-17T17:06:24Z</dcterms:created>
  <dcterms:modified xsi:type="dcterms:W3CDTF">2013-07-18T23:25:32Z</dcterms:modified>
</cp:coreProperties>
</file>