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9"/>
    <p:restoredTop sz="94629"/>
  </p:normalViewPr>
  <p:slideViewPr>
    <p:cSldViewPr snapToGrid="0" snapToObjects="1">
      <p:cViewPr varScale="1">
        <p:scale>
          <a:sx n="142" d="100"/>
          <a:sy n="142" d="100"/>
        </p:scale>
        <p:origin x="-128" y="-5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5/3/18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5/3/18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5/3/18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5/3/18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923138-CEF5-1344-A0AD-F7B7285A824A}"/>
              </a:ext>
            </a:extLst>
          </p:cNvPr>
          <p:cNvSpPr>
            <a:spLocks noGrp="1"/>
          </p:cNvSpPr>
          <p:nvPr>
            <p:ph type="ctrTitle"/>
          </p:nvPr>
        </p:nvSpPr>
        <p:spPr>
          <a:xfrm>
            <a:off x="1759237" y="1837913"/>
            <a:ext cx="8679915" cy="1748729"/>
          </a:xfrm>
        </p:spPr>
        <p:txBody>
          <a:bodyPr/>
          <a:lstStyle/>
          <a:p>
            <a:r>
              <a:rPr lang="en-US" dirty="0" smtClean="0"/>
              <a:t>On the Streets</a:t>
            </a:r>
            <a:br>
              <a:rPr lang="en-US" dirty="0" smtClean="0"/>
            </a:br>
            <a:r>
              <a:rPr lang="en-US" dirty="0" smtClean="0"/>
              <a:t>Student Survey</a:t>
            </a:r>
            <a:endParaRPr lang="en-US" dirty="0"/>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DEC8C17-8CAC-2B42-811C-B1CCC563E689}"/>
              </a:ext>
            </a:extLst>
          </p:cNvPr>
          <p:cNvSpPr>
            <a:spLocks noGrp="1"/>
          </p:cNvSpPr>
          <p:nvPr>
            <p:ph type="subTitle" idx="1"/>
          </p:nvPr>
        </p:nvSpPr>
        <p:spPr/>
        <p:txBody>
          <a:bodyPr/>
          <a:lstStyle/>
          <a:p>
            <a:r>
              <a:rPr lang="en-US" dirty="0" smtClean="0">
                <a:solidFill>
                  <a:srgbClr val="000000"/>
                </a:solidFill>
              </a:rPr>
              <a:t>Robert St. Pierre/Dept. of Art/Mike Curb College</a:t>
            </a:r>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502574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0" advClick="0" advTm="20000"/>
    </mc:Choice>
    <mc:Fallback>
      <p:transition spd="slow" advClick="0" advTm="20000"/>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582AA3D-63AA-9D4D-A052-38A256C3AAC1}"/>
              </a:ext>
            </a:extLst>
          </p:cNvPr>
          <p:cNvSpPr>
            <a:spLocks noGrp="1"/>
          </p:cNvSpPr>
          <p:nvPr>
            <p:ph type="title"/>
          </p:nvPr>
        </p:nvSpPr>
        <p:spPr/>
        <p:txBody>
          <a:bodyPr/>
          <a:lstStyle/>
          <a:p>
            <a:r>
              <a:rPr lang="en-US" dirty="0"/>
              <a:t>Guiding Questions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C925AD6-5D6D-BB4B-9FBF-046C5EBE01D1}"/>
              </a:ext>
            </a:extLst>
          </p:cNvPr>
          <p:cNvSpPr>
            <a:spLocks noGrp="1"/>
          </p:cNvSpPr>
          <p:nvPr>
            <p:ph idx="1"/>
          </p:nvPr>
        </p:nvSpPr>
        <p:spPr>
          <a:xfrm>
            <a:off x="5118447" y="1171696"/>
            <a:ext cx="6281873" cy="3869412"/>
          </a:xfrm>
        </p:spPr>
        <p:txBody>
          <a:bodyPr/>
          <a:lstStyle/>
          <a:p>
            <a:r>
              <a:rPr lang="en-US" dirty="0" smtClean="0"/>
              <a:t>Why are student retention rates so low, especially among first and second year cohorts?</a:t>
            </a:r>
          </a:p>
          <a:p>
            <a:r>
              <a:rPr lang="en-US" dirty="0" smtClean="0"/>
              <a:t>What specific obstacles might be preventing freshman and sophomore students from returning or completing their bachelorette degree?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211614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0000" advClick="0" advTm="40000"/>
    </mc:Choice>
    <mc:Fallback>
      <p:transition spd="slow" advClick="0" advTm="40000"/>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EE3EFFC-1E6F-E64E-96D0-B90DAB55A294}"/>
              </a:ext>
            </a:extLst>
          </p:cNvPr>
          <p:cNvSpPr>
            <a:spLocks noGrp="1"/>
          </p:cNvSpPr>
          <p:nvPr>
            <p:ph type="title"/>
          </p:nvPr>
        </p:nvSpPr>
        <p:spPr/>
        <p:txBody>
          <a:bodyPr/>
          <a:lstStyle/>
          <a:p>
            <a:r>
              <a:rPr lang="en-US" dirty="0"/>
              <a:t>Overview of Data</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C7A075-43BC-6246-A293-AC3F8D1ADDD8}"/>
              </a:ext>
            </a:extLst>
          </p:cNvPr>
          <p:cNvSpPr>
            <a:spLocks noGrp="1"/>
          </p:cNvSpPr>
          <p:nvPr>
            <p:ph idx="1"/>
          </p:nvPr>
        </p:nvSpPr>
        <p:spPr/>
        <p:txBody>
          <a:bodyPr>
            <a:normAutofit/>
          </a:bodyPr>
          <a:lstStyle/>
          <a:p>
            <a:r>
              <a:rPr lang="en-US" sz="1600" dirty="0" smtClean="0"/>
              <a:t>Our polling verified the challenges many of our students encounter. The survey questions were designed to solicit specific information regarding student schedules, class format preferences, commuting and to get a better understanding of our student work obligations.</a:t>
            </a:r>
          </a:p>
          <a:p>
            <a:r>
              <a:rPr lang="en-US" sz="1600" dirty="0" smtClean="0"/>
              <a:t>The data harvested from this survey illustrates obstacles that many of our student’s experience much of which may be contributing factors in lower retention rates. It also provides us with information we can use to create effective solutions to help offset the barriers that otherwise prevent student advancement.</a:t>
            </a:r>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123711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0000" advClick="0" advTm="40000"/>
    </mc:Choice>
    <mc:Fallback>
      <p:transition spd="slow" advClick="0" advTm="40000"/>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32F055D-2170-3648-8846-31FCF05C95F0}"/>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657844-C038-104D-8AB8-F5AB8FFFD59A}"/>
              </a:ext>
            </a:extLst>
          </p:cNvPr>
          <p:cNvSpPr>
            <a:spLocks noGrp="1"/>
          </p:cNvSpPr>
          <p:nvPr>
            <p:ph idx="1"/>
          </p:nvPr>
        </p:nvSpPr>
        <p:spPr/>
        <p:txBody>
          <a:bodyPr>
            <a:normAutofit/>
          </a:bodyPr>
          <a:lstStyle/>
          <a:p>
            <a:r>
              <a:rPr lang="en-US" sz="1400" dirty="0" smtClean="0"/>
              <a:t>68-81.7% of students polled indicated a preference for mid week courses with Tuesday and Wednesday classes </a:t>
            </a:r>
            <a:r>
              <a:rPr lang="en-US" sz="1400" dirty="0" smtClean="0"/>
              <a:t>as their preferred choices.</a:t>
            </a:r>
          </a:p>
          <a:p>
            <a:r>
              <a:rPr lang="en-US" sz="1400" dirty="0" smtClean="0"/>
              <a:t>Overwhelmingly, student’s prefer morning and afternoon classes, with only an 11.8% interest in taking night classes.</a:t>
            </a:r>
          </a:p>
          <a:p>
            <a:r>
              <a:rPr lang="en-US" sz="1400" dirty="0" smtClean="0"/>
              <a:t>The </a:t>
            </a:r>
            <a:r>
              <a:rPr lang="en-US" sz="1400" dirty="0" smtClean="0"/>
              <a:t>majority of our students expressed an interest in summer and hybrid classes with the largest percentage of our students, 50.3%, indicating an interest in online class formats.</a:t>
            </a:r>
            <a:endParaRPr lang="en-US" sz="1400" dirty="0" smtClean="0"/>
          </a:p>
          <a:p>
            <a:r>
              <a:rPr lang="en-US" sz="1400" dirty="0" smtClean="0"/>
              <a:t>41.2% of our students polled are in favor of compressed schedule options in order to help ensure they attain their graduation goals.</a:t>
            </a:r>
          </a:p>
          <a:p>
            <a:r>
              <a:rPr lang="en-US" sz="1400" dirty="0" smtClean="0"/>
              <a:t>67.3% of our student population commutes to CSUN with 51% of them driving to campus. Of those 59.5% find their parking experiences </a:t>
            </a:r>
            <a:r>
              <a:rPr lang="en-US" sz="1400" dirty="0" smtClean="0"/>
              <a:t>ranging from an </a:t>
            </a:r>
            <a:r>
              <a:rPr lang="en-US" sz="1400" dirty="0" smtClean="0"/>
              <a:t>inconvenient, to frustrating and discouraging experience. </a:t>
            </a:r>
          </a:p>
          <a:p>
            <a:r>
              <a:rPr lang="en-US" sz="1400" dirty="0" smtClean="0"/>
              <a:t>74.5% of CSUN students work outside school. 38.6% work part time jobs, 21% work from 20 to over 40 hours per week.</a:t>
            </a:r>
            <a:endParaRPr lang="en-US" sz="1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562310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0000" advClick="0" advTm="40000"/>
    </mc:Choice>
    <mc:Fallback>
      <p:transition spd="slow" advClick="0" advTm="40000"/>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D3A1353-9C25-AB4E-838E-5E6D567EA233}"/>
              </a:ext>
            </a:extLst>
          </p:cNvPr>
          <p:cNvSpPr>
            <a:spLocks noGrp="1"/>
          </p:cNvSpPr>
          <p:nvPr>
            <p:ph type="title"/>
          </p:nvPr>
        </p:nvSpPr>
        <p:spPr/>
        <p:txBody>
          <a:bodyPr/>
          <a:lstStyle/>
          <a:p>
            <a:r>
              <a:rPr lang="en-US" dirty="0"/>
              <a:t>Concluding thoughts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105116D-055B-C247-864D-A8F263880ACE}"/>
              </a:ext>
            </a:extLst>
          </p:cNvPr>
          <p:cNvSpPr>
            <a:spLocks noGrp="1"/>
          </p:cNvSpPr>
          <p:nvPr>
            <p:ph idx="1"/>
          </p:nvPr>
        </p:nvSpPr>
        <p:spPr>
          <a:xfrm>
            <a:off x="5118447" y="259383"/>
            <a:ext cx="6281873" cy="5992645"/>
          </a:xfrm>
        </p:spPr>
        <p:txBody>
          <a:bodyPr>
            <a:normAutofit/>
          </a:bodyPr>
          <a:lstStyle/>
          <a:p>
            <a:r>
              <a:rPr lang="en-US" sz="1400" dirty="0" smtClean="0"/>
              <a:t>Increasing alternative class options, including hybrid and online classes, can help address both student needs while alleviating any brick and mortar classroom challenges. Expanding summer classes would help address student interest through offering more compressed schedule options while providing a more efficient use of campus classrooms.</a:t>
            </a:r>
          </a:p>
          <a:p>
            <a:r>
              <a:rPr lang="en-US" sz="1400" dirty="0" smtClean="0"/>
              <a:t>Parking remains an expensive, </a:t>
            </a:r>
            <a:r>
              <a:rPr lang="en-US" sz="1400" dirty="0" smtClean="0"/>
              <a:t>inconvenient and discouraging experience </a:t>
            </a:r>
            <a:r>
              <a:rPr lang="en-US" sz="1400" dirty="0" smtClean="0"/>
              <a:t>for a disproportionately high percentage of our student commuters. Re-examining parking options, increased shuttle services and introducing simple, technological solutions in our campus parking lots may help mitigate many student frustrations.</a:t>
            </a:r>
          </a:p>
          <a:p>
            <a:r>
              <a:rPr lang="en-US" sz="1400" dirty="0" smtClean="0"/>
              <a:t>The data presented to the colleges will provide the departments with an opportunity </a:t>
            </a:r>
            <a:r>
              <a:rPr lang="en-US" sz="1400" dirty="0" smtClean="0"/>
              <a:t>review their own class offerings with respect to format and scheduling options</a:t>
            </a:r>
            <a:r>
              <a:rPr lang="en-US" sz="1400" smtClean="0"/>
              <a:t>. </a:t>
            </a:r>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06051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0000" advClick="0" advTm="40000"/>
    </mc:Choice>
    <mc:Fallback>
      <p:transition spd="slow" advClick="0" advTm="40000"/>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920</TotalTime>
  <Words>439</Words>
  <Application>Microsoft Macintosh PowerPoint</Application>
  <PresentationFormat>Custom</PresentationFormat>
  <Paragraphs>19</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Atlas</vt:lpstr>
      <vt:lpstr>On the Streets Student Survey</vt:lpstr>
      <vt:lpstr>Guiding Questions</vt:lpstr>
      <vt:lpstr>Overview of Data</vt:lpstr>
      <vt:lpstr>Findings</vt:lpstr>
      <vt:lpstr>Concluding thoughts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Oh, Janet S.</dc:creator>
  <cp:lastModifiedBy>Robert St Pierre</cp:lastModifiedBy>
  <cp:revision>4</cp:revision>
  <dcterms:created xsi:type="dcterms:W3CDTF">2018-05-03T22:18:46Z</dcterms:created>
  <dcterms:modified xsi:type="dcterms:W3CDTF">2018-05-04T10:48:27Z</dcterms:modified>
</cp:coreProperties>
</file>