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6"/>
  </p:notesMasterIdLst>
  <p:handoutMasterIdLst>
    <p:handoutMasterId r:id="rId7"/>
  </p:handoutMasterIdLst>
  <p:sldIdLst>
    <p:sldId id="257" r:id="rId2"/>
    <p:sldId id="256" r:id="rId3"/>
    <p:sldId id="264" r:id="rId4"/>
    <p:sldId id="262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014" autoAdjust="0"/>
  </p:normalViewPr>
  <p:slideViewPr>
    <p:cSldViewPr snapToGrid="0">
      <p:cViewPr varScale="1">
        <p:scale>
          <a:sx n="94" d="100"/>
          <a:sy n="94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BEF22C-AF08-41D8-BC74-673624A1AEE4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56AB14-5252-4E0B-A537-4AF2BB9AB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8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9D337-97D3-4D3F-958D-BFAF400613C4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FF13D-860E-4332-8726-829CAD98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4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FF13D-860E-4332-8726-829CAD98EC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1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Stories of Encountering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FF13D-860E-4332-8726-829CAD98EC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95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Beautiful Minds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FF13D-860E-4332-8726-829CAD98EC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2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2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9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1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3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1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6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2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6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0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6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google.com/url?sa=i&amp;rct=j&amp;q=&amp;esrc=s&amp;source=images&amp;cd=&amp;ved=0ahUKEwjO76j39OLWAhVpqVQKHey4CJkQjRwIBw&amp;url=http://emilysquotes.com/nothing-compares-to-a-beautiful-conversation-with-a-beautiful-mind/&amp;psig=AOvVaw3CjpSZqF_B8I3s5mNa7Ec0&amp;ust=1507616824345572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0" y="1453151"/>
            <a:ext cx="9316720" cy="5217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55643"/>
            <a:ext cx="11572240" cy="195755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&amp; Insurance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Careers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Rising 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Professionals 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–LA RIMS</a:t>
            </a:r>
            <a:b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(Los Angeles Chapter of the Risk &amp; Insurance Management Society)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8983" y="6249489"/>
            <a:ext cx="217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3/2/2018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611" y="5531405"/>
            <a:ext cx="1244600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5" y="868857"/>
            <a:ext cx="7215447" cy="54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373368" y="5920020"/>
            <a:ext cx="7333850" cy="7141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RIMS Holiday Party (12/6/2016)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6" y="86361"/>
            <a:ext cx="11368585" cy="599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560" y="897890"/>
            <a:ext cx="6828790" cy="428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54167" y="2936509"/>
            <a:ext cx="30116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b="1" dirty="0">
                <a:solidFill>
                  <a:srgbClr val="0000FF"/>
                </a:solidFill>
                <a:latin typeface="Byington" panose="02000505080000020003" pitchFamily="2" charset="0"/>
              </a:rPr>
              <a:t>Margaret </a:t>
            </a:r>
            <a:r>
              <a:rPr lang="en-US" sz="2400" b="1" dirty="0" err="1" smtClean="0">
                <a:solidFill>
                  <a:srgbClr val="0000FF"/>
                </a:solidFill>
                <a:latin typeface="Byington" panose="02000505080000020003" pitchFamily="2" charset="0"/>
              </a:rPr>
              <a:t>Fisette</a:t>
            </a:r>
            <a:r>
              <a:rPr lang="en-US" sz="2400" b="1" dirty="0" smtClean="0">
                <a:solidFill>
                  <a:srgbClr val="0000FF"/>
                </a:solidFill>
                <a:latin typeface="Byington" panose="02000505080000020003" pitchFamily="2" charset="0"/>
              </a:rPr>
              <a:t> </a:t>
            </a:r>
          </a:p>
          <a:p>
            <a:pPr marL="0" lvl="1" algn="ctr"/>
            <a:r>
              <a:rPr lang="en-US" sz="2000" dirty="0" smtClean="0">
                <a:latin typeface="Byington" panose="02000505080000020003" pitchFamily="2" charset="0"/>
              </a:rPr>
              <a:t>Senior </a:t>
            </a:r>
            <a:r>
              <a:rPr lang="en-US" sz="2000" dirty="0">
                <a:latin typeface="Byington" panose="02000505080000020003" pitchFamily="2" charset="0"/>
              </a:rPr>
              <a:t>Risk </a:t>
            </a:r>
            <a:r>
              <a:rPr lang="en-US" sz="2000" dirty="0" smtClean="0">
                <a:latin typeface="Byington" panose="02000505080000020003" pitchFamily="2" charset="0"/>
              </a:rPr>
              <a:t>Analyst</a:t>
            </a:r>
          </a:p>
          <a:p>
            <a:pPr marL="0" lvl="1" algn="ctr"/>
            <a:r>
              <a:rPr lang="en-US" dirty="0" smtClean="0">
                <a:latin typeface="Byington" panose="02000505080000020003" pitchFamily="2" charset="0"/>
              </a:rPr>
              <a:t>CPCU</a:t>
            </a:r>
            <a:r>
              <a:rPr lang="en-US" dirty="0">
                <a:latin typeface="Byington" panose="02000505080000020003" pitchFamily="2" charset="0"/>
              </a:rPr>
              <a:t>, CIC, ARM, CRM, MBA</a:t>
            </a:r>
          </a:p>
          <a:p>
            <a:pPr marL="0" lvl="1" algn="ctr"/>
            <a:endParaRPr lang="en-US" sz="2000" dirty="0" smtClean="0">
              <a:latin typeface="Byington" panose="02000505080000020003" pitchFamily="2" charset="0"/>
            </a:endParaRPr>
          </a:p>
        </p:txBody>
      </p:sp>
      <p:pic>
        <p:nvPicPr>
          <p:cNvPr id="5124" name="Picture 4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13" y="120770"/>
            <a:ext cx="9074989" cy="204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63" y="4349018"/>
            <a:ext cx="1905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2081" y="3210970"/>
            <a:ext cx="2003321" cy="2003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9183" y="4911040"/>
            <a:ext cx="2365058" cy="1013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4441" y="3637678"/>
            <a:ext cx="1843722" cy="18437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3280" y="4301339"/>
            <a:ext cx="2066925" cy="22193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1246" y="2253357"/>
            <a:ext cx="2307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b="1" dirty="0" smtClean="0">
                <a:solidFill>
                  <a:srgbClr val="0000FF"/>
                </a:solidFill>
                <a:latin typeface="Byington" panose="02000505080000020003" pitchFamily="2" charset="0"/>
              </a:rPr>
              <a:t>Mary Daly</a:t>
            </a:r>
          </a:p>
          <a:p>
            <a:pPr marL="0" lvl="1" algn="ctr"/>
            <a:r>
              <a:rPr lang="en-US" sz="2000" dirty="0" smtClean="0">
                <a:latin typeface="Byington" panose="02000505080000020003" pitchFamily="2" charset="0"/>
              </a:rPr>
              <a:t>Principal</a:t>
            </a:r>
          </a:p>
          <a:p>
            <a:pPr marL="0" lvl="1" algn="ctr"/>
            <a:r>
              <a:rPr lang="en-US" dirty="0" smtClean="0">
                <a:latin typeface="Byington" panose="02000505080000020003" pitchFamily="2" charset="0"/>
              </a:rPr>
              <a:t>FCAS, MAAA</a:t>
            </a:r>
            <a:r>
              <a:rPr lang="en-US" dirty="0" smtClean="0">
                <a:latin typeface="Byington" panose="02000505080000020003" pitchFamily="2" charset="0"/>
              </a:rPr>
              <a:t> </a:t>
            </a:r>
            <a:endParaRPr lang="en-US" dirty="0">
              <a:latin typeface="Byington" panose="02000505080000020003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4552" y="3664727"/>
            <a:ext cx="2829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b="1" dirty="0" smtClean="0">
                <a:solidFill>
                  <a:srgbClr val="0000FF"/>
                </a:solidFill>
                <a:latin typeface="Byington" panose="02000505080000020003" pitchFamily="2" charset="0"/>
              </a:rPr>
              <a:t>Taylor </a:t>
            </a:r>
            <a:r>
              <a:rPr lang="en-US" sz="2400" b="1" dirty="0" err="1" smtClean="0">
                <a:solidFill>
                  <a:srgbClr val="0000FF"/>
                </a:solidFill>
                <a:latin typeface="Byington" panose="02000505080000020003" pitchFamily="2" charset="0"/>
              </a:rPr>
              <a:t>Turney</a:t>
            </a:r>
            <a:r>
              <a:rPr lang="en-US" sz="2400" b="1" dirty="0" smtClean="0">
                <a:solidFill>
                  <a:srgbClr val="0000FF"/>
                </a:solidFill>
                <a:latin typeface="Byington" panose="02000505080000020003" pitchFamily="2" charset="0"/>
              </a:rPr>
              <a:t> </a:t>
            </a:r>
          </a:p>
          <a:p>
            <a:pPr marL="0" lvl="1" algn="ctr"/>
            <a:r>
              <a:rPr lang="en-US" sz="2000" dirty="0" smtClean="0">
                <a:latin typeface="Byington" panose="02000505080000020003" pitchFamily="2" charset="0"/>
              </a:rPr>
              <a:t>Director </a:t>
            </a:r>
            <a:r>
              <a:rPr lang="en-US" sz="2000" dirty="0" smtClean="0">
                <a:latin typeface="Byington" panose="02000505080000020003" pitchFamily="2" charset="0"/>
              </a:rPr>
              <a:t>– LA</a:t>
            </a:r>
          </a:p>
          <a:p>
            <a:pPr marL="0" lvl="1" algn="ctr"/>
            <a:r>
              <a:rPr lang="en-US" sz="2000" dirty="0" smtClean="0">
                <a:latin typeface="Byington" panose="02000505080000020003" pitchFamily="2" charset="0"/>
              </a:rPr>
              <a:t>Chair of the RRPs</a:t>
            </a:r>
            <a:endParaRPr lang="en-US" sz="2000" dirty="0">
              <a:latin typeface="Byington" panose="0200050508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5299" y="2215740"/>
            <a:ext cx="22820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b="1" dirty="0" smtClean="0">
                <a:solidFill>
                  <a:srgbClr val="0000FF"/>
                </a:solidFill>
                <a:latin typeface="Byington" panose="02000505080000020003" pitchFamily="2" charset="0"/>
              </a:rPr>
              <a:t>Steve </a:t>
            </a:r>
            <a:r>
              <a:rPr lang="en-US" sz="2400" b="1" dirty="0" err="1" smtClean="0">
                <a:solidFill>
                  <a:srgbClr val="0000FF"/>
                </a:solidFill>
                <a:latin typeface="Byington" panose="02000505080000020003" pitchFamily="2" charset="0"/>
              </a:rPr>
              <a:t>Dubiel</a:t>
            </a:r>
            <a:r>
              <a:rPr lang="en-US" sz="2400" b="1" dirty="0" smtClean="0">
                <a:solidFill>
                  <a:srgbClr val="0000FF"/>
                </a:solidFill>
                <a:latin typeface="Byington" panose="02000505080000020003" pitchFamily="2" charset="0"/>
              </a:rPr>
              <a:t> </a:t>
            </a:r>
          </a:p>
          <a:p>
            <a:pPr marL="0" lvl="1" algn="ctr"/>
            <a:r>
              <a:rPr lang="en-US" sz="2000" dirty="0" smtClean="0">
                <a:latin typeface="Byington" panose="02000505080000020003" pitchFamily="2" charset="0"/>
              </a:rPr>
              <a:t>Energy &amp; Const. </a:t>
            </a:r>
          </a:p>
          <a:p>
            <a:pPr marL="0" lvl="1" algn="ctr"/>
            <a:r>
              <a:rPr lang="en-US" sz="2000" dirty="0" smtClean="0">
                <a:latin typeface="Byington" panose="02000505080000020003" pitchFamily="2" charset="0"/>
              </a:rPr>
              <a:t>Practice Leader</a:t>
            </a:r>
            <a:r>
              <a:rPr lang="en-US" sz="2000" b="1" dirty="0" smtClean="0">
                <a:latin typeface="Byington" panose="02000505080000020003" pitchFamily="2" charset="0"/>
              </a:rPr>
              <a:t> </a:t>
            </a:r>
            <a:endParaRPr lang="en-US" sz="2000" b="1" dirty="0" smtClean="0">
              <a:latin typeface="Byington" panose="02000505080000020003" pitchFamily="2" charset="0"/>
            </a:endParaRPr>
          </a:p>
          <a:p>
            <a:pPr marL="0" lvl="1" algn="ctr"/>
            <a:r>
              <a:rPr lang="en-US" dirty="0" smtClean="0">
                <a:latin typeface="Byington" panose="02000505080000020003" pitchFamily="2" charset="0"/>
              </a:rPr>
              <a:t>MBA, CRIS</a:t>
            </a:r>
            <a:endParaRPr lang="en-US" dirty="0">
              <a:latin typeface="Byington" panose="02000505080000020003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87546" y="2973852"/>
            <a:ext cx="259715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b="1" dirty="0" smtClean="0">
                <a:solidFill>
                  <a:srgbClr val="0000FF"/>
                </a:solidFill>
                <a:latin typeface="Byington" panose="02000505080000020003" pitchFamily="2" charset="0"/>
              </a:rPr>
              <a:t>Patrick </a:t>
            </a:r>
            <a:r>
              <a:rPr lang="en-US" sz="2400" b="1" dirty="0" err="1" smtClean="0">
                <a:solidFill>
                  <a:srgbClr val="0000FF"/>
                </a:solidFill>
                <a:latin typeface="Byington" panose="02000505080000020003" pitchFamily="2" charset="0"/>
              </a:rPr>
              <a:t>Novack</a:t>
            </a:r>
            <a:endParaRPr lang="en-US" sz="2400" b="1" dirty="0">
              <a:solidFill>
                <a:srgbClr val="0000FF"/>
              </a:solidFill>
              <a:latin typeface="Byington" panose="02000505080000020003" pitchFamily="2" charset="0"/>
            </a:endParaRPr>
          </a:p>
          <a:p>
            <a:pPr marL="0" lvl="1" algn="ctr"/>
            <a:r>
              <a:rPr lang="en-US" sz="2000" dirty="0" smtClean="0">
                <a:latin typeface="Byington" panose="02000505080000020003" pitchFamily="2" charset="0"/>
              </a:rPr>
              <a:t>Senior </a:t>
            </a:r>
            <a:r>
              <a:rPr lang="en-US" sz="2000" dirty="0">
                <a:latin typeface="Byington" panose="02000505080000020003" pitchFamily="2" charset="0"/>
              </a:rPr>
              <a:t>Risk </a:t>
            </a:r>
            <a:r>
              <a:rPr lang="en-US" sz="2000" dirty="0" smtClean="0">
                <a:latin typeface="Byington" panose="02000505080000020003" pitchFamily="2" charset="0"/>
              </a:rPr>
              <a:t>Analyst</a:t>
            </a:r>
          </a:p>
          <a:p>
            <a:pPr marL="0" lvl="1" algn="ctr"/>
            <a:r>
              <a:rPr lang="en-US" dirty="0" smtClean="0">
                <a:latin typeface="Byington" panose="02000505080000020003" pitchFamily="2" charset="0"/>
              </a:rPr>
              <a:t>ARM, RIMS-Certified Risk Management Pro</a:t>
            </a:r>
          </a:p>
          <a:p>
            <a:pPr marL="0" lvl="1" algn="ctr"/>
            <a:r>
              <a:rPr lang="en-US" sz="2000" dirty="0" smtClean="0">
                <a:latin typeface="Byington" panose="02000505080000020003" pitchFamily="2" charset="0"/>
              </a:rPr>
              <a:t> </a:t>
            </a:r>
            <a:r>
              <a:rPr lang="en-US" sz="2000" dirty="0" smtClean="0">
                <a:latin typeface="Byington" panose="02000505080000020003" pitchFamily="2" charset="0"/>
              </a:rPr>
              <a:t>◾ </a:t>
            </a:r>
          </a:p>
        </p:txBody>
      </p:sp>
    </p:spTree>
    <p:extLst>
      <p:ext uri="{BB962C8B-B14F-4D97-AF65-F5344CB8AC3E}">
        <p14:creationId xmlns:p14="http://schemas.microsoft.com/office/powerpoint/2010/main" val="247805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74</Words>
  <Application>Microsoft Office PowerPoint</Application>
  <PresentationFormat>Widescreen</PresentationFormat>
  <Paragraphs>25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Byington</vt:lpstr>
      <vt:lpstr>Calibri</vt:lpstr>
      <vt:lpstr>Calibri Light</vt:lpstr>
      <vt:lpstr>Times New Roman</vt:lpstr>
      <vt:lpstr>Office Theme</vt:lpstr>
      <vt:lpstr>Risk &amp; Insurance Careers   Rising Risk Professionals –LA RIMS  (Los Angeles Chapter of the Risk &amp; Insurance Management Society)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Chang, Mu-Sheng</dc:creator>
  <cp:lastModifiedBy>Chang, Mu-Sheng</cp:lastModifiedBy>
  <cp:revision>77</cp:revision>
  <cp:lastPrinted>2016-10-04T21:49:58Z</cp:lastPrinted>
  <dcterms:created xsi:type="dcterms:W3CDTF">2016-09-29T19:01:02Z</dcterms:created>
  <dcterms:modified xsi:type="dcterms:W3CDTF">2018-03-02T05:06:10Z</dcterms:modified>
</cp:coreProperties>
</file>