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69" r:id="rId5"/>
    <p:sldId id="265" r:id="rId6"/>
    <p:sldId id="271" r:id="rId7"/>
    <p:sldId id="258" r:id="rId8"/>
    <p:sldId id="259" r:id="rId9"/>
    <p:sldId id="273" r:id="rId10"/>
    <p:sldId id="266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960000"/>
    <a:srgbClr val="F8F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94682"/>
  </p:normalViewPr>
  <p:slideViewPr>
    <p:cSldViewPr>
      <p:cViewPr varScale="1">
        <p:scale>
          <a:sx n="111" d="100"/>
          <a:sy n="111" d="100"/>
        </p:scale>
        <p:origin x="18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61A16-7C56-4AD4-8CE4-00B4870720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4535CD-C0A2-4E3D-BBC4-E2822E6071FF}">
      <dgm:prSet custT="1"/>
      <dgm:spPr/>
      <dgm:t>
        <a:bodyPr/>
        <a:lstStyle/>
        <a:p>
          <a:pPr rtl="0"/>
          <a:r>
            <a:rPr lang="en-US" sz="2800" b="1" dirty="0"/>
            <a:t>1. Professional Preparation</a:t>
          </a:r>
        </a:p>
      </dgm:t>
    </dgm:pt>
    <dgm:pt modelId="{0AE81A90-2FCB-4A1B-9E6C-899D7ED9C3E0}" type="parTrans" cxnId="{213BE529-9F37-4734-B4FD-52EF73AB3DB3}">
      <dgm:prSet/>
      <dgm:spPr/>
      <dgm:t>
        <a:bodyPr/>
        <a:lstStyle/>
        <a:p>
          <a:endParaRPr lang="en-US"/>
        </a:p>
      </dgm:t>
    </dgm:pt>
    <dgm:pt modelId="{183AC48A-4DF1-4291-8441-8A513ABD0971}" type="sibTrans" cxnId="{213BE529-9F37-4734-B4FD-52EF73AB3DB3}">
      <dgm:prSet/>
      <dgm:spPr/>
      <dgm:t>
        <a:bodyPr/>
        <a:lstStyle/>
        <a:p>
          <a:endParaRPr lang="en-US"/>
        </a:p>
      </dgm:t>
    </dgm:pt>
    <dgm:pt modelId="{9AA33B0F-F265-4BAE-8EB1-F3BAAFA55953}">
      <dgm:prSet custT="1"/>
      <dgm:spPr/>
      <dgm:t>
        <a:bodyPr/>
        <a:lstStyle/>
        <a:p>
          <a:pPr rtl="0"/>
          <a:r>
            <a:rPr lang="en-US" sz="2800" b="1" dirty="0"/>
            <a:t>2. Teaching Effectiveness and Direct Instructional    </a:t>
          </a:r>
        </a:p>
        <a:p>
          <a:pPr rtl="0"/>
          <a:r>
            <a:rPr lang="en-US" sz="2800" b="1" dirty="0"/>
            <a:t>    Contributions</a:t>
          </a:r>
        </a:p>
      </dgm:t>
    </dgm:pt>
    <dgm:pt modelId="{D6B865EB-FB52-448B-B5C1-BC760A22F63D}" type="parTrans" cxnId="{680CC2B9-D0FE-4DFE-9C31-F171D9898165}">
      <dgm:prSet/>
      <dgm:spPr/>
      <dgm:t>
        <a:bodyPr/>
        <a:lstStyle/>
        <a:p>
          <a:endParaRPr lang="en-US"/>
        </a:p>
      </dgm:t>
    </dgm:pt>
    <dgm:pt modelId="{8D64C887-C5E4-40BA-AEBA-4133C6675826}" type="sibTrans" cxnId="{680CC2B9-D0FE-4DFE-9C31-F171D9898165}">
      <dgm:prSet/>
      <dgm:spPr/>
      <dgm:t>
        <a:bodyPr/>
        <a:lstStyle/>
        <a:p>
          <a:endParaRPr lang="en-US"/>
        </a:p>
      </dgm:t>
    </dgm:pt>
    <dgm:pt modelId="{45E5847E-A6E8-407D-BC86-77F3013EDE0F}">
      <dgm:prSet custT="1"/>
      <dgm:spPr/>
      <dgm:t>
        <a:bodyPr/>
        <a:lstStyle/>
        <a:p>
          <a:pPr rtl="0"/>
          <a:r>
            <a:rPr lang="en-US" sz="2800" b="1" dirty="0"/>
            <a:t>3. Contributions to the Field of Study</a:t>
          </a:r>
        </a:p>
      </dgm:t>
    </dgm:pt>
    <dgm:pt modelId="{5508766A-07B2-4986-9CD0-A5EAF807CBFD}" type="parTrans" cxnId="{B18E831D-BF82-4F0F-A720-2C6CB37650BE}">
      <dgm:prSet/>
      <dgm:spPr/>
      <dgm:t>
        <a:bodyPr/>
        <a:lstStyle/>
        <a:p>
          <a:endParaRPr lang="en-US"/>
        </a:p>
      </dgm:t>
    </dgm:pt>
    <dgm:pt modelId="{2280FDDA-51E4-48DB-82C2-FFE6C72CD430}" type="sibTrans" cxnId="{B18E831D-BF82-4F0F-A720-2C6CB37650BE}">
      <dgm:prSet/>
      <dgm:spPr/>
      <dgm:t>
        <a:bodyPr/>
        <a:lstStyle/>
        <a:p>
          <a:endParaRPr lang="en-US"/>
        </a:p>
      </dgm:t>
    </dgm:pt>
    <dgm:pt modelId="{7B787EB4-AD66-4912-9005-DBB082CA22BC}">
      <dgm:prSet custT="1"/>
      <dgm:spPr/>
      <dgm:t>
        <a:bodyPr/>
        <a:lstStyle/>
        <a:p>
          <a:pPr rtl="0"/>
          <a:r>
            <a:rPr lang="en-US" sz="2800" b="1" dirty="0"/>
            <a:t>4. Contributions to the University and Community</a:t>
          </a:r>
        </a:p>
      </dgm:t>
    </dgm:pt>
    <dgm:pt modelId="{BE15DBE1-84CD-4AF4-9E6F-E169E90A5774}" type="parTrans" cxnId="{F4C9C2C0-B74C-4183-B73B-22DF7618B7C3}">
      <dgm:prSet/>
      <dgm:spPr/>
      <dgm:t>
        <a:bodyPr/>
        <a:lstStyle/>
        <a:p>
          <a:endParaRPr lang="en-US"/>
        </a:p>
      </dgm:t>
    </dgm:pt>
    <dgm:pt modelId="{5CC78A89-EB49-4227-80B4-4F43908B9E1F}" type="sibTrans" cxnId="{F4C9C2C0-B74C-4183-B73B-22DF7618B7C3}">
      <dgm:prSet/>
      <dgm:spPr/>
      <dgm:t>
        <a:bodyPr/>
        <a:lstStyle/>
        <a:p>
          <a:endParaRPr lang="en-US"/>
        </a:p>
      </dgm:t>
    </dgm:pt>
    <dgm:pt modelId="{17A89C08-C7F6-4267-8263-94F7DF817A5E}" type="pres">
      <dgm:prSet presAssocID="{06561A16-7C56-4AD4-8CE4-00B4870720EB}" presName="linear" presStyleCnt="0">
        <dgm:presLayoutVars>
          <dgm:animLvl val="lvl"/>
          <dgm:resizeHandles val="exact"/>
        </dgm:presLayoutVars>
      </dgm:prSet>
      <dgm:spPr/>
    </dgm:pt>
    <dgm:pt modelId="{661D938C-BD7A-44F3-83D0-3698832D997A}" type="pres">
      <dgm:prSet presAssocID="{514535CD-C0A2-4E3D-BBC4-E2822E6071F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279443C-455E-4745-96BA-A8AA9524B9CD}" type="pres">
      <dgm:prSet presAssocID="{183AC48A-4DF1-4291-8441-8A513ABD0971}" presName="spacer" presStyleCnt="0"/>
      <dgm:spPr/>
    </dgm:pt>
    <dgm:pt modelId="{09CC250B-61DF-4889-BEF7-117CFA7A1F0E}" type="pres">
      <dgm:prSet presAssocID="{9AA33B0F-F265-4BAE-8EB1-F3BAAFA559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886255-7FE2-472B-9CE8-A1E5D894FE77}" type="pres">
      <dgm:prSet presAssocID="{8D64C887-C5E4-40BA-AEBA-4133C6675826}" presName="spacer" presStyleCnt="0"/>
      <dgm:spPr/>
    </dgm:pt>
    <dgm:pt modelId="{6C3F9D18-EF14-4A4E-ADDF-36FF51E074A6}" type="pres">
      <dgm:prSet presAssocID="{45E5847E-A6E8-407D-BC86-77F3013EDE0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010F05-DEC6-4DED-B2B0-D9BC679E1021}" type="pres">
      <dgm:prSet presAssocID="{2280FDDA-51E4-48DB-82C2-FFE6C72CD430}" presName="spacer" presStyleCnt="0"/>
      <dgm:spPr/>
    </dgm:pt>
    <dgm:pt modelId="{EA7539B0-AE96-4A04-A109-4FA95DB5FC2C}" type="pres">
      <dgm:prSet presAssocID="{7B787EB4-AD66-4912-9005-DBB082CA22B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18E831D-BF82-4F0F-A720-2C6CB37650BE}" srcId="{06561A16-7C56-4AD4-8CE4-00B4870720EB}" destId="{45E5847E-A6E8-407D-BC86-77F3013EDE0F}" srcOrd="2" destOrd="0" parTransId="{5508766A-07B2-4986-9CD0-A5EAF807CBFD}" sibTransId="{2280FDDA-51E4-48DB-82C2-FFE6C72CD430}"/>
    <dgm:cxn modelId="{213BE529-9F37-4734-B4FD-52EF73AB3DB3}" srcId="{06561A16-7C56-4AD4-8CE4-00B4870720EB}" destId="{514535CD-C0A2-4E3D-BBC4-E2822E6071FF}" srcOrd="0" destOrd="0" parTransId="{0AE81A90-2FCB-4A1B-9E6C-899D7ED9C3E0}" sibTransId="{183AC48A-4DF1-4291-8441-8A513ABD0971}"/>
    <dgm:cxn modelId="{1D117737-42E1-4F0E-8608-C1575CD514CE}" type="presOf" srcId="{9AA33B0F-F265-4BAE-8EB1-F3BAAFA55953}" destId="{09CC250B-61DF-4889-BEF7-117CFA7A1F0E}" srcOrd="0" destOrd="0" presId="urn:microsoft.com/office/officeart/2005/8/layout/vList2"/>
    <dgm:cxn modelId="{C5900B43-9B6E-4421-B8C9-5E9E02AF367F}" type="presOf" srcId="{7B787EB4-AD66-4912-9005-DBB082CA22BC}" destId="{EA7539B0-AE96-4A04-A109-4FA95DB5FC2C}" srcOrd="0" destOrd="0" presId="urn:microsoft.com/office/officeart/2005/8/layout/vList2"/>
    <dgm:cxn modelId="{37FB528B-0169-40A2-8087-131D0BBB2957}" type="presOf" srcId="{45E5847E-A6E8-407D-BC86-77F3013EDE0F}" destId="{6C3F9D18-EF14-4A4E-ADDF-36FF51E074A6}" srcOrd="0" destOrd="0" presId="urn:microsoft.com/office/officeart/2005/8/layout/vList2"/>
    <dgm:cxn modelId="{BF27EB8D-25D6-49A2-B4CD-D0A0D226C1BE}" type="presOf" srcId="{514535CD-C0A2-4E3D-BBC4-E2822E6071FF}" destId="{661D938C-BD7A-44F3-83D0-3698832D997A}" srcOrd="0" destOrd="0" presId="urn:microsoft.com/office/officeart/2005/8/layout/vList2"/>
    <dgm:cxn modelId="{680CC2B9-D0FE-4DFE-9C31-F171D9898165}" srcId="{06561A16-7C56-4AD4-8CE4-00B4870720EB}" destId="{9AA33B0F-F265-4BAE-8EB1-F3BAAFA55953}" srcOrd="1" destOrd="0" parTransId="{D6B865EB-FB52-448B-B5C1-BC760A22F63D}" sibTransId="{8D64C887-C5E4-40BA-AEBA-4133C6675826}"/>
    <dgm:cxn modelId="{F4C9C2C0-B74C-4183-B73B-22DF7618B7C3}" srcId="{06561A16-7C56-4AD4-8CE4-00B4870720EB}" destId="{7B787EB4-AD66-4912-9005-DBB082CA22BC}" srcOrd="3" destOrd="0" parTransId="{BE15DBE1-84CD-4AF4-9E6F-E169E90A5774}" sibTransId="{5CC78A89-EB49-4227-80B4-4F43908B9E1F}"/>
    <dgm:cxn modelId="{3A8CAEED-F51D-43E3-BA3E-53050C66C7CE}" type="presOf" srcId="{06561A16-7C56-4AD4-8CE4-00B4870720EB}" destId="{17A89C08-C7F6-4267-8263-94F7DF817A5E}" srcOrd="0" destOrd="0" presId="urn:microsoft.com/office/officeart/2005/8/layout/vList2"/>
    <dgm:cxn modelId="{26B19E41-3380-4705-8039-CC38DB4F34B1}" type="presParOf" srcId="{17A89C08-C7F6-4267-8263-94F7DF817A5E}" destId="{661D938C-BD7A-44F3-83D0-3698832D997A}" srcOrd="0" destOrd="0" presId="urn:microsoft.com/office/officeart/2005/8/layout/vList2"/>
    <dgm:cxn modelId="{CAA9E35A-5B6C-4C95-A45A-5B664C968532}" type="presParOf" srcId="{17A89C08-C7F6-4267-8263-94F7DF817A5E}" destId="{7279443C-455E-4745-96BA-A8AA9524B9CD}" srcOrd="1" destOrd="0" presId="urn:microsoft.com/office/officeart/2005/8/layout/vList2"/>
    <dgm:cxn modelId="{BBBF715F-8EF2-4BD9-B59F-FC3002FF260E}" type="presParOf" srcId="{17A89C08-C7F6-4267-8263-94F7DF817A5E}" destId="{09CC250B-61DF-4889-BEF7-117CFA7A1F0E}" srcOrd="2" destOrd="0" presId="urn:microsoft.com/office/officeart/2005/8/layout/vList2"/>
    <dgm:cxn modelId="{4D94C8BB-6E71-47B0-AE82-9352CF39F346}" type="presParOf" srcId="{17A89C08-C7F6-4267-8263-94F7DF817A5E}" destId="{0B886255-7FE2-472B-9CE8-A1E5D894FE77}" srcOrd="3" destOrd="0" presId="urn:microsoft.com/office/officeart/2005/8/layout/vList2"/>
    <dgm:cxn modelId="{3C14EF79-753F-40CC-B52C-6B6C6FEEFD2C}" type="presParOf" srcId="{17A89C08-C7F6-4267-8263-94F7DF817A5E}" destId="{6C3F9D18-EF14-4A4E-ADDF-36FF51E074A6}" srcOrd="4" destOrd="0" presId="urn:microsoft.com/office/officeart/2005/8/layout/vList2"/>
    <dgm:cxn modelId="{C025FCC1-B403-4061-9A19-12C0BCB72B7F}" type="presParOf" srcId="{17A89C08-C7F6-4267-8263-94F7DF817A5E}" destId="{BC010F05-DEC6-4DED-B2B0-D9BC679E1021}" srcOrd="5" destOrd="0" presId="urn:microsoft.com/office/officeart/2005/8/layout/vList2"/>
    <dgm:cxn modelId="{CEC93644-4474-40B7-86F6-1990A6B2EDC9}" type="presParOf" srcId="{17A89C08-C7F6-4267-8263-94F7DF817A5E}" destId="{EA7539B0-AE96-4A04-A109-4FA95DB5FC2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D938C-BD7A-44F3-83D0-3698832D997A}">
      <dsp:nvSpPr>
        <dsp:cNvPr id="0" name=""/>
        <dsp:cNvSpPr/>
      </dsp:nvSpPr>
      <dsp:spPr>
        <a:xfrm>
          <a:off x="0" y="1301"/>
          <a:ext cx="7772400" cy="981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1. Professional Preparation</a:t>
          </a:r>
        </a:p>
      </dsp:txBody>
      <dsp:txXfrm>
        <a:off x="47919" y="49220"/>
        <a:ext cx="7676562" cy="885779"/>
      </dsp:txXfrm>
    </dsp:sp>
    <dsp:sp modelId="{09CC250B-61DF-4889-BEF7-117CFA7A1F0E}">
      <dsp:nvSpPr>
        <dsp:cNvPr id="0" name=""/>
        <dsp:cNvSpPr/>
      </dsp:nvSpPr>
      <dsp:spPr>
        <a:xfrm>
          <a:off x="0" y="994027"/>
          <a:ext cx="7772400" cy="981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2. Teaching Effectiveness and Direct Instructional    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    Contributions</a:t>
          </a:r>
        </a:p>
      </dsp:txBody>
      <dsp:txXfrm>
        <a:off x="47919" y="1041946"/>
        <a:ext cx="7676562" cy="885779"/>
      </dsp:txXfrm>
    </dsp:sp>
    <dsp:sp modelId="{6C3F9D18-EF14-4A4E-ADDF-36FF51E074A6}">
      <dsp:nvSpPr>
        <dsp:cNvPr id="0" name=""/>
        <dsp:cNvSpPr/>
      </dsp:nvSpPr>
      <dsp:spPr>
        <a:xfrm>
          <a:off x="0" y="1986754"/>
          <a:ext cx="7772400" cy="981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3. Contributions to the Field of Study</a:t>
          </a:r>
        </a:p>
      </dsp:txBody>
      <dsp:txXfrm>
        <a:off x="47919" y="2034673"/>
        <a:ext cx="7676562" cy="885779"/>
      </dsp:txXfrm>
    </dsp:sp>
    <dsp:sp modelId="{EA7539B0-AE96-4A04-A109-4FA95DB5FC2C}">
      <dsp:nvSpPr>
        <dsp:cNvPr id="0" name=""/>
        <dsp:cNvSpPr/>
      </dsp:nvSpPr>
      <dsp:spPr>
        <a:xfrm>
          <a:off x="0" y="2979481"/>
          <a:ext cx="7772400" cy="981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4. Contributions to the University and Community</a:t>
          </a:r>
        </a:p>
      </dsp:txBody>
      <dsp:txXfrm>
        <a:off x="47919" y="3027400"/>
        <a:ext cx="7676562" cy="885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1B68-2E3C-4205-A867-0233794022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F32C-33A2-4656-B81D-DEA2B9C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8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1B68-2E3C-4205-A867-0233794022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F32C-33A2-4656-B81D-DEA2B9C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8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1B68-2E3C-4205-A867-0233794022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F32C-33A2-4656-B81D-DEA2B9C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1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1B68-2E3C-4205-A867-0233794022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F32C-33A2-4656-B81D-DEA2B9C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1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1B68-2E3C-4205-A867-0233794022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F32C-33A2-4656-B81D-DEA2B9C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9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1B68-2E3C-4205-A867-0233794022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F32C-33A2-4656-B81D-DEA2B9C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1B68-2E3C-4205-A867-0233794022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F32C-33A2-4656-B81D-DEA2B9C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1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1B68-2E3C-4205-A867-0233794022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F32C-33A2-4656-B81D-DEA2B9C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0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1B68-2E3C-4205-A867-0233794022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F32C-33A2-4656-B81D-DEA2B9C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4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1B68-2E3C-4205-A867-0233794022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F32C-33A2-4656-B81D-DEA2B9C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4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1B68-2E3C-4205-A867-0233794022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F32C-33A2-4656-B81D-DEA2B9C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7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81B68-2E3C-4205-A867-0233794022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3F32C-33A2-4656-B81D-DEA2B9C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34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20000" cy="2743200"/>
          </a:xfrm>
        </p:spPr>
        <p:txBody>
          <a:bodyPr anchor="ctr">
            <a:normAutofit/>
          </a:bodyPr>
          <a:lstStyle/>
          <a:p>
            <a:pPr algn="r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PIF Workshop</a:t>
            </a:r>
            <a:b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Humanities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19, 2012</a:t>
            </a:r>
          </a:p>
        </p:txBody>
      </p:sp>
      <p:pic>
        <p:nvPicPr>
          <p:cNvPr id="6" name="Content Placeholder 5" descr="California State University, Northridge seal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81400"/>
            <a:ext cx="1981200" cy="19812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62000" y="3886200"/>
            <a:ext cx="5562600" cy="1630363"/>
          </a:xfrm>
        </p:spPr>
        <p:txBody>
          <a:bodyPr>
            <a:no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Ian Barnard, English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 Black, Philosophy</a:t>
            </a:r>
          </a:p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Yreina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Cervantez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Chicano/a Studies</a:t>
            </a:r>
          </a:p>
        </p:txBody>
      </p:sp>
    </p:spTree>
    <p:extLst>
      <p:ext uri="{BB962C8B-B14F-4D97-AF65-F5344CB8AC3E}">
        <p14:creationId xmlns:p14="http://schemas.microsoft.com/office/powerpoint/2010/main" val="368221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“Opening Statement”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100080" cy="4995036"/>
          </a:xfrm>
        </p:spPr>
      </p:pic>
    </p:spTree>
    <p:extLst>
      <p:ext uri="{BB962C8B-B14F-4D97-AF65-F5344CB8AC3E}">
        <p14:creationId xmlns:p14="http://schemas.microsoft.com/office/powerpoint/2010/main" val="40562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3000"/>
            <a:ext cx="4419600" cy="5537523"/>
          </a:xfrm>
        </p:spPr>
      </p:pic>
    </p:spTree>
    <p:extLst>
      <p:ext uri="{BB962C8B-B14F-4D97-AF65-F5344CB8AC3E}">
        <p14:creationId xmlns:p14="http://schemas.microsoft.com/office/powerpoint/2010/main" val="52165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“Overview”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6" y="1600200"/>
            <a:ext cx="670686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242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Helpful Hints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space by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Copying efficiently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duplication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Practicing the “enough-documentation-is-enough” rule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Ensuring readability by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someone read and review your PIF before you submit it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Double-checking your PIF’s organization, the accuracy of your Table of Contents, the comprehensiveness of your documentation, and so on</a:t>
            </a:r>
          </a:p>
        </p:txBody>
      </p:sp>
    </p:spTree>
    <p:extLst>
      <p:ext uri="{BB962C8B-B14F-4D97-AF65-F5344CB8AC3E}">
        <p14:creationId xmlns:p14="http://schemas.microsoft.com/office/powerpoint/2010/main" val="41543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Construction Begins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the relevant policies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university’s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policies, as expressed in Sections 606 &amp; 630-639 of 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Manual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department’s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policies, especially those concerning equivalencies to publication (including art, music, media, etc.)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to document your professional activities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should save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Enough documentation is enough</a:t>
            </a:r>
          </a:p>
        </p:txBody>
      </p:sp>
    </p:spTree>
    <p:extLst>
      <p:ext uri="{BB962C8B-B14F-4D97-AF65-F5344CB8AC3E}">
        <p14:creationId xmlns:p14="http://schemas.microsoft.com/office/powerpoint/2010/main" val="268731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University’s RTP Policies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606 of 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Manual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http://www.csun.edu/facultyaffairs/policies/manuals/section600.pdf</a:t>
            </a:r>
          </a:p>
          <a:p>
            <a:pPr marL="0" indent="0" algn="ctr">
              <a:buNone/>
            </a:pP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33600"/>
            <a:ext cx="550972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University’s RTP Policies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Sections 630-639 of 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Manual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http://www.csun.edu/facultyaffairs/policies/manuals/section600.pdf</a:t>
            </a:r>
          </a:p>
          <a:p>
            <a:pPr marL="0" indent="0" algn="ctr">
              <a:buNone/>
            </a:pP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5644732" cy="453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7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</a:t>
            </a:r>
            <a:r>
              <a:rPr lang="en-US" sz="5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Into Your PIF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contents of your PAF (Personnel Action File), which is on file in the Dean’s office, should </a:t>
            </a:r>
            <a:r>
              <a:rPr lang="en-US" sz="3400" b="1" i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duplicated in your PIF. Your PAF includes permanent items maintained throughout your employment at CSUN, for example,</a:t>
            </a:r>
          </a:p>
          <a:p>
            <a:pPr lvl="1">
              <a:buFont typeface="Arial" pitchFamily="34" charset="0"/>
              <a:buChar char="•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hiring letter, </a:t>
            </a:r>
          </a:p>
          <a:p>
            <a:pPr lvl="1">
              <a:buFont typeface="Arial" pitchFamily="34" charset="0"/>
              <a:buChar char="•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acceptance letter, </a:t>
            </a:r>
          </a:p>
          <a:p>
            <a:pPr lvl="1">
              <a:buFont typeface="Arial" pitchFamily="34" charset="0"/>
              <a:buChar char="•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personnel review letters, </a:t>
            </a:r>
          </a:p>
          <a:p>
            <a:pPr lvl="1">
              <a:buFont typeface="Arial" pitchFamily="34" charset="0"/>
              <a:buChar char="•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evaluations, </a:t>
            </a:r>
          </a:p>
          <a:p>
            <a:pPr lvl="1">
              <a:buFont typeface="Arial" pitchFamily="34" charset="0"/>
              <a:buChar char="•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31110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5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Into Your PIF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“Opening statement”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</a:p>
          <a:p>
            <a:pPr lvl="2" indent="-36576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Tells readers where in your PIF they can find certain documentation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CV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“overviews”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 of your professional activities and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389525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CV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 your CV so that its structure mirrors the structure of Sections 632.2-5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 descr="1. Professional Preparation&#13;&#10;2. Teaching Effectiveness and Direct Instructional    &#13;    Contributions&#13;&#10;3. Contributions to the Field of Study&#13;&#10;4. Contributions to the University and Community&#13;&#10;"/>
          <p:cNvGraphicFramePr/>
          <p:nvPr>
            <p:extLst>
              <p:ext uri="{D42A27DB-BD31-4B8C-83A1-F6EECF244321}">
                <p14:modId xmlns:p14="http://schemas.microsoft.com/office/powerpoint/2010/main" val="2195207829"/>
              </p:ext>
            </p:extLst>
          </p:nvPr>
        </p:nvGraphicFramePr>
        <p:xfrm>
          <a:off x="685800" y="2362200"/>
          <a:ext cx="7772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45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CV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your CV’s structure mirrors that of Sections 632.2-5, you should: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 and reorganize your CV so that each item on it falls under the appropriate heading</a:t>
            </a:r>
          </a:p>
          <a:p>
            <a:pPr marL="914400" lvl="1" indent="-365760">
              <a:buFont typeface="Wingdings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 where on your CV (i.e. under which heading) to put certain items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 for your PIF’s structure to mirror that of your CV</a:t>
            </a:r>
          </a:p>
          <a:p>
            <a:pPr marL="914400" lvl="1" indent="-365760">
              <a:buFont typeface="Wingdings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Index as an intermediary between your CV and your PIF</a:t>
            </a:r>
          </a:p>
          <a:p>
            <a:pPr marL="914400" lvl="1" indent="-365760">
              <a:buFont typeface="Wingdings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an item appears on your CV serves as a guide to where it (or documentation of it) will appear in your PIF</a:t>
            </a:r>
          </a:p>
        </p:txBody>
      </p:sp>
    </p:spTree>
    <p:extLst>
      <p:ext uri="{BB962C8B-B14F-4D97-AF65-F5344CB8AC3E}">
        <p14:creationId xmlns:p14="http://schemas.microsoft.com/office/powerpoint/2010/main" val="395839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CV to Index</a:t>
            </a:r>
            <a:endParaRPr lang="en-US" sz="4800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3983268" cy="5029200"/>
          </a:xfrm>
        </p:spPr>
      </p:pic>
      <p:sp>
        <p:nvSpPr>
          <p:cNvPr id="12" name="TextBox 11"/>
          <p:cNvSpPr txBox="1"/>
          <p:nvPr/>
        </p:nvSpPr>
        <p:spPr>
          <a:xfrm>
            <a:off x="4267200" y="2743200"/>
            <a:ext cx="869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3723325" cy="5035686"/>
          </a:xfrm>
        </p:spPr>
      </p:pic>
    </p:spTree>
    <p:extLst>
      <p:ext uri="{BB962C8B-B14F-4D97-AF65-F5344CB8AC3E}">
        <p14:creationId xmlns:p14="http://schemas.microsoft.com/office/powerpoint/2010/main" val="2893338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442</Words>
  <Application>Microsoft Macintosh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PIF Workshop College of Humanities April 19, 2012</vt:lpstr>
      <vt:lpstr>Before Construction Begins</vt:lpstr>
      <vt:lpstr>The University’s RTP Policies</vt:lpstr>
      <vt:lpstr>The University’s RTP Policies</vt:lpstr>
      <vt:lpstr>What Does Not Go Into Your PIF</vt:lpstr>
      <vt:lpstr>What Does Go Into Your PIF</vt:lpstr>
      <vt:lpstr>Your CV</vt:lpstr>
      <vt:lpstr>Your CV</vt:lpstr>
      <vt:lpstr>From CV to Index</vt:lpstr>
      <vt:lpstr>“Opening Statement”</vt:lpstr>
      <vt:lpstr>Index</vt:lpstr>
      <vt:lpstr>Section “Overview”</vt:lpstr>
      <vt:lpstr>Helpful Hints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PIF Workshop College of Humanities</dc:title>
  <dc:creator>Tim Black</dc:creator>
  <cp:lastModifiedBy>Spiegel, Judith M</cp:lastModifiedBy>
  <cp:revision>70</cp:revision>
  <dcterms:created xsi:type="dcterms:W3CDTF">2012-03-22T22:24:29Z</dcterms:created>
  <dcterms:modified xsi:type="dcterms:W3CDTF">2019-11-18T22:43:32Z</dcterms:modified>
</cp:coreProperties>
</file>