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 id="2147483664" r:id="rId2"/>
  </p:sldMasterIdLst>
  <p:notesMasterIdLst>
    <p:notesMasterId r:id="rId21"/>
  </p:notesMasterIdLst>
  <p:handoutMasterIdLst>
    <p:handoutMasterId r:id="rId22"/>
  </p:handoutMasterIdLst>
  <p:sldIdLst>
    <p:sldId id="440" r:id="rId3"/>
    <p:sldId id="505" r:id="rId4"/>
    <p:sldId id="492" r:id="rId5"/>
    <p:sldId id="493" r:id="rId6"/>
    <p:sldId id="495" r:id="rId7"/>
    <p:sldId id="486" r:id="rId8"/>
    <p:sldId id="483" r:id="rId9"/>
    <p:sldId id="485" r:id="rId10"/>
    <p:sldId id="487" r:id="rId11"/>
    <p:sldId id="490" r:id="rId12"/>
    <p:sldId id="496" r:id="rId13"/>
    <p:sldId id="506" r:id="rId14"/>
    <p:sldId id="507" r:id="rId15"/>
    <p:sldId id="509" r:id="rId16"/>
    <p:sldId id="510" r:id="rId17"/>
    <p:sldId id="511" r:id="rId18"/>
    <p:sldId id="512" r:id="rId19"/>
    <p:sldId id="508" r:id="rId20"/>
  </p:sldIdLst>
  <p:sldSz cx="9144000" cy="6858000" type="screen4x3"/>
  <p:notesSz cx="7010400" cy="9296400"/>
  <p:defaultTextStyle>
    <a:defPPr>
      <a:defRPr lang="en-US"/>
    </a:defPPr>
    <a:lvl1pPr algn="ctr" rtl="0" eaLnBrk="0" fontAlgn="base" hangingPunct="0">
      <a:spcBef>
        <a:spcPct val="50000"/>
      </a:spcBef>
      <a:spcAft>
        <a:spcPct val="0"/>
      </a:spcAft>
      <a:defRPr sz="2800" b="1" kern="1200">
        <a:solidFill>
          <a:schemeClr val="tx1"/>
        </a:solidFill>
        <a:latin typeface="Arial" charset="0"/>
        <a:ea typeface="+mn-ea"/>
        <a:cs typeface="+mn-cs"/>
      </a:defRPr>
    </a:lvl1pPr>
    <a:lvl2pPr marL="457200" algn="ctr" rtl="0" eaLnBrk="0" fontAlgn="base" hangingPunct="0">
      <a:spcBef>
        <a:spcPct val="50000"/>
      </a:spcBef>
      <a:spcAft>
        <a:spcPct val="0"/>
      </a:spcAft>
      <a:defRPr sz="2800" b="1" kern="1200">
        <a:solidFill>
          <a:schemeClr val="tx1"/>
        </a:solidFill>
        <a:latin typeface="Arial" charset="0"/>
        <a:ea typeface="+mn-ea"/>
        <a:cs typeface="+mn-cs"/>
      </a:defRPr>
    </a:lvl2pPr>
    <a:lvl3pPr marL="914400" algn="ctr" rtl="0" eaLnBrk="0" fontAlgn="base" hangingPunct="0">
      <a:spcBef>
        <a:spcPct val="50000"/>
      </a:spcBef>
      <a:spcAft>
        <a:spcPct val="0"/>
      </a:spcAft>
      <a:defRPr sz="2800" b="1" kern="1200">
        <a:solidFill>
          <a:schemeClr val="tx1"/>
        </a:solidFill>
        <a:latin typeface="Arial" charset="0"/>
        <a:ea typeface="+mn-ea"/>
        <a:cs typeface="+mn-cs"/>
      </a:defRPr>
    </a:lvl3pPr>
    <a:lvl4pPr marL="1371600" algn="ctr" rtl="0" eaLnBrk="0" fontAlgn="base" hangingPunct="0">
      <a:spcBef>
        <a:spcPct val="50000"/>
      </a:spcBef>
      <a:spcAft>
        <a:spcPct val="0"/>
      </a:spcAft>
      <a:defRPr sz="2800" b="1" kern="1200">
        <a:solidFill>
          <a:schemeClr val="tx1"/>
        </a:solidFill>
        <a:latin typeface="Arial" charset="0"/>
        <a:ea typeface="+mn-ea"/>
        <a:cs typeface="+mn-cs"/>
      </a:defRPr>
    </a:lvl4pPr>
    <a:lvl5pPr marL="1828800" algn="ctr" rtl="0" eaLnBrk="0" fontAlgn="base" hangingPunct="0">
      <a:spcBef>
        <a:spcPct val="50000"/>
      </a:spcBef>
      <a:spcAft>
        <a:spcPct val="0"/>
      </a:spcAft>
      <a:defRPr sz="2800" b="1" kern="1200">
        <a:solidFill>
          <a:schemeClr val="tx1"/>
        </a:solidFill>
        <a:latin typeface="Arial" charset="0"/>
        <a:ea typeface="+mn-ea"/>
        <a:cs typeface="+mn-cs"/>
      </a:defRPr>
    </a:lvl5pPr>
    <a:lvl6pPr marL="2286000" algn="l" defTabSz="914400" rtl="0" eaLnBrk="1" latinLnBrk="0" hangingPunct="1">
      <a:defRPr sz="2800" b="1" kern="1200">
        <a:solidFill>
          <a:schemeClr val="tx1"/>
        </a:solidFill>
        <a:latin typeface="Arial" charset="0"/>
        <a:ea typeface="+mn-ea"/>
        <a:cs typeface="+mn-cs"/>
      </a:defRPr>
    </a:lvl6pPr>
    <a:lvl7pPr marL="2743200" algn="l" defTabSz="914400" rtl="0" eaLnBrk="1" latinLnBrk="0" hangingPunct="1">
      <a:defRPr sz="2800" b="1" kern="1200">
        <a:solidFill>
          <a:schemeClr val="tx1"/>
        </a:solidFill>
        <a:latin typeface="Arial" charset="0"/>
        <a:ea typeface="+mn-ea"/>
        <a:cs typeface="+mn-cs"/>
      </a:defRPr>
    </a:lvl7pPr>
    <a:lvl8pPr marL="3200400" algn="l" defTabSz="914400" rtl="0" eaLnBrk="1" latinLnBrk="0" hangingPunct="1">
      <a:defRPr sz="2800" b="1" kern="1200">
        <a:solidFill>
          <a:schemeClr val="tx1"/>
        </a:solidFill>
        <a:latin typeface="Arial" charset="0"/>
        <a:ea typeface="+mn-ea"/>
        <a:cs typeface="+mn-cs"/>
      </a:defRPr>
    </a:lvl8pPr>
    <a:lvl9pPr marL="3657600" algn="l" defTabSz="914400" rtl="0" eaLnBrk="1" latinLnBrk="0" hangingPunct="1">
      <a:defRPr sz="28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6BE05"/>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030"/>
    <a:srgbClr val="E71939"/>
    <a:srgbClr val="A2264B"/>
    <a:srgbClr val="731B38"/>
    <a:srgbClr val="A49473"/>
    <a:srgbClr val="FFFF00"/>
    <a:srgbClr val="0000FF"/>
    <a:srgbClr val="000076"/>
    <a:srgbClr val="050072"/>
    <a:srgbClr val="120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4674" autoAdjust="0"/>
  </p:normalViewPr>
  <p:slideViewPr>
    <p:cSldViewPr>
      <p:cViewPr varScale="1">
        <p:scale>
          <a:sx n="124" d="100"/>
          <a:sy n="124" d="100"/>
        </p:scale>
        <p:origin x="1760" y="168"/>
      </p:cViewPr>
      <p:guideLst>
        <p:guide orient="horz" pos="2160"/>
        <p:guide pos="2880"/>
      </p:guideLst>
    </p:cSldViewPr>
  </p:slideViewPr>
  <p:outlineViewPr>
    <p:cViewPr>
      <p:scale>
        <a:sx n="23" d="100"/>
        <a:sy n="2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96"/>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l">
              <a:spcBef>
                <a:spcPct val="0"/>
              </a:spcBef>
              <a:defRPr sz="1200" b="0">
                <a:effectLst/>
                <a:latin typeface="Times New Roman" pitchFamily="18" charset="0"/>
              </a:defRPr>
            </a:lvl1pPr>
          </a:lstStyle>
          <a:p>
            <a:pPr>
              <a:defRPr/>
            </a:pPr>
            <a:endParaRPr lang="en-US"/>
          </a:p>
        </p:txBody>
      </p:sp>
      <p:sp>
        <p:nvSpPr>
          <p:cNvPr id="92163"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r">
              <a:spcBef>
                <a:spcPct val="0"/>
              </a:spcBef>
              <a:defRPr sz="1200" b="0">
                <a:effectLst/>
                <a:latin typeface="Times New Roman" pitchFamily="18" charset="0"/>
              </a:defRPr>
            </a:lvl1pPr>
          </a:lstStyle>
          <a:p>
            <a:pPr>
              <a:defRPr/>
            </a:pPr>
            <a:endParaRPr lang="en-US"/>
          </a:p>
        </p:txBody>
      </p:sp>
      <p:sp>
        <p:nvSpPr>
          <p:cNvPr id="92164" name="Rectangle 4"/>
          <p:cNvSpPr>
            <a:spLocks noGrp="1" noChangeArrowheads="1"/>
          </p:cNvSpPr>
          <p:nvPr>
            <p:ph type="ftr" sz="quarter" idx="2"/>
          </p:nvPr>
        </p:nvSpPr>
        <p:spPr bwMode="auto">
          <a:xfrm>
            <a:off x="0" y="8839200"/>
            <a:ext cx="3048000" cy="457200"/>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l">
              <a:spcBef>
                <a:spcPct val="0"/>
              </a:spcBef>
              <a:defRPr sz="1200" b="0">
                <a:effectLst/>
                <a:latin typeface="Times New Roman" pitchFamily="18" charset="0"/>
              </a:defRPr>
            </a:lvl1pPr>
          </a:lstStyle>
          <a:p>
            <a:pPr>
              <a:defRPr/>
            </a:pPr>
            <a:endParaRPr lang="en-US"/>
          </a:p>
        </p:txBody>
      </p:sp>
      <p:sp>
        <p:nvSpPr>
          <p:cNvPr id="92165" name="Rectangle 5"/>
          <p:cNvSpPr>
            <a:spLocks noGrp="1" noChangeArrowheads="1"/>
          </p:cNvSpPr>
          <p:nvPr>
            <p:ph type="sldNum" sz="quarter" idx="3"/>
          </p:nvPr>
        </p:nvSpPr>
        <p:spPr bwMode="auto">
          <a:xfrm>
            <a:off x="3962400" y="8839200"/>
            <a:ext cx="3048000" cy="457200"/>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r">
              <a:spcBef>
                <a:spcPct val="0"/>
              </a:spcBef>
              <a:defRPr sz="1200" b="0">
                <a:effectLst/>
                <a:latin typeface="Times New Roman" pitchFamily="18" charset="0"/>
              </a:defRPr>
            </a:lvl1pPr>
          </a:lstStyle>
          <a:p>
            <a:pPr>
              <a:defRPr/>
            </a:pPr>
            <a:fld id="{6C3B5C87-7EB3-489F-8858-69B7C33090D3}" type="slidenum">
              <a:rPr lang="en-US"/>
              <a:pPr>
                <a:defRPr/>
              </a:pPr>
              <a:t>‹#›</a:t>
            </a:fld>
            <a:endParaRPr lang="en-US"/>
          </a:p>
        </p:txBody>
      </p:sp>
    </p:spTree>
    <p:extLst>
      <p:ext uri="{BB962C8B-B14F-4D97-AF65-F5344CB8AC3E}">
        <p14:creationId xmlns:p14="http://schemas.microsoft.com/office/powerpoint/2010/main" val="4015473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3" tIns="46587" rIns="93173" bIns="46587" numCol="1" anchor="t" anchorCtr="0" compatLnSpc="1">
            <a:prstTxWarp prst="textNoShape">
              <a:avLst/>
            </a:prstTxWarp>
          </a:bodyPr>
          <a:lstStyle>
            <a:lvl1pPr algn="l" defTabSz="931863">
              <a:spcBef>
                <a:spcPct val="0"/>
              </a:spcBef>
              <a:defRPr sz="1200" b="0">
                <a:effectLst/>
                <a:latin typeface="Times New Roman" pitchFamily="18" charset="0"/>
              </a:defRPr>
            </a:lvl1pPr>
          </a:lstStyle>
          <a:p>
            <a:pPr>
              <a:defRPr/>
            </a:pPr>
            <a:endParaRPr lang="en-US"/>
          </a:p>
        </p:txBody>
      </p:sp>
      <p:sp>
        <p:nvSpPr>
          <p:cNvPr id="4505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3" tIns="46587" rIns="93173" bIns="46587" numCol="1" anchor="t" anchorCtr="0" compatLnSpc="1">
            <a:prstTxWarp prst="textNoShape">
              <a:avLst/>
            </a:prstTxWarp>
          </a:bodyPr>
          <a:lstStyle>
            <a:lvl1pPr algn="r" defTabSz="931863">
              <a:spcBef>
                <a:spcPct val="0"/>
              </a:spcBef>
              <a:defRPr sz="1200" b="0">
                <a:effectLst/>
                <a:latin typeface="Times New Roman" pitchFamily="18"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3" tIns="46587" rIns="93173" bIns="4658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506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3" tIns="46587" rIns="93173" bIns="46587" numCol="1" anchor="b" anchorCtr="0" compatLnSpc="1">
            <a:prstTxWarp prst="textNoShape">
              <a:avLst/>
            </a:prstTxWarp>
          </a:bodyPr>
          <a:lstStyle>
            <a:lvl1pPr algn="l" defTabSz="931863">
              <a:spcBef>
                <a:spcPct val="0"/>
              </a:spcBef>
              <a:defRPr sz="1200" b="0">
                <a:effectLst/>
                <a:latin typeface="Times New Roman" pitchFamily="18" charset="0"/>
              </a:defRPr>
            </a:lvl1pPr>
          </a:lstStyle>
          <a:p>
            <a:pPr>
              <a:defRPr/>
            </a:pPr>
            <a:endParaRPr lang="en-US"/>
          </a:p>
        </p:txBody>
      </p:sp>
      <p:sp>
        <p:nvSpPr>
          <p:cNvPr id="4506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3" tIns="46587" rIns="93173" bIns="46587" numCol="1" anchor="b" anchorCtr="0" compatLnSpc="1">
            <a:prstTxWarp prst="textNoShape">
              <a:avLst/>
            </a:prstTxWarp>
          </a:bodyPr>
          <a:lstStyle>
            <a:lvl1pPr algn="r" defTabSz="931863">
              <a:spcBef>
                <a:spcPct val="0"/>
              </a:spcBef>
              <a:defRPr sz="1200" b="0">
                <a:effectLst/>
                <a:latin typeface="Times New Roman" pitchFamily="18" charset="0"/>
              </a:defRPr>
            </a:lvl1pPr>
          </a:lstStyle>
          <a:p>
            <a:pPr>
              <a:defRPr/>
            </a:pPr>
            <a:fld id="{8DFD2C58-9229-489A-BF46-83C5E65F49D6}" type="slidenum">
              <a:rPr lang="en-US"/>
              <a:pPr>
                <a:defRPr/>
              </a:pPr>
              <a:t>‹#›</a:t>
            </a:fld>
            <a:endParaRPr lang="en-US"/>
          </a:p>
        </p:txBody>
      </p:sp>
    </p:spTree>
    <p:extLst>
      <p:ext uri="{BB962C8B-B14F-4D97-AF65-F5344CB8AC3E}">
        <p14:creationId xmlns:p14="http://schemas.microsoft.com/office/powerpoint/2010/main" val="2347477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21E581-AD8F-4B4F-B477-44D20529426C}" type="slidenum">
              <a:rPr lang="en-US" smtClean="0"/>
              <a:t>3</a:t>
            </a:fld>
            <a:endParaRPr lang="en-US"/>
          </a:p>
        </p:txBody>
      </p:sp>
    </p:spTree>
    <p:extLst>
      <p:ext uri="{BB962C8B-B14F-4D97-AF65-F5344CB8AC3E}">
        <p14:creationId xmlns:p14="http://schemas.microsoft.com/office/powerpoint/2010/main" val="3255788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Written Notification</a:t>
            </a:r>
            <a:br>
              <a:rPr lang="en-US" dirty="0"/>
            </a:br>
            <a:r>
              <a:rPr lang="en-US" sz="1200" b="1" i="1" dirty="0"/>
              <a:t>“No one shall be deemed appointed in the absence of an official written notification from the President.” </a:t>
            </a:r>
            <a:r>
              <a:rPr lang="en-US" sz="1200" b="1" dirty="0"/>
              <a:t>(12.1)</a:t>
            </a:r>
          </a:p>
          <a:p>
            <a:endParaRPr lang="en-US" sz="1200" b="1" dirty="0"/>
          </a:p>
          <a:p>
            <a:r>
              <a:rPr lang="en-US" b="1" dirty="0"/>
              <a:t>12.2 – Evaluation Criteria</a:t>
            </a:r>
          </a:p>
          <a:p>
            <a:pPr marL="171450" indent="-171450">
              <a:buFont typeface="Arial" panose="020B0604020202020204" pitchFamily="34" charset="0"/>
              <a:buChar char="•"/>
            </a:pPr>
            <a:r>
              <a:rPr lang="en-US" b="1" i="1" dirty="0"/>
              <a:t>Beginning &amp; ending date of appt.</a:t>
            </a:r>
          </a:p>
          <a:p>
            <a:pPr marL="171450" indent="-171450">
              <a:buFont typeface="Arial" panose="020B0604020202020204" pitchFamily="34" charset="0"/>
              <a:buChar char="•"/>
            </a:pPr>
            <a:r>
              <a:rPr lang="en-US" b="1" i="1" dirty="0"/>
              <a:t>Classification</a:t>
            </a:r>
          </a:p>
          <a:p>
            <a:pPr marL="171450" indent="-171450">
              <a:buFont typeface="Arial" panose="020B0604020202020204" pitchFamily="34" charset="0"/>
              <a:buChar char="•"/>
            </a:pPr>
            <a:r>
              <a:rPr lang="en-US" b="1" i="1" dirty="0"/>
              <a:t>Time base</a:t>
            </a:r>
          </a:p>
          <a:p>
            <a:pPr marL="171450" indent="-171450">
              <a:buFont typeface="Arial" panose="020B0604020202020204" pitchFamily="34" charset="0"/>
              <a:buChar char="•"/>
            </a:pPr>
            <a:r>
              <a:rPr lang="en-US" b="1" i="1" dirty="0"/>
              <a:t>Salary</a:t>
            </a:r>
          </a:p>
          <a:p>
            <a:pPr marL="171450" indent="-171450">
              <a:buFont typeface="Arial" panose="020B0604020202020204" pitchFamily="34" charset="0"/>
              <a:buChar char="•"/>
            </a:pPr>
            <a:r>
              <a:rPr lang="en-US" b="1" i="1" dirty="0"/>
              <a:t>Rank, when appropriate</a:t>
            </a:r>
          </a:p>
          <a:p>
            <a:pPr marL="171450" indent="-171450">
              <a:buFont typeface="Arial" panose="020B0604020202020204" pitchFamily="34" charset="0"/>
              <a:buChar char="•"/>
            </a:pPr>
            <a:r>
              <a:rPr lang="en-US" b="1" i="1" dirty="0"/>
              <a:t>Employee status</a:t>
            </a:r>
          </a:p>
          <a:p>
            <a:pPr marL="171450" indent="-171450">
              <a:buFont typeface="Arial" panose="020B0604020202020204" pitchFamily="34" charset="0"/>
              <a:buChar char="•"/>
            </a:pPr>
            <a:r>
              <a:rPr lang="en-US" b="1" i="1" dirty="0"/>
              <a:t>Assigned dept</a:t>
            </a:r>
          </a:p>
          <a:p>
            <a:pPr marL="171450" indent="-171450">
              <a:buFont typeface="Arial" panose="020B0604020202020204" pitchFamily="34" charset="0"/>
              <a:buChar char="•"/>
            </a:pPr>
            <a:r>
              <a:rPr lang="en-US" b="1" i="1" dirty="0"/>
              <a:t>Other conditions of employment</a:t>
            </a:r>
          </a:p>
          <a:p>
            <a:br>
              <a:rPr lang="en-US" b="1" dirty="0"/>
            </a:br>
            <a:endParaRPr lang="en-US" dirty="0"/>
          </a:p>
        </p:txBody>
      </p:sp>
      <p:sp>
        <p:nvSpPr>
          <p:cNvPr id="4" name="Slide Number Placeholder 3"/>
          <p:cNvSpPr>
            <a:spLocks noGrp="1"/>
          </p:cNvSpPr>
          <p:nvPr>
            <p:ph type="sldNum" sz="quarter" idx="5"/>
          </p:nvPr>
        </p:nvSpPr>
        <p:spPr/>
        <p:txBody>
          <a:bodyPr/>
          <a:lstStyle/>
          <a:p>
            <a:fld id="{1C21E581-AD8F-4B4F-B477-44D20529426C}" type="slidenum">
              <a:rPr lang="en-US" smtClean="0"/>
              <a:t>4</a:t>
            </a:fld>
            <a:endParaRPr lang="en-US"/>
          </a:p>
        </p:txBody>
      </p:sp>
    </p:spTree>
    <p:extLst>
      <p:ext uri="{BB962C8B-B14F-4D97-AF65-F5344CB8AC3E}">
        <p14:creationId xmlns:p14="http://schemas.microsoft.com/office/powerpoint/2010/main" val="3891080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Conditional vs. Unconditional</a:t>
            </a:r>
          </a:p>
          <a:p>
            <a:endParaRPr lang="en-US" dirty="0"/>
          </a:p>
          <a:p>
            <a:pPr marL="171450" indent="-171450">
              <a:buFont typeface="Arial" panose="020B0604020202020204" pitchFamily="34" charset="0"/>
              <a:buChar char="•"/>
            </a:pPr>
            <a:r>
              <a:rPr lang="en-US" dirty="0"/>
              <a:t>All full-time employees shall not be appointed on a conditional basis (12.6) --- but, very FUZZY. i.e., they are UNCONDITIONAL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Less than full-time appointments are conditional. Typical conditions related to BUDGET and ENROLLMENT.  (12.5)</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1" dirty="0"/>
              <a:t>Once the terms starts</a:t>
            </a:r>
            <a:r>
              <a:rPr lang="is-IS" b="1" dirty="0"/>
              <a:t>…</a:t>
            </a:r>
          </a:p>
          <a:p>
            <a:pPr lvl="1"/>
            <a:r>
              <a:rPr lang="is-IS" sz="2000" dirty="0"/>
              <a:t>How should you compensate if the class gets canceled?</a:t>
            </a:r>
          </a:p>
          <a:p>
            <a:r>
              <a:rPr lang="en-US" dirty="0"/>
              <a:t>	If class cancelled before 3</a:t>
            </a:r>
            <a:r>
              <a:rPr lang="en-US" baseline="30000" dirty="0"/>
              <a:t>rd</a:t>
            </a:r>
            <a:r>
              <a:rPr lang="en-US" dirty="0"/>
              <a:t> class meeting (or after 1 x </a:t>
            </a:r>
            <a:r>
              <a:rPr lang="en-US" dirty="0" err="1"/>
              <a:t>wk</a:t>
            </a:r>
            <a:r>
              <a:rPr lang="en-US" dirty="0"/>
              <a:t> canceled before 2</a:t>
            </a:r>
            <a:r>
              <a:rPr lang="en-US" baseline="30000" dirty="0"/>
              <a:t>nd</a:t>
            </a:r>
            <a:r>
              <a:rPr lang="en-US" dirty="0"/>
              <a:t> meeting), only pay for work done.</a:t>
            </a:r>
          </a:p>
          <a:p>
            <a:endParaRPr lang="en-US" dirty="0"/>
          </a:p>
          <a:p>
            <a:r>
              <a:rPr lang="en-US" dirty="0"/>
              <a:t>	If class cancelled after 3</a:t>
            </a:r>
            <a:r>
              <a:rPr lang="en-US" baseline="30000" dirty="0"/>
              <a:t>rd</a:t>
            </a:r>
            <a:r>
              <a:rPr lang="en-US" dirty="0"/>
              <a:t> class meeting (or after 1 x </a:t>
            </a:r>
            <a:r>
              <a:rPr lang="en-US" dirty="0" err="1"/>
              <a:t>wk</a:t>
            </a:r>
            <a:r>
              <a:rPr lang="en-US" dirty="0"/>
              <a:t> canceled before 2</a:t>
            </a:r>
            <a:r>
              <a:rPr lang="en-US" baseline="30000" dirty="0"/>
              <a:t>nd</a:t>
            </a:r>
            <a:r>
              <a:rPr lang="en-US" dirty="0"/>
              <a:t> meeting), MUST be either Paid for remaining portion of class or provided an alternative assignment</a:t>
            </a:r>
          </a:p>
          <a:p>
            <a:pPr lvl="1"/>
            <a:endParaRPr lang="is-IS" sz="2000" dirty="0"/>
          </a:p>
          <a:p>
            <a:pPr lvl="1"/>
            <a:endParaRPr lang="is-IS" sz="2000" dirty="0"/>
          </a:p>
          <a:p>
            <a:pPr lvl="1"/>
            <a:r>
              <a:rPr lang="is-IS" sz="2000" dirty="0"/>
              <a:t>Do units for subs/addtl work count toward entitlement?</a:t>
            </a:r>
          </a:p>
          <a:p>
            <a:pPr lvl="1"/>
            <a:r>
              <a:rPr lang="is-IS" sz="2000" dirty="0"/>
              <a:t>	Answer is NO</a:t>
            </a:r>
            <a:endParaRPr lang="en-US" sz="2000" dirty="0"/>
          </a:p>
          <a:p>
            <a:endParaRPr lang="en-US" dirty="0"/>
          </a:p>
        </p:txBody>
      </p:sp>
      <p:sp>
        <p:nvSpPr>
          <p:cNvPr id="4" name="Slide Number Placeholder 3"/>
          <p:cNvSpPr>
            <a:spLocks noGrp="1"/>
          </p:cNvSpPr>
          <p:nvPr>
            <p:ph type="sldNum" sz="quarter" idx="5"/>
          </p:nvPr>
        </p:nvSpPr>
        <p:spPr/>
        <p:txBody>
          <a:bodyPr/>
          <a:lstStyle/>
          <a:p>
            <a:fld id="{1C21E581-AD8F-4B4F-B477-44D20529426C}" type="slidenum">
              <a:rPr lang="en-US" smtClean="0"/>
              <a:t>5</a:t>
            </a:fld>
            <a:endParaRPr lang="en-US"/>
          </a:p>
        </p:txBody>
      </p:sp>
    </p:spTree>
    <p:extLst>
      <p:ext uri="{BB962C8B-B14F-4D97-AF65-F5344CB8AC3E}">
        <p14:creationId xmlns:p14="http://schemas.microsoft.com/office/powerpoint/2010/main" val="180001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TRUST IN THE PROCESS</a:t>
            </a:r>
          </a:p>
          <a:p>
            <a:endParaRPr lang="en-US" dirty="0"/>
          </a:p>
          <a:p>
            <a:r>
              <a:rPr lang="en-US" dirty="0"/>
              <a:t>Treat them all the same and give careful consideration</a:t>
            </a:r>
          </a:p>
        </p:txBody>
      </p:sp>
      <p:sp>
        <p:nvSpPr>
          <p:cNvPr id="4" name="Slide Number Placeholder 3"/>
          <p:cNvSpPr>
            <a:spLocks noGrp="1"/>
          </p:cNvSpPr>
          <p:nvPr>
            <p:ph type="sldNum" sz="quarter" idx="5"/>
          </p:nvPr>
        </p:nvSpPr>
        <p:spPr/>
        <p:txBody>
          <a:bodyPr/>
          <a:lstStyle/>
          <a:p>
            <a:fld id="{1C21E581-AD8F-4B4F-B477-44D20529426C}" type="slidenum">
              <a:rPr lang="en-US" smtClean="0"/>
              <a:t>10</a:t>
            </a:fld>
            <a:endParaRPr lang="en-US"/>
          </a:p>
        </p:txBody>
      </p:sp>
    </p:spTree>
    <p:extLst>
      <p:ext uri="{BB962C8B-B14F-4D97-AF65-F5344CB8AC3E}">
        <p14:creationId xmlns:p14="http://schemas.microsoft.com/office/powerpoint/2010/main" val="2794697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 SURE AND ESTABLISH APPLICANT POOLS AND USE THEM TO ASSIGN COURSES</a:t>
            </a:r>
          </a:p>
        </p:txBody>
      </p:sp>
      <p:sp>
        <p:nvSpPr>
          <p:cNvPr id="4" name="Slide Number Placeholder 3"/>
          <p:cNvSpPr>
            <a:spLocks noGrp="1"/>
          </p:cNvSpPr>
          <p:nvPr>
            <p:ph type="sldNum" sz="quarter" idx="5"/>
          </p:nvPr>
        </p:nvSpPr>
        <p:spPr/>
        <p:txBody>
          <a:bodyPr/>
          <a:lstStyle/>
          <a:p>
            <a:fld id="{1C21E581-AD8F-4B4F-B477-44D20529426C}" type="slidenum">
              <a:rPr lang="en-US" smtClean="0"/>
              <a:t>11</a:t>
            </a:fld>
            <a:endParaRPr lang="en-US"/>
          </a:p>
        </p:txBody>
      </p:sp>
    </p:spTree>
    <p:extLst>
      <p:ext uri="{BB962C8B-B14F-4D97-AF65-F5344CB8AC3E}">
        <p14:creationId xmlns:p14="http://schemas.microsoft.com/office/powerpoint/2010/main" val="2780945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DFD2C58-9229-489A-BF46-83C5E65F49D6}" type="slidenum">
              <a:rPr lang="en-US" smtClean="0"/>
              <a:pPr>
                <a:defRPr/>
              </a:pPr>
              <a:t>12</a:t>
            </a:fld>
            <a:endParaRPr lang="en-US"/>
          </a:p>
        </p:txBody>
      </p:sp>
    </p:spTree>
    <p:extLst>
      <p:ext uri="{BB962C8B-B14F-4D97-AF65-F5344CB8AC3E}">
        <p14:creationId xmlns:p14="http://schemas.microsoft.com/office/powerpoint/2010/main" val="1513858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spd="med">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defRPr sz="2000">
          <a:solidFill>
            <a:schemeClr val="tx1"/>
          </a:solidFill>
          <a:latin typeface="+mn-lt"/>
        </a:defRPr>
      </a:lvl6pPr>
      <a:lvl7pPr marL="2971800" indent="-228600" algn="l" rtl="0" eaLnBrk="0" fontAlgn="base" hangingPunct="0">
        <a:spcBef>
          <a:spcPct val="20000"/>
        </a:spcBef>
        <a:spcAft>
          <a:spcPct val="0"/>
        </a:spcAft>
        <a:defRPr sz="2000">
          <a:solidFill>
            <a:schemeClr val="tx1"/>
          </a:solidFill>
          <a:latin typeface="+mn-lt"/>
        </a:defRPr>
      </a:lvl7pPr>
      <a:lvl8pPr marL="3429000" indent="-228600" algn="l" rtl="0" eaLnBrk="0" fontAlgn="base" hangingPunct="0">
        <a:spcBef>
          <a:spcPct val="20000"/>
        </a:spcBef>
        <a:spcAft>
          <a:spcPct val="0"/>
        </a:spcAft>
        <a:defRPr sz="2000">
          <a:solidFill>
            <a:schemeClr val="tx1"/>
          </a:solidFill>
          <a:latin typeface="+mn-lt"/>
        </a:defRPr>
      </a:lvl8pPr>
      <a:lvl9pPr marL="3886200" indent="-228600" algn="l" rtl="0" eaLnBrk="0" fontAlgn="base" hangingPunct="0">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3" cstate="print">
            <a:extLst>
              <a:ext uri="{BEBA8EAE-BF5A-486C-A8C5-ECC9F3942E4B}">
                <a14:imgProps xmlns:a14="http://schemas.microsoft.com/office/drawing/2010/main">
                  <a14:imgLayer r:embed="rId14">
                    <a14:imgEffect>
                      <a14:brightnessContrast bright="74000"/>
                    </a14:imgEffect>
                  </a14:imgLayer>
                </a14:imgProps>
              </a:ext>
              <a:ext uri="{28A0092B-C50C-407E-A947-70E740481C1C}">
                <a14:useLocalDpi xmlns:a14="http://schemas.microsoft.com/office/drawing/2010/main" val="0"/>
              </a:ext>
            </a:extLst>
          </a:blip>
          <a:stretch>
            <a:fillRect/>
          </a:stretch>
        </p:blipFill>
        <p:spPr>
          <a:xfrm>
            <a:off x="2819400" y="2917615"/>
            <a:ext cx="3429000" cy="889420"/>
          </a:xfrm>
          <a:prstGeom prst="rect">
            <a:avLst/>
          </a:prstGeom>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p:cNvSpPr>
            <a:spLocks noGrp="1" noChangeArrowheads="1"/>
          </p:cNvSpPr>
          <p:nvPr>
            <p:ph type="title" idx="4294967295"/>
          </p:nvPr>
        </p:nvSpPr>
        <p:spPr bwMode="auto">
          <a:xfrm>
            <a:off x="152400" y="5148423"/>
            <a:ext cx="8763000" cy="1447800"/>
          </a:xfrm>
          <a:prstGeom prst="rect">
            <a:avLst/>
          </a:prstGeom>
          <a:noFill/>
          <a:ln w="25400">
            <a:solidFill>
              <a:srgbClr val="D22030"/>
            </a:solidFill>
            <a:miter lim="800000"/>
            <a:headEnd/>
            <a:tailEnd/>
          </a:ln>
        </p:spPr>
        <p:txBody>
          <a:bodyPr anchor="ctr" anchorCtr="0"/>
          <a:lstStyle/>
          <a:p>
            <a:pPr>
              <a:defRPr/>
            </a:pPr>
            <a:r>
              <a:rPr lang="en-US" sz="3200" b="1" dirty="0">
                <a:solidFill>
                  <a:schemeClr val="accent5">
                    <a:lumMod val="10000"/>
                  </a:schemeClr>
                </a:solidFill>
                <a:effectLst>
                  <a:outerShdw blurRad="38100" dist="38100" dir="2700000" algn="tl">
                    <a:srgbClr val="C0C0C0"/>
                  </a:outerShdw>
                </a:effectLst>
              </a:rPr>
              <a:t>Order of Assignment &amp; Changes for 21-22</a:t>
            </a:r>
            <a:br>
              <a:rPr lang="en-US" sz="3600" b="1" dirty="0">
                <a:solidFill>
                  <a:schemeClr val="accent5">
                    <a:lumMod val="10000"/>
                  </a:schemeClr>
                </a:solidFill>
                <a:effectLst>
                  <a:outerShdw blurRad="38100" dist="38100" dir="2700000" algn="tl">
                    <a:srgbClr val="C0C0C0"/>
                  </a:outerShdw>
                </a:effectLst>
              </a:rPr>
            </a:br>
            <a:r>
              <a:rPr lang="en-US" sz="2000" b="1" i="1" dirty="0">
                <a:solidFill>
                  <a:schemeClr val="accent5">
                    <a:lumMod val="10000"/>
                  </a:schemeClr>
                </a:solidFill>
                <a:effectLst>
                  <a:outerShdw blurRad="38100" dist="38100" dir="2700000" algn="tl">
                    <a:srgbClr val="C0C0C0"/>
                  </a:outerShdw>
                </a:effectLst>
              </a:rPr>
              <a:t>Monday, August 23, 2021 </a:t>
            </a:r>
            <a:br>
              <a:rPr lang="en-US" sz="2000" b="1" i="1" dirty="0">
                <a:solidFill>
                  <a:schemeClr val="accent5">
                    <a:lumMod val="10000"/>
                  </a:schemeClr>
                </a:solidFill>
                <a:effectLst>
                  <a:outerShdw blurRad="38100" dist="38100" dir="2700000" algn="tl">
                    <a:srgbClr val="C0C0C0"/>
                  </a:outerShdw>
                </a:effectLst>
              </a:rPr>
            </a:br>
            <a:r>
              <a:rPr lang="en-US" sz="2000" b="1" i="1" dirty="0">
                <a:solidFill>
                  <a:schemeClr val="accent5">
                    <a:lumMod val="10000"/>
                  </a:schemeClr>
                </a:solidFill>
                <a:effectLst>
                  <a:outerShdw blurRad="38100" dist="38100" dir="2700000" algn="tl">
                    <a:srgbClr val="C0C0C0"/>
                  </a:outerShdw>
                </a:effectLst>
              </a:rPr>
              <a:t>Department Chair and Deans Retreat</a:t>
            </a:r>
          </a:p>
        </p:txBody>
      </p:sp>
      <p:sp>
        <p:nvSpPr>
          <p:cNvPr id="232451" name="Rectangle 3"/>
          <p:cNvSpPr>
            <a:spLocks noChangeArrowheads="1"/>
          </p:cNvSpPr>
          <p:nvPr/>
        </p:nvSpPr>
        <p:spPr bwMode="auto">
          <a:xfrm>
            <a:off x="381000" y="228600"/>
            <a:ext cx="83820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California State University Northridge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2917615"/>
            <a:ext cx="3429000" cy="8894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077200" cy="4572000"/>
          </a:xfrm>
        </p:spPr>
        <p:txBody>
          <a:bodyPr>
            <a:noAutofit/>
          </a:bodyPr>
          <a:lstStyle/>
          <a:p>
            <a:pPr marL="0" indent="0" algn="ctr" fontAlgn="b">
              <a:spcBef>
                <a:spcPct val="50000"/>
              </a:spcBef>
              <a:buNone/>
              <a:tabLst>
                <a:tab pos="7661275" algn="r"/>
              </a:tabLst>
            </a:pPr>
            <a:r>
              <a:rPr lang="en-US" sz="2400" b="1" dirty="0">
                <a:effectLst>
                  <a:outerShdw blurRad="38100" dist="38100" dir="2700000" algn="tl">
                    <a:srgbClr val="000000">
                      <a:alpha val="43137"/>
                    </a:srgbClr>
                  </a:outerShdw>
                </a:effectLst>
              </a:rPr>
              <a:t>Careful Consideration</a:t>
            </a:r>
          </a:p>
          <a:p>
            <a:pPr marL="284163" indent="-284163" algn="just" fontAlgn="b">
              <a:spcBef>
                <a:spcPct val="50000"/>
              </a:spcBef>
              <a:tabLst>
                <a:tab pos="7661275" algn="r"/>
              </a:tabLst>
            </a:pPr>
            <a:r>
              <a:rPr lang="en-US" sz="2200" kern="1200" dirty="0">
                <a:solidFill>
                  <a:srgbClr val="000000"/>
                </a:solidFill>
                <a:effectLst>
                  <a:outerShdw blurRad="38100" dist="38100" dir="2700000" algn="tl">
                    <a:srgbClr val="000000">
                      <a:alpha val="43137"/>
                    </a:srgbClr>
                  </a:outerShdw>
                </a:effectLst>
              </a:rPr>
              <a:t>What is it??</a:t>
            </a:r>
          </a:p>
          <a:p>
            <a:pPr marL="574675" lvl="1" indent="-290513" algn="just" fontAlgn="b">
              <a:spcBef>
                <a:spcPts val="0"/>
              </a:spcBef>
              <a:tabLst>
                <a:tab pos="7661275" algn="r"/>
              </a:tabLst>
            </a:pPr>
            <a:r>
              <a:rPr lang="en-US" sz="2200" kern="1200" dirty="0">
                <a:solidFill>
                  <a:srgbClr val="000000"/>
                </a:solidFill>
                <a:effectLst>
                  <a:outerShdw blurRad="38100" dist="38100" dir="2700000" algn="tl">
                    <a:srgbClr val="000000">
                      <a:alpha val="43137"/>
                    </a:srgbClr>
                  </a:outerShdw>
                </a:effectLst>
                <a:ea typeface="+mn-ea"/>
                <a:cs typeface="+mn-cs"/>
              </a:rPr>
              <a:t>Review of application, evaluations, and Personnel Action File (PAF)</a:t>
            </a:r>
          </a:p>
          <a:p>
            <a:pPr marL="574675" lvl="1" indent="-290513" algn="just" fontAlgn="b">
              <a:spcBef>
                <a:spcPts val="0"/>
              </a:spcBef>
              <a:tabLst>
                <a:tab pos="7661275" algn="r"/>
              </a:tabLst>
            </a:pPr>
            <a:r>
              <a:rPr lang="en-US" sz="2200" kern="1200" dirty="0">
                <a:solidFill>
                  <a:srgbClr val="000000"/>
                </a:solidFill>
                <a:effectLst>
                  <a:outerShdw blurRad="38100" dist="38100" dir="2700000" algn="tl">
                    <a:srgbClr val="000000">
                      <a:alpha val="43137"/>
                    </a:srgbClr>
                  </a:outerShdw>
                </a:effectLst>
                <a:ea typeface="+mn-ea"/>
                <a:cs typeface="+mn-cs"/>
              </a:rPr>
              <a:t>Sign the PAF!! Document! Document! Document!</a:t>
            </a:r>
          </a:p>
          <a:p>
            <a:pPr marL="284163" indent="-284163" algn="just" fontAlgn="b">
              <a:spcBef>
                <a:spcPct val="50000"/>
              </a:spcBef>
              <a:tabLst>
                <a:tab pos="7661275" algn="r"/>
              </a:tabLst>
            </a:pPr>
            <a:r>
              <a:rPr lang="en-US" sz="2200" kern="1200" dirty="0">
                <a:solidFill>
                  <a:srgbClr val="000000"/>
                </a:solidFill>
                <a:effectLst>
                  <a:outerShdw blurRad="38100" dist="38100" dir="2700000" algn="tl">
                    <a:srgbClr val="000000">
                      <a:alpha val="43137"/>
                    </a:srgbClr>
                  </a:outerShdw>
                </a:effectLst>
              </a:rPr>
              <a:t>For whom?</a:t>
            </a:r>
          </a:p>
          <a:p>
            <a:pPr marL="574675" lvl="1" indent="-290513" algn="just" fontAlgn="b">
              <a:spcBef>
                <a:spcPts val="0"/>
              </a:spcBef>
              <a:tabLst>
                <a:tab pos="7661275" algn="r"/>
              </a:tabLst>
            </a:pPr>
            <a:r>
              <a:rPr lang="en-US" sz="2200" kern="1200" dirty="0">
                <a:solidFill>
                  <a:srgbClr val="000000"/>
                </a:solidFill>
                <a:effectLst>
                  <a:outerShdw blurRad="38100" dist="38100" dir="2700000" algn="tl">
                    <a:srgbClr val="000000">
                      <a:alpha val="43137"/>
                    </a:srgbClr>
                  </a:outerShdw>
                </a:effectLst>
                <a:ea typeface="+mn-ea"/>
                <a:cs typeface="+mn-cs"/>
              </a:rPr>
              <a:t>Lecturers who have been evaluated (12.7)</a:t>
            </a:r>
          </a:p>
          <a:p>
            <a:pPr marL="574675" lvl="1" indent="-290513" algn="just" fontAlgn="b">
              <a:spcBef>
                <a:spcPts val="0"/>
              </a:spcBef>
              <a:tabLst>
                <a:tab pos="7661275" algn="r"/>
              </a:tabLst>
            </a:pPr>
            <a:r>
              <a:rPr lang="en-US" sz="2200" kern="1200" dirty="0">
                <a:solidFill>
                  <a:srgbClr val="000000"/>
                </a:solidFill>
                <a:effectLst>
                  <a:outerShdw blurRad="38100" dist="38100" dir="2700000" algn="tl">
                    <a:srgbClr val="000000">
                      <a:alpha val="43137"/>
                    </a:srgbClr>
                  </a:outerShdw>
                </a:effectLst>
                <a:ea typeface="+mn-ea"/>
                <a:cs typeface="+mn-cs"/>
              </a:rPr>
              <a:t>Lecturers who worked for the department in the current/prior year (12.29)</a:t>
            </a:r>
          </a:p>
          <a:p>
            <a:pPr marL="284163" indent="-284163" algn="just" fontAlgn="b">
              <a:spcBef>
                <a:spcPct val="50000"/>
              </a:spcBef>
              <a:tabLst>
                <a:tab pos="7661275" algn="r"/>
              </a:tabLst>
            </a:pPr>
            <a:r>
              <a:rPr lang="en-US" sz="2200" kern="1200" dirty="0">
                <a:solidFill>
                  <a:srgbClr val="000000"/>
                </a:solidFill>
                <a:effectLst>
                  <a:outerShdw blurRad="38100" dist="38100" dir="2700000" algn="tl">
                    <a:srgbClr val="000000">
                      <a:alpha val="43137"/>
                    </a:srgbClr>
                  </a:outerShdw>
                </a:effectLst>
              </a:rPr>
              <a:t>Why?</a:t>
            </a:r>
          </a:p>
          <a:p>
            <a:pPr marL="574675" lvl="1" indent="-290513" algn="just" fontAlgn="b">
              <a:spcBef>
                <a:spcPts val="0"/>
              </a:spcBef>
              <a:tabLst>
                <a:tab pos="7661275" algn="r"/>
              </a:tabLst>
            </a:pPr>
            <a:r>
              <a:rPr lang="en-US" sz="2200" kern="1200" dirty="0">
                <a:solidFill>
                  <a:srgbClr val="000000"/>
                </a:solidFill>
                <a:effectLst>
                  <a:outerShdw blurRad="38100" dist="38100" dir="2700000" algn="tl">
                    <a:srgbClr val="000000">
                      <a:alpha val="43137"/>
                    </a:srgbClr>
                  </a:outerShdw>
                </a:effectLst>
                <a:ea typeface="+mn-ea"/>
                <a:cs typeface="+mn-cs"/>
              </a:rPr>
              <a:t>For reappointment!</a:t>
            </a:r>
          </a:p>
          <a:p>
            <a:pPr marL="574675" lvl="1" indent="-290513" algn="just" fontAlgn="b">
              <a:spcBef>
                <a:spcPts val="0"/>
              </a:spcBef>
              <a:tabLst>
                <a:tab pos="7661275" algn="r"/>
              </a:tabLst>
            </a:pPr>
            <a:r>
              <a:rPr lang="en-US" sz="2200" kern="1200" dirty="0">
                <a:solidFill>
                  <a:srgbClr val="000000"/>
                </a:solidFill>
                <a:effectLst>
                  <a:outerShdw blurRad="38100" dist="38100" dir="2700000" algn="tl">
                    <a:srgbClr val="000000">
                      <a:alpha val="43137"/>
                    </a:srgbClr>
                  </a:outerShdw>
                </a:effectLst>
                <a:ea typeface="+mn-ea"/>
                <a:cs typeface="+mn-cs"/>
              </a:rPr>
              <a:t>For assignments!</a:t>
            </a:r>
          </a:p>
          <a:p>
            <a:endParaRPr lang="en-US" sz="2200" dirty="0">
              <a:effectLst>
                <a:outerShdw blurRad="38100" dist="38100" dir="2700000" algn="tl">
                  <a:srgbClr val="000000">
                    <a:alpha val="43137"/>
                  </a:srgbClr>
                </a:outerShdw>
              </a:effectLst>
            </a:endParaRPr>
          </a:p>
        </p:txBody>
      </p:sp>
      <p:sp>
        <p:nvSpPr>
          <p:cNvPr id="4" name="Rectangle 3"/>
          <p:cNvSpPr>
            <a:spLocks noChangeArrowheads="1"/>
          </p:cNvSpPr>
          <p:nvPr/>
        </p:nvSpPr>
        <p:spPr bwMode="auto">
          <a:xfrm>
            <a:off x="381000" y="228600"/>
            <a:ext cx="83820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Preference for Available</a:t>
            </a:r>
          </a:p>
          <a:p>
            <a:pPr>
              <a:spcBef>
                <a:spcPct val="0"/>
              </a:spcBef>
              <a:defRPr/>
            </a:pPr>
            <a:r>
              <a:rPr lang="en-US" sz="3600" dirty="0">
                <a:solidFill>
                  <a:schemeClr val="accent5">
                    <a:lumMod val="10000"/>
                  </a:schemeClr>
                </a:solidFill>
                <a:effectLst>
                  <a:outerShdw blurRad="38100" dist="38100" dir="2700000" algn="tl">
                    <a:srgbClr val="C0C0C0"/>
                  </a:outerShdw>
                </a:effectLst>
              </a:rPr>
              <a:t>Temporary Work</a:t>
            </a:r>
          </a:p>
        </p:txBody>
      </p:sp>
    </p:spTree>
    <p:extLst>
      <p:ext uri="{BB962C8B-B14F-4D97-AF65-F5344CB8AC3E}">
        <p14:creationId xmlns:p14="http://schemas.microsoft.com/office/powerpoint/2010/main" val="1532297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0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10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1000"/>
                                        <p:tgtEl>
                                          <p:spTgt spid="3">
                                            <p:txEl>
                                              <p:pRg st="6" end="6"/>
                                            </p:txEl>
                                          </p:spTgt>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10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077200" cy="609600"/>
          </a:xfrm>
        </p:spPr>
        <p:txBody>
          <a:bodyPr/>
          <a:lstStyle/>
          <a:p>
            <a:r>
              <a:rPr lang="en-US" sz="2400" b="1" dirty="0">
                <a:effectLst>
                  <a:outerShdw blurRad="38100" dist="38100" dir="2700000" algn="tl">
                    <a:srgbClr val="000000">
                      <a:alpha val="43137"/>
                    </a:srgbClr>
                  </a:outerShdw>
                </a:effectLst>
              </a:rPr>
              <a:t>Order of Assignment</a:t>
            </a:r>
          </a:p>
        </p:txBody>
      </p:sp>
      <p:sp>
        <p:nvSpPr>
          <p:cNvPr id="3" name="Content Placeholder 2"/>
          <p:cNvSpPr>
            <a:spLocks noGrp="1"/>
          </p:cNvSpPr>
          <p:nvPr>
            <p:ph idx="1"/>
          </p:nvPr>
        </p:nvSpPr>
        <p:spPr>
          <a:xfrm>
            <a:off x="457200" y="2253916"/>
            <a:ext cx="8077200" cy="4343400"/>
          </a:xfrm>
        </p:spPr>
        <p:txBody>
          <a:bodyPr>
            <a:normAutofit lnSpcReduction="10000"/>
          </a:bodyPr>
          <a:lstStyle/>
          <a:p>
            <a:pPr algn="just"/>
            <a:r>
              <a:rPr lang="en-US" sz="2000" dirty="0">
                <a:effectLst>
                  <a:outerShdw blurRad="38100" dist="38100" dir="2700000" algn="tl">
                    <a:srgbClr val="000000">
                      <a:alpha val="43137"/>
                    </a:srgbClr>
                  </a:outerShdw>
                </a:effectLst>
              </a:rPr>
              <a:t>If you are forced to cancel a class for a Y3, and this cancellation brings the Y3 below his or her entitlement:</a:t>
            </a:r>
          </a:p>
          <a:p>
            <a:pPr marL="685800" algn="just">
              <a:buFont typeface="Arial" panose="020B0604020202020204" pitchFamily="34" charset="0"/>
              <a:buChar char="–"/>
            </a:pPr>
            <a:r>
              <a:rPr lang="en-US" sz="2000" dirty="0">
                <a:effectLst>
                  <a:outerShdw blurRad="38100" dist="38100" dir="2700000" algn="tl">
                    <a:srgbClr val="000000">
                      <a:alpha val="43137"/>
                    </a:srgbClr>
                  </a:outerShdw>
                </a:effectLst>
              </a:rPr>
              <a:t>If a Y1 or an S1 is scheduled to teach a section of the cancelled class at the same time, are you required to offer that class section to the Y3?</a:t>
            </a:r>
          </a:p>
          <a:p>
            <a:pPr marL="685800" algn="just">
              <a:buFont typeface="Arial" panose="020B0604020202020204" pitchFamily="34" charset="0"/>
              <a:buChar char="–"/>
            </a:pPr>
            <a:r>
              <a:rPr lang="en-US" sz="2000" dirty="0">
                <a:effectLst>
                  <a:outerShdw blurRad="38100" dist="38100" dir="2700000" algn="tl">
                    <a:srgbClr val="000000">
                      <a:alpha val="43137"/>
                    </a:srgbClr>
                  </a:outerShdw>
                </a:effectLst>
              </a:rPr>
              <a:t>Can you make up the Y3’s entitlement the next semester?</a:t>
            </a:r>
          </a:p>
          <a:p>
            <a:pPr algn="just">
              <a:spcBef>
                <a:spcPts val="1200"/>
              </a:spcBef>
            </a:pPr>
            <a:r>
              <a:rPr lang="en-US" sz="2000" dirty="0">
                <a:effectLst>
                  <a:outerShdw blurRad="38100" dist="38100" dir="2700000" algn="tl">
                    <a:srgbClr val="000000">
                      <a:alpha val="43137"/>
                    </a:srgbClr>
                  </a:outerShdw>
                </a:effectLst>
              </a:rPr>
              <a:t>You have not fulfilled the entitlements for all your Y3’s and Y1’s.</a:t>
            </a:r>
          </a:p>
          <a:p>
            <a:pPr lvl="1" algn="just"/>
            <a:r>
              <a:rPr lang="en-US" sz="2000" dirty="0">
                <a:effectLst>
                  <a:outerShdw blurRad="38100" dist="38100" dir="2700000" algn="tl">
                    <a:srgbClr val="000000">
                      <a:alpha val="43137"/>
                    </a:srgbClr>
                  </a:outerShdw>
                </a:effectLst>
              </a:rPr>
              <a:t>Can you offer work to a new hire? </a:t>
            </a:r>
          </a:p>
          <a:p>
            <a:pPr lvl="1" algn="just"/>
            <a:r>
              <a:rPr lang="en-US" sz="2000" dirty="0">
                <a:effectLst>
                  <a:outerShdw blurRad="38100" dist="38100" dir="2700000" algn="tl">
                    <a:srgbClr val="000000">
                      <a:alpha val="43137"/>
                    </a:srgbClr>
                  </a:outerShdw>
                </a:effectLst>
              </a:rPr>
              <a:t>Can you offer work to a 2</a:t>
            </a:r>
            <a:r>
              <a:rPr lang="en-US" sz="2000" baseline="30000" dirty="0">
                <a:effectLst>
                  <a:outerShdw blurRad="38100" dist="38100" dir="2700000" algn="tl">
                    <a:srgbClr val="000000">
                      <a:alpha val="43137"/>
                    </a:srgbClr>
                  </a:outerShdw>
                </a:effectLst>
              </a:rPr>
              <a:t>nd</a:t>
            </a:r>
            <a:r>
              <a:rPr lang="en-US" sz="2000" dirty="0">
                <a:effectLst>
                  <a:outerShdw blurRad="38100" dist="38100" dir="2700000" algn="tl">
                    <a:srgbClr val="000000">
                      <a:alpha val="43137"/>
                    </a:srgbClr>
                  </a:outerShdw>
                </a:effectLst>
              </a:rPr>
              <a:t> semester S1?</a:t>
            </a:r>
          </a:p>
          <a:p>
            <a:pPr lvl="1" algn="just"/>
            <a:endParaRPr lang="en-US" sz="800" dirty="0">
              <a:effectLst>
                <a:outerShdw blurRad="38100" dist="38100" dir="2700000" algn="tl">
                  <a:srgbClr val="000000">
                    <a:alpha val="43137"/>
                  </a:srgbClr>
                </a:outerShdw>
              </a:effectLst>
              <a:latin typeface="+mj-lt"/>
            </a:endParaRPr>
          </a:p>
          <a:p>
            <a:pPr lvl="0"/>
            <a:r>
              <a:rPr lang="en-US" sz="2000" dirty="0">
                <a:effectLst>
                  <a:outerShdw blurRad="38100" dist="38100" dir="2700000" algn="tl">
                    <a:srgbClr val="000000">
                      <a:alpha val="43137"/>
                    </a:srgbClr>
                  </a:outerShdw>
                </a:effectLst>
              </a:rPr>
              <a:t>Once the term starts</a:t>
            </a:r>
            <a:r>
              <a:rPr lang="is-IS" sz="2000" dirty="0">
                <a:effectLst>
                  <a:outerShdw blurRad="38100" dist="38100" dir="2700000" algn="tl">
                    <a:srgbClr val="000000">
                      <a:alpha val="43137"/>
                    </a:srgbClr>
                  </a:outerShdw>
                </a:effectLst>
              </a:rPr>
              <a:t>…</a:t>
            </a:r>
            <a:endParaRPr lang="en-US" sz="2000" dirty="0">
              <a:effectLst>
                <a:outerShdw blurRad="38100" dist="38100" dir="2700000" algn="tl">
                  <a:srgbClr val="000000">
                    <a:alpha val="43137"/>
                  </a:srgbClr>
                </a:outerShdw>
              </a:effectLst>
            </a:endParaRPr>
          </a:p>
          <a:p>
            <a:pPr lvl="1"/>
            <a:r>
              <a:rPr lang="is-IS" sz="2000" dirty="0">
                <a:effectLst>
                  <a:outerShdw blurRad="38100" dist="38100" dir="2700000" algn="tl">
                    <a:srgbClr val="000000">
                      <a:alpha val="43137"/>
                    </a:srgbClr>
                  </a:outerShdw>
                </a:effectLst>
              </a:rPr>
              <a:t>How should you compensate if the class gets canceled?</a:t>
            </a:r>
            <a:endParaRPr lang="en-US" sz="2000" dirty="0">
              <a:effectLst>
                <a:outerShdw blurRad="38100" dist="38100" dir="2700000" algn="tl">
                  <a:srgbClr val="000000">
                    <a:alpha val="43137"/>
                  </a:srgbClr>
                </a:outerShdw>
              </a:effectLst>
            </a:endParaRPr>
          </a:p>
          <a:p>
            <a:pPr lvl="1"/>
            <a:r>
              <a:rPr lang="is-IS" sz="2000" dirty="0">
                <a:effectLst>
                  <a:outerShdw blurRad="38100" dist="38100" dir="2700000" algn="tl">
                    <a:srgbClr val="000000">
                      <a:alpha val="43137"/>
                    </a:srgbClr>
                  </a:outerShdw>
                </a:effectLst>
              </a:rPr>
              <a:t>Do units for additional work count toward entitlement?</a:t>
            </a:r>
            <a:endParaRPr lang="en-US" sz="2200" dirty="0">
              <a:effectLst>
                <a:outerShdw blurRad="38100" dist="38100" dir="2700000" algn="tl">
                  <a:srgbClr val="000000">
                    <a:alpha val="43137"/>
                  </a:srgbClr>
                </a:outerShdw>
              </a:effectLst>
            </a:endParaRPr>
          </a:p>
        </p:txBody>
      </p:sp>
      <p:sp>
        <p:nvSpPr>
          <p:cNvPr id="5" name="Rectangle 4"/>
          <p:cNvSpPr>
            <a:spLocks noChangeArrowheads="1"/>
          </p:cNvSpPr>
          <p:nvPr/>
        </p:nvSpPr>
        <p:spPr bwMode="auto">
          <a:xfrm>
            <a:off x="381000" y="228600"/>
            <a:ext cx="83820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Preference for Available</a:t>
            </a:r>
          </a:p>
          <a:p>
            <a:pPr>
              <a:spcBef>
                <a:spcPct val="0"/>
              </a:spcBef>
              <a:defRPr/>
            </a:pPr>
            <a:r>
              <a:rPr lang="en-US" sz="3600" dirty="0">
                <a:solidFill>
                  <a:schemeClr val="accent5">
                    <a:lumMod val="10000"/>
                  </a:schemeClr>
                </a:solidFill>
                <a:effectLst>
                  <a:outerShdw blurRad="38100" dist="38100" dir="2700000" algn="tl">
                    <a:srgbClr val="C0C0C0"/>
                  </a:outerShdw>
                </a:effectLst>
              </a:rPr>
              <a:t>Temporary Work</a:t>
            </a:r>
          </a:p>
        </p:txBody>
      </p:sp>
    </p:spTree>
    <p:extLst>
      <p:ext uri="{BB962C8B-B14F-4D97-AF65-F5344CB8AC3E}">
        <p14:creationId xmlns:p14="http://schemas.microsoft.com/office/powerpoint/2010/main" val="1221373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000"/>
                                        <p:tgtEl>
                                          <p:spTgt spid="3">
                                            <p:txEl>
                                              <p:pRg st="2" end="2"/>
                                            </p:txEl>
                                          </p:spTgt>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1000"/>
                                        <p:tgtEl>
                                          <p:spTgt spid="3">
                                            <p:txEl>
                                              <p:pRg st="7" end="7"/>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1000"/>
                                        <p:tgtEl>
                                          <p:spTgt spid="3">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fade">
                                      <p:cBhvr>
                                        <p:cTn id="26"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8A0EBF-ED43-4E8B-A5B6-8422293613AC}"/>
              </a:ext>
            </a:extLst>
          </p:cNvPr>
          <p:cNvSpPr>
            <a:spLocks noGrp="1"/>
          </p:cNvSpPr>
          <p:nvPr>
            <p:ph idx="1"/>
          </p:nvPr>
        </p:nvSpPr>
        <p:spPr/>
        <p:txBody>
          <a:bodyPr/>
          <a:lstStyle/>
          <a:p>
            <a:endParaRPr lang="en-US" sz="2800" dirty="0">
              <a:latin typeface="+mj-lt"/>
            </a:endParaRPr>
          </a:p>
          <a:p>
            <a:r>
              <a:rPr lang="en-US" sz="2800" dirty="0"/>
              <a:t>Preference for available temporary work for AY 2021-2022 </a:t>
            </a:r>
          </a:p>
          <a:p>
            <a:pPr marL="0" indent="0">
              <a:buNone/>
            </a:pPr>
            <a:endParaRPr lang="en-US" sz="2800" dirty="0"/>
          </a:p>
          <a:p>
            <a:r>
              <a:rPr lang="en-US" sz="2800" dirty="0">
                <a:latin typeface="+mj-lt"/>
              </a:rPr>
              <a:t> Voluntary Reduction in Time base (VRTB)</a:t>
            </a:r>
          </a:p>
          <a:p>
            <a:pPr marL="0" indent="0">
              <a:buNone/>
            </a:pPr>
            <a:r>
              <a:rPr lang="en-US" sz="2800" dirty="0">
                <a:latin typeface="+mj-lt"/>
              </a:rPr>
              <a:t>      </a:t>
            </a:r>
            <a:r>
              <a:rPr lang="en-US" sz="2400" dirty="0">
                <a:latin typeface="+mj-lt"/>
              </a:rPr>
              <a:t>- deadline to apply for Spring 22 is December 21, 2021</a:t>
            </a:r>
          </a:p>
          <a:p>
            <a:pPr marL="0" indent="0">
              <a:buNone/>
            </a:pPr>
            <a:endParaRPr lang="en-US" sz="2800" dirty="0">
              <a:latin typeface="+mj-lt"/>
            </a:endParaRPr>
          </a:p>
          <a:p>
            <a:r>
              <a:rPr lang="en-US" sz="2800" dirty="0">
                <a:latin typeface="+mj-lt"/>
              </a:rPr>
              <a:t>Pre Retirement Reduction in Time base (PRTB)</a:t>
            </a:r>
          </a:p>
        </p:txBody>
      </p:sp>
      <p:sp>
        <p:nvSpPr>
          <p:cNvPr id="4" name="Rectangle 3">
            <a:extLst>
              <a:ext uri="{FF2B5EF4-FFF2-40B4-BE49-F238E27FC236}">
                <a16:creationId xmlns:a16="http://schemas.microsoft.com/office/drawing/2014/main" id="{EF9877E4-D2B4-454E-9C47-134625021A2F}"/>
              </a:ext>
            </a:extLst>
          </p:cNvPr>
          <p:cNvSpPr>
            <a:spLocks noChangeArrowheads="1"/>
          </p:cNvSpPr>
          <p:nvPr/>
        </p:nvSpPr>
        <p:spPr bwMode="auto">
          <a:xfrm>
            <a:off x="457200" y="228600"/>
            <a:ext cx="86868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COVID-19 MOU impacts</a:t>
            </a:r>
          </a:p>
        </p:txBody>
      </p:sp>
    </p:spTree>
    <p:extLst>
      <p:ext uri="{BB962C8B-B14F-4D97-AF65-F5344CB8AC3E}">
        <p14:creationId xmlns:p14="http://schemas.microsoft.com/office/powerpoint/2010/main" val="1944485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9376-87D4-A244-8033-5043FE469217}"/>
              </a:ext>
            </a:extLst>
          </p:cNvPr>
          <p:cNvSpPr>
            <a:spLocks noGrp="1"/>
          </p:cNvSpPr>
          <p:nvPr>
            <p:ph type="title"/>
          </p:nvPr>
        </p:nvSpPr>
        <p:spPr>
          <a:xfrm>
            <a:off x="-228600" y="152400"/>
            <a:ext cx="9220200" cy="1143000"/>
          </a:xfrm>
        </p:spPr>
        <p:txBody>
          <a:bodyPr/>
          <a:lstStyle/>
          <a:p>
            <a:pPr>
              <a:defRPr/>
            </a:pPr>
            <a:br>
              <a:rPr lang="en-US" sz="3600" dirty="0">
                <a:solidFill>
                  <a:schemeClr val="accent5">
                    <a:lumMod val="10000"/>
                  </a:schemeClr>
                </a:solidFill>
                <a:effectLst>
                  <a:outerShdw blurRad="38100" dist="38100" dir="2700000" algn="tl">
                    <a:srgbClr val="C0C0C0"/>
                  </a:outerShdw>
                </a:effectLst>
              </a:rPr>
            </a:br>
            <a:r>
              <a:rPr lang="en-US" sz="3600" dirty="0">
                <a:solidFill>
                  <a:srgbClr val="FF0000"/>
                </a:solidFill>
              </a:rPr>
              <a:t> </a:t>
            </a:r>
          </a:p>
        </p:txBody>
      </p:sp>
      <p:sp>
        <p:nvSpPr>
          <p:cNvPr id="3" name="Content Placeholder 2">
            <a:extLst>
              <a:ext uri="{FF2B5EF4-FFF2-40B4-BE49-F238E27FC236}">
                <a16:creationId xmlns:a16="http://schemas.microsoft.com/office/drawing/2014/main" id="{4E6AD5DB-B69A-F64C-9830-9A9F4E19238A}"/>
              </a:ext>
            </a:extLst>
          </p:cNvPr>
          <p:cNvSpPr>
            <a:spLocks noGrp="1"/>
          </p:cNvSpPr>
          <p:nvPr>
            <p:ph idx="1"/>
          </p:nvPr>
        </p:nvSpPr>
        <p:spPr>
          <a:xfrm>
            <a:off x="386137" y="1387867"/>
            <a:ext cx="7767263" cy="4114800"/>
          </a:xfrm>
        </p:spPr>
        <p:txBody>
          <a:bodyPr/>
          <a:lstStyle/>
          <a:p>
            <a:pPr marL="285750" indent="-114300">
              <a:buFont typeface="Arial" panose="020B0604020202020204" pitchFamily="34" charset="0"/>
              <a:buChar char="•"/>
            </a:pPr>
            <a:r>
              <a:rPr lang="en-US" sz="1600" dirty="0"/>
              <a:t>Faculty on temporary appointments who are reappointed in 2020-2021 at below their time base entitlement due to the lack of available work will be provided careful consideration up to their time base entitlement from 2019-20 in 2021-22.</a:t>
            </a:r>
          </a:p>
          <a:p>
            <a:pPr marL="285750" indent="-114300">
              <a:buFont typeface="Arial" panose="020B0604020202020204" pitchFamily="34" charset="0"/>
              <a:buChar char="•"/>
            </a:pPr>
            <a:endParaRPr lang="en-US" sz="1600" dirty="0"/>
          </a:p>
          <a:p>
            <a:pPr marL="285750" indent="-114300">
              <a:buFont typeface="Arial" panose="020B0604020202020204" pitchFamily="34" charset="0"/>
              <a:buChar char="•"/>
            </a:pPr>
            <a:r>
              <a:rPr lang="en-US" sz="1600" dirty="0"/>
              <a:t>Prior to new and additional work being offered to continuing part time faculty on Y3 and Y1 appointments, faculty on appointments in 2019-20 who are not reappointed in 2020-21 due to lack of available work will be provided careful consideration up to their time base entitlement from 2019-20 if work is available in 2021-22. </a:t>
            </a:r>
          </a:p>
          <a:p>
            <a:pPr marL="285750" indent="-114300">
              <a:buFont typeface="Arial" panose="020B0604020202020204" pitchFamily="34" charset="0"/>
              <a:buChar char="•"/>
            </a:pPr>
            <a:endParaRPr lang="en-US" sz="1600" dirty="0"/>
          </a:p>
          <a:p>
            <a:pPr marL="285750" indent="-114300">
              <a:buFont typeface="Arial" panose="020B0604020202020204" pitchFamily="34" charset="0"/>
              <a:buChar char="•"/>
            </a:pPr>
            <a:r>
              <a:rPr lang="en-US" sz="1600" dirty="0"/>
              <a:t>Faculty on temporary appointments not reappointed in AY 2020-21 due to lack of available work, who are reemployed in 2021-22, shall be treated as having consecutive years of service for the requirements of Provision 12.12</a:t>
            </a:r>
          </a:p>
          <a:p>
            <a:pPr marL="285750" indent="-114300">
              <a:buFont typeface="Arial" panose="020B0604020202020204" pitchFamily="34" charset="0"/>
              <a:buChar char="•"/>
            </a:pPr>
            <a:endParaRPr lang="en-US" sz="1600" dirty="0"/>
          </a:p>
          <a:p>
            <a:pPr marL="285750" indent="-114300">
              <a:buFont typeface="Arial" panose="020B0604020202020204" pitchFamily="34" charset="0"/>
              <a:buChar char="•"/>
            </a:pPr>
            <a:r>
              <a:rPr lang="en-US" sz="1600" dirty="0"/>
              <a:t>Temporary faculty unit employees who are not reappointed in 2020-21 must apply for work in AY 2021-22 to continue in the applicant pool.</a:t>
            </a:r>
          </a:p>
          <a:p>
            <a:pPr marL="285750" indent="-114300">
              <a:buFont typeface="Arial" panose="020B0604020202020204" pitchFamily="34" charset="0"/>
              <a:buChar char="•"/>
            </a:pPr>
            <a:endParaRPr lang="en-US" sz="1600" dirty="0"/>
          </a:p>
          <a:p>
            <a:pPr marL="285750" indent="-114300">
              <a:buFont typeface="Arial" panose="020B0604020202020204" pitchFamily="34" charset="0"/>
              <a:buChar char="•"/>
            </a:pPr>
            <a:r>
              <a:rPr lang="en-US" sz="1600" dirty="0"/>
              <a:t>The faculty retains their right to the type of contract in 2021-22. The order of assignment needs to be followed when assigning the work. </a:t>
            </a:r>
          </a:p>
          <a:p>
            <a:endParaRPr lang="en-US" dirty="0"/>
          </a:p>
        </p:txBody>
      </p:sp>
      <p:sp>
        <p:nvSpPr>
          <p:cNvPr id="4" name="Rectangle 3">
            <a:extLst>
              <a:ext uri="{FF2B5EF4-FFF2-40B4-BE49-F238E27FC236}">
                <a16:creationId xmlns:a16="http://schemas.microsoft.com/office/drawing/2014/main" id="{24CEDBCF-58D8-B146-9532-504E5E40031D}"/>
              </a:ext>
            </a:extLst>
          </p:cNvPr>
          <p:cNvSpPr>
            <a:spLocks noChangeArrowheads="1"/>
          </p:cNvSpPr>
          <p:nvPr/>
        </p:nvSpPr>
        <p:spPr bwMode="auto">
          <a:xfrm>
            <a:off x="348465" y="190500"/>
            <a:ext cx="8382000" cy="1066800"/>
          </a:xfrm>
          <a:prstGeom prst="rect">
            <a:avLst/>
          </a:prstGeom>
          <a:noFill/>
          <a:ln w="25400">
            <a:solidFill>
              <a:srgbClr val="D22030"/>
            </a:solidFill>
            <a:miter lim="800000"/>
            <a:headEnd/>
            <a:tailEnd/>
          </a:ln>
          <a:effectLst/>
        </p:spPr>
        <p:txBody>
          <a:bodyPr anchor="ctr"/>
          <a:lstStyle/>
          <a:p>
            <a:pPr>
              <a:spcBef>
                <a:spcPct val="0"/>
              </a:spcBef>
              <a:defRPr/>
            </a:pPr>
            <a:r>
              <a:rPr lang="en-US" dirty="0">
                <a:solidFill>
                  <a:schemeClr val="accent5">
                    <a:lumMod val="10000"/>
                  </a:schemeClr>
                </a:solidFill>
                <a:effectLst>
                  <a:outerShdw blurRad="38100" dist="38100" dir="2700000" algn="tl">
                    <a:srgbClr val="C0C0C0"/>
                  </a:outerShdw>
                </a:effectLst>
              </a:rPr>
              <a:t>Preference for Available</a:t>
            </a:r>
          </a:p>
          <a:p>
            <a:pPr>
              <a:spcBef>
                <a:spcPct val="0"/>
              </a:spcBef>
              <a:defRPr/>
            </a:pPr>
            <a:r>
              <a:rPr lang="en-US" dirty="0">
                <a:solidFill>
                  <a:schemeClr val="accent5">
                    <a:lumMod val="10000"/>
                  </a:schemeClr>
                </a:solidFill>
                <a:effectLst>
                  <a:outerShdw blurRad="38100" dist="38100" dir="2700000" algn="tl">
                    <a:srgbClr val="C0C0C0"/>
                  </a:outerShdw>
                </a:effectLst>
              </a:rPr>
              <a:t>Temporary Work</a:t>
            </a:r>
          </a:p>
        </p:txBody>
      </p:sp>
    </p:spTree>
    <p:extLst>
      <p:ext uri="{BB962C8B-B14F-4D97-AF65-F5344CB8AC3E}">
        <p14:creationId xmlns:p14="http://schemas.microsoft.com/office/powerpoint/2010/main" val="331664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CC071-C6FB-7547-822E-A49990AC88E1}"/>
              </a:ext>
            </a:extLst>
          </p:cNvPr>
          <p:cNvSpPr>
            <a:spLocks noGrp="1"/>
          </p:cNvSpPr>
          <p:nvPr>
            <p:ph type="title"/>
          </p:nvPr>
        </p:nvSpPr>
        <p:spPr>
          <a:xfrm>
            <a:off x="457200" y="274638"/>
            <a:ext cx="8686800" cy="1143000"/>
          </a:xfrm>
        </p:spPr>
        <p:txBody>
          <a:bodyPr/>
          <a:lstStyle/>
          <a:p>
            <a:r>
              <a:rPr lang="en-US" sz="3600" b="1" dirty="0">
                <a:solidFill>
                  <a:schemeClr val="tx1"/>
                </a:solidFill>
              </a:rPr>
              <a:t>Order of Assignment 2021-2022</a:t>
            </a:r>
            <a:br>
              <a:rPr lang="en-US" sz="3600" dirty="0">
                <a:solidFill>
                  <a:srgbClr val="FF0000"/>
                </a:solidFill>
              </a:rPr>
            </a:br>
            <a:endParaRPr lang="en-US" sz="3600" dirty="0"/>
          </a:p>
        </p:txBody>
      </p:sp>
      <p:pic>
        <p:nvPicPr>
          <p:cNvPr id="4" name="Content Placeholder 3">
            <a:extLst>
              <a:ext uri="{FF2B5EF4-FFF2-40B4-BE49-F238E27FC236}">
                <a16:creationId xmlns:a16="http://schemas.microsoft.com/office/drawing/2014/main" id="{B3108A00-F27F-474C-A999-0007E9868A3F}"/>
              </a:ext>
            </a:extLst>
          </p:cNvPr>
          <p:cNvPicPr>
            <a:picLocks noGrp="1" noChangeAspect="1"/>
          </p:cNvPicPr>
          <p:nvPr>
            <p:ph idx="1"/>
          </p:nvPr>
        </p:nvPicPr>
        <p:blipFill>
          <a:blip r:embed="rId2"/>
          <a:stretch>
            <a:fillRect/>
          </a:stretch>
        </p:blipFill>
        <p:spPr>
          <a:xfrm>
            <a:off x="1768911" y="1600200"/>
            <a:ext cx="5606177" cy="4525963"/>
          </a:xfrm>
          <a:prstGeom prst="rect">
            <a:avLst/>
          </a:prstGeom>
        </p:spPr>
      </p:pic>
    </p:spTree>
    <p:extLst>
      <p:ext uri="{BB962C8B-B14F-4D97-AF65-F5344CB8AC3E}">
        <p14:creationId xmlns:p14="http://schemas.microsoft.com/office/powerpoint/2010/main" val="198043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B5F5FB-3C43-0A4F-9769-66DD705585C5}"/>
              </a:ext>
            </a:extLst>
          </p:cNvPr>
          <p:cNvSpPr>
            <a:spLocks noGrp="1"/>
          </p:cNvSpPr>
          <p:nvPr>
            <p:ph idx="1"/>
          </p:nvPr>
        </p:nvSpPr>
        <p:spPr/>
        <p:txBody>
          <a:bodyPr/>
          <a:lstStyle/>
          <a:p>
            <a:pPr marL="171450" indent="-171450">
              <a:buFont typeface="Arial" panose="020B0604020202020204" pitchFamily="34" charset="0"/>
              <a:buChar char="•"/>
            </a:pPr>
            <a:r>
              <a:rPr lang="en-US" sz="1800" dirty="0"/>
              <a:t>Applies to the following full-time faculty only:</a:t>
            </a:r>
          </a:p>
          <a:p>
            <a:pPr marL="914400" lvl="1" indent="-171450">
              <a:buFont typeface="Arial" panose="020B0604020202020204" pitchFamily="34" charset="0"/>
              <a:buChar char="•"/>
            </a:pPr>
            <a:r>
              <a:rPr lang="en-US" sz="1800" dirty="0"/>
              <a:t>Probationary/Tenure Track</a:t>
            </a:r>
          </a:p>
          <a:p>
            <a:pPr marL="914400" lvl="1" indent="-171450">
              <a:buFont typeface="Arial" panose="020B0604020202020204" pitchFamily="34" charset="0"/>
              <a:buChar char="•"/>
            </a:pPr>
            <a:r>
              <a:rPr lang="en-US" sz="1800" dirty="0"/>
              <a:t>Tenured</a:t>
            </a:r>
          </a:p>
          <a:p>
            <a:pPr marL="914400" lvl="1" indent="-171450">
              <a:buFont typeface="Arial" panose="020B0604020202020204" pitchFamily="34" charset="0"/>
              <a:buChar char="•"/>
            </a:pPr>
            <a:r>
              <a:rPr lang="en-US" sz="1800" dirty="0"/>
              <a:t>Three-year </a:t>
            </a:r>
          </a:p>
          <a:p>
            <a:pPr marL="171450" indent="-171450">
              <a:spcAft>
                <a:spcPts val="600"/>
              </a:spcAft>
              <a:buFont typeface="Arial" panose="020B0604020202020204" pitchFamily="34" charset="0"/>
              <a:buChar char="•"/>
            </a:pPr>
            <a:r>
              <a:rPr lang="en-US" sz="1800" dirty="0"/>
              <a:t>Faculty may request reduction of instructional WTUs up to 6 WTUs each semester</a:t>
            </a:r>
          </a:p>
          <a:p>
            <a:pPr marL="171450" indent="-171450">
              <a:spcAft>
                <a:spcPts val="600"/>
              </a:spcAft>
              <a:buFont typeface="Arial" panose="020B0604020202020204" pitchFamily="34" charset="0"/>
              <a:buChar char="•"/>
            </a:pPr>
            <a:r>
              <a:rPr lang="en-US" sz="1800" dirty="0"/>
              <a:t>Librarians and Counselors may request reduction up to 16 hours/week</a:t>
            </a:r>
          </a:p>
          <a:p>
            <a:pPr marL="171450" indent="-171450">
              <a:spcAft>
                <a:spcPts val="600"/>
              </a:spcAft>
              <a:buFont typeface="Arial" panose="020B0604020202020204" pitchFamily="34" charset="0"/>
              <a:buChar char="•"/>
            </a:pPr>
            <a:r>
              <a:rPr lang="en-US" sz="1800" dirty="0"/>
              <a:t>Pay will be reduced; may have CalPERS implications</a:t>
            </a:r>
          </a:p>
          <a:p>
            <a:pPr marL="171450" indent="-171450">
              <a:spcAft>
                <a:spcPts val="600"/>
              </a:spcAft>
              <a:buFont typeface="Arial" panose="020B0604020202020204" pitchFamily="34" charset="0"/>
              <a:buChar char="•"/>
            </a:pPr>
            <a:r>
              <a:rPr lang="en-US" sz="1800" dirty="0"/>
              <a:t>May not be rescinded</a:t>
            </a:r>
          </a:p>
          <a:p>
            <a:pPr marL="171450" indent="-171450">
              <a:spcAft>
                <a:spcPts val="600"/>
              </a:spcAft>
              <a:buFont typeface="Arial" panose="020B0604020202020204" pitchFamily="34" charset="0"/>
              <a:buChar char="•"/>
            </a:pPr>
            <a:r>
              <a:rPr lang="en-US" sz="1800" dirty="0"/>
              <a:t>Subject to approval, including by direct supervisor to ensure staffing needs are met</a:t>
            </a:r>
          </a:p>
          <a:p>
            <a:pPr marL="171450" indent="-171450">
              <a:spcAft>
                <a:spcPts val="600"/>
              </a:spcAft>
              <a:buFont typeface="Arial" panose="020B0604020202020204" pitchFamily="34" charset="0"/>
              <a:buChar char="•"/>
            </a:pPr>
            <a:r>
              <a:rPr lang="en-US" sz="1800" dirty="0"/>
              <a:t>Deadline of December 21, 2021 for Spring 2022</a:t>
            </a:r>
          </a:p>
          <a:p>
            <a:pPr marL="171450" indent="-171450">
              <a:spcAft>
                <a:spcPts val="600"/>
              </a:spcAft>
              <a:buFont typeface="Arial" panose="020B0604020202020204" pitchFamily="34" charset="0"/>
              <a:buChar char="•"/>
            </a:pPr>
            <a:r>
              <a:rPr lang="en-US" sz="1800" dirty="0"/>
              <a:t>Will be credited the full year for purposes of RTP</a:t>
            </a:r>
          </a:p>
          <a:p>
            <a:endParaRPr lang="en-US" dirty="0"/>
          </a:p>
        </p:txBody>
      </p:sp>
      <p:sp>
        <p:nvSpPr>
          <p:cNvPr id="4" name="Rectangle 3">
            <a:extLst>
              <a:ext uri="{FF2B5EF4-FFF2-40B4-BE49-F238E27FC236}">
                <a16:creationId xmlns:a16="http://schemas.microsoft.com/office/drawing/2014/main" id="{44EE25D7-1371-1B45-A1DB-CEA2363ACD63}"/>
              </a:ext>
            </a:extLst>
          </p:cNvPr>
          <p:cNvSpPr>
            <a:spLocks noChangeArrowheads="1"/>
          </p:cNvSpPr>
          <p:nvPr/>
        </p:nvSpPr>
        <p:spPr bwMode="auto">
          <a:xfrm>
            <a:off x="228600" y="218326"/>
            <a:ext cx="8382000" cy="1371600"/>
          </a:xfrm>
          <a:prstGeom prst="rect">
            <a:avLst/>
          </a:prstGeom>
          <a:noFill/>
          <a:ln w="25400">
            <a:solidFill>
              <a:srgbClr val="D22030"/>
            </a:solidFill>
            <a:miter lim="800000"/>
            <a:headEnd/>
            <a:tailEnd/>
          </a:ln>
          <a:effectLst/>
        </p:spPr>
        <p:txBody>
          <a:bodyPr anchor="ctr"/>
          <a:lstStyle/>
          <a:p>
            <a:pPr>
              <a:spcBef>
                <a:spcPct val="0"/>
              </a:spcBef>
              <a:defRPr/>
            </a:pPr>
            <a:endParaRPr lang="en-US" sz="3600" dirty="0">
              <a:solidFill>
                <a:schemeClr val="accent5">
                  <a:lumMod val="10000"/>
                </a:schemeClr>
              </a:solidFill>
              <a:effectLst>
                <a:outerShdw blurRad="38100" dist="38100" dir="2700000" algn="tl">
                  <a:srgbClr val="C0C0C0"/>
                </a:outerShdw>
              </a:effectLst>
            </a:endParaRPr>
          </a:p>
        </p:txBody>
      </p:sp>
      <p:sp>
        <p:nvSpPr>
          <p:cNvPr id="7" name="Rectangle 6">
            <a:extLst>
              <a:ext uri="{FF2B5EF4-FFF2-40B4-BE49-F238E27FC236}">
                <a16:creationId xmlns:a16="http://schemas.microsoft.com/office/drawing/2014/main" id="{B829EAB3-3EC2-6045-A201-B995EECA5AAC}"/>
              </a:ext>
            </a:extLst>
          </p:cNvPr>
          <p:cNvSpPr/>
          <p:nvPr/>
        </p:nvSpPr>
        <p:spPr>
          <a:xfrm>
            <a:off x="990600" y="253857"/>
            <a:ext cx="7086600" cy="1384995"/>
          </a:xfrm>
          <a:prstGeom prst="rect">
            <a:avLst/>
          </a:prstGeom>
        </p:spPr>
        <p:txBody>
          <a:bodyPr wrap="square">
            <a:spAutoFit/>
          </a:bodyPr>
          <a:lstStyle/>
          <a:p>
            <a:r>
              <a:rPr lang="en-US" dirty="0">
                <a:latin typeface="Arial" panose="020B0604020202020204" pitchFamily="34" charset="0"/>
                <a:cs typeface="Arial" panose="020B0604020202020204" pitchFamily="34" charset="0"/>
              </a:rPr>
              <a:t>Voluntary Reduction in Time Base for Full Time Faculty for the 2020-2021 Academic Year</a:t>
            </a:r>
            <a:endParaRPr lang="en-US" dirty="0"/>
          </a:p>
        </p:txBody>
      </p:sp>
    </p:spTree>
    <p:extLst>
      <p:ext uri="{BB962C8B-B14F-4D97-AF65-F5344CB8AC3E}">
        <p14:creationId xmlns:p14="http://schemas.microsoft.com/office/powerpoint/2010/main" val="4048575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E557F-0F57-984D-9069-14526531C630}"/>
              </a:ext>
            </a:extLst>
          </p:cNvPr>
          <p:cNvSpPr>
            <a:spLocks noGrp="1"/>
          </p:cNvSpPr>
          <p:nvPr>
            <p:ph idx="1"/>
          </p:nvPr>
        </p:nvSpPr>
        <p:spPr/>
        <p:txBody>
          <a:bodyPr/>
          <a:lstStyle/>
          <a:p>
            <a:pPr marL="628650" lvl="1">
              <a:spcAft>
                <a:spcPts val="600"/>
              </a:spcAft>
              <a:buFont typeface="Arial" panose="020B0604020202020204" pitchFamily="34" charset="0"/>
              <a:buChar char="•"/>
            </a:pPr>
            <a:r>
              <a:rPr lang="en-US" sz="2000" dirty="0">
                <a:latin typeface="+mj-lt"/>
              </a:rPr>
              <a:t>Campuses may grant PRTB requests after the contractual six-month deadline for notice.  Any faculty member who applies for PRTB beginning in AY 2021-22 may revoke the reduced time base and return to full-time employment in 2022-23 upon their request. </a:t>
            </a:r>
          </a:p>
          <a:p>
            <a:pPr marL="628650" lvl="1">
              <a:spcAft>
                <a:spcPts val="600"/>
              </a:spcAft>
              <a:buFont typeface="Arial" panose="020B0604020202020204" pitchFamily="34" charset="0"/>
              <a:buChar char="•"/>
            </a:pPr>
            <a:r>
              <a:rPr lang="en-US" sz="2000" dirty="0">
                <a:latin typeface="+mj-lt"/>
              </a:rPr>
              <a:t>The request for return to full employment must be made by May 1, 2022.</a:t>
            </a:r>
          </a:p>
          <a:p>
            <a:pPr marL="628650" lvl="1">
              <a:spcAft>
                <a:spcPts val="600"/>
              </a:spcAft>
              <a:buFont typeface="Arial" panose="020B0604020202020204" pitchFamily="34" charset="0"/>
              <a:buChar char="•"/>
            </a:pPr>
            <a:r>
              <a:rPr lang="en-US" sz="2000" dirty="0">
                <a:latin typeface="+mj-lt"/>
              </a:rPr>
              <a:t>If return not requested in a timely manner, the faculty member continues in PRTB</a:t>
            </a:r>
          </a:p>
          <a:p>
            <a:pPr marL="628650" lvl="1">
              <a:spcAft>
                <a:spcPts val="600"/>
              </a:spcAft>
              <a:buFont typeface="Arial" panose="020B0604020202020204" pitchFamily="34" charset="0"/>
              <a:buChar char="•"/>
            </a:pPr>
            <a:r>
              <a:rPr lang="en-US" sz="2000" dirty="0">
                <a:latin typeface="+mj-lt"/>
              </a:rPr>
              <a:t>If return is requested, the faculty member loses one year of eligibility for future PRTB participation.</a:t>
            </a:r>
          </a:p>
          <a:p>
            <a:pPr marL="628650" lvl="1">
              <a:spcAft>
                <a:spcPts val="600"/>
              </a:spcAft>
              <a:buFont typeface="Arial" panose="020B0604020202020204" pitchFamily="34" charset="0"/>
              <a:buChar char="•"/>
            </a:pPr>
            <a:r>
              <a:rPr lang="en-US" sz="2000" dirty="0">
                <a:latin typeface="+mj-lt"/>
              </a:rPr>
              <a:t>Will still need to meet the qualifications for the PRTB program.</a:t>
            </a:r>
          </a:p>
          <a:p>
            <a:pPr marL="342900" lvl="1"/>
            <a:endParaRPr lang="en-US" sz="2000" dirty="0">
              <a:latin typeface="+mj-lt"/>
            </a:endParaRPr>
          </a:p>
          <a:p>
            <a:endParaRPr lang="en-US" dirty="0"/>
          </a:p>
        </p:txBody>
      </p:sp>
      <p:sp>
        <p:nvSpPr>
          <p:cNvPr id="4" name="Title 3">
            <a:extLst>
              <a:ext uri="{FF2B5EF4-FFF2-40B4-BE49-F238E27FC236}">
                <a16:creationId xmlns:a16="http://schemas.microsoft.com/office/drawing/2014/main" id="{B4706A27-A206-254D-A413-E643220817BC}"/>
              </a:ext>
            </a:extLst>
          </p:cNvPr>
          <p:cNvSpPr>
            <a:spLocks noGrp="1" noChangeArrowheads="1"/>
          </p:cNvSpPr>
          <p:nvPr>
            <p:ph type="title"/>
          </p:nvPr>
        </p:nvSpPr>
        <p:spPr bwMode="auto">
          <a:xfrm>
            <a:off x="152400" y="274638"/>
            <a:ext cx="8534400" cy="1143000"/>
          </a:xfrm>
          <a:prstGeom prst="rect">
            <a:avLst/>
          </a:prstGeom>
          <a:noFill/>
          <a:ln w="25400">
            <a:solidFill>
              <a:srgbClr val="D22030"/>
            </a:solidFill>
            <a:miter lim="800000"/>
            <a:headEnd/>
            <a:tailEnd/>
          </a:ln>
          <a:effectLst/>
        </p:spPr>
        <p:txBody>
          <a:bodyPr anchor="ctr"/>
          <a:lstStyle/>
          <a:p>
            <a:r>
              <a:rPr lang="en-US" sz="2800" dirty="0"/>
              <a:t>Pre-Retirement Reduction in Time Base</a:t>
            </a:r>
          </a:p>
        </p:txBody>
      </p:sp>
    </p:spTree>
    <p:extLst>
      <p:ext uri="{BB962C8B-B14F-4D97-AF65-F5344CB8AC3E}">
        <p14:creationId xmlns:p14="http://schemas.microsoft.com/office/powerpoint/2010/main" val="853947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C2D40D-56AE-DE42-A4F0-E922370186B3}"/>
              </a:ext>
            </a:extLst>
          </p:cNvPr>
          <p:cNvSpPr>
            <a:spLocks noGrp="1"/>
          </p:cNvSpPr>
          <p:nvPr>
            <p:ph idx="1"/>
          </p:nvPr>
        </p:nvSpPr>
        <p:spPr/>
        <p:txBody>
          <a:bodyPr/>
          <a:lstStyle/>
          <a:p>
            <a:pPr marL="628650" lvl="1">
              <a:spcAft>
                <a:spcPts val="600"/>
              </a:spcAft>
              <a:buFont typeface="Arial" panose="020B0604020202020204" pitchFamily="34" charset="0"/>
              <a:buChar char="•"/>
            </a:pPr>
            <a:r>
              <a:rPr lang="en-US" sz="2000" dirty="0">
                <a:latin typeface="FS Lola"/>
              </a:rPr>
              <a:t>Tenured faculty unit employees who have reached a minimum age of fifty-five (55) years old and no more than sixty five (65) years old at the time of entry into the program. </a:t>
            </a:r>
          </a:p>
          <a:p>
            <a:pPr marL="628650" lvl="1">
              <a:spcAft>
                <a:spcPts val="600"/>
              </a:spcAft>
              <a:buFont typeface="Arial" panose="020B0604020202020204" pitchFamily="34" charset="0"/>
              <a:buChar char="•"/>
            </a:pPr>
            <a:r>
              <a:rPr lang="en-US" sz="2000" dirty="0">
                <a:latin typeface="FS Lola"/>
              </a:rPr>
              <a:t>Faculty employees have been employed in the CSU for at least ten (10) years  at full time. </a:t>
            </a:r>
          </a:p>
          <a:p>
            <a:pPr marL="628650" lvl="1">
              <a:spcAft>
                <a:spcPts val="600"/>
              </a:spcAft>
              <a:buFont typeface="Arial" panose="020B0604020202020204" pitchFamily="34" charset="0"/>
              <a:buChar char="•"/>
            </a:pPr>
            <a:r>
              <a:rPr lang="en-US" sz="2000" dirty="0">
                <a:latin typeface="FS Lola"/>
              </a:rPr>
              <a:t>Provides a reduction in time base to an average of two-thirds (2/3), One-half (1/2), or one-third (1/3) of full-time for a maximum period of five (5) consecutive years. Pay is adjusted accordingly and paid in twelve (12) equal payments. </a:t>
            </a:r>
          </a:p>
          <a:p>
            <a:pPr marL="628650" lvl="1">
              <a:spcAft>
                <a:spcPts val="600"/>
              </a:spcAft>
              <a:buFont typeface="Arial" panose="020B0604020202020204" pitchFamily="34" charset="0"/>
              <a:buChar char="•"/>
            </a:pPr>
            <a:r>
              <a:rPr lang="en-US" sz="2000" dirty="0">
                <a:latin typeface="FS Lola"/>
              </a:rPr>
              <a:t>PERS deductions are based upon the full-time rate of pay. </a:t>
            </a:r>
          </a:p>
          <a:p>
            <a:pPr marL="628650" lvl="1">
              <a:spcAft>
                <a:spcPts val="600"/>
              </a:spcAft>
              <a:buFont typeface="Arial" panose="020B0604020202020204" pitchFamily="34" charset="0"/>
              <a:buChar char="•"/>
            </a:pPr>
            <a:r>
              <a:rPr lang="en-US" sz="2000" dirty="0">
                <a:latin typeface="FS Lola"/>
              </a:rPr>
              <a:t>PRTB is not eligible for sabbatical leaves or leaves with pay. Sick leave is pro-rated based on the time base. </a:t>
            </a:r>
          </a:p>
          <a:p>
            <a:endParaRPr lang="en-US" dirty="0"/>
          </a:p>
        </p:txBody>
      </p:sp>
      <p:sp>
        <p:nvSpPr>
          <p:cNvPr id="4" name="Title 3">
            <a:extLst>
              <a:ext uri="{FF2B5EF4-FFF2-40B4-BE49-F238E27FC236}">
                <a16:creationId xmlns:a16="http://schemas.microsoft.com/office/drawing/2014/main" id="{ADB40FC1-46B2-CB4C-B40F-33A948283D2B}"/>
              </a:ext>
            </a:extLst>
          </p:cNvPr>
          <p:cNvSpPr>
            <a:spLocks noGrp="1" noChangeArrowheads="1"/>
          </p:cNvSpPr>
          <p:nvPr>
            <p:ph type="title"/>
          </p:nvPr>
        </p:nvSpPr>
        <p:spPr bwMode="auto">
          <a:prstGeom prst="rect">
            <a:avLst/>
          </a:prstGeom>
          <a:noFill/>
          <a:ln w="25400">
            <a:solidFill>
              <a:srgbClr val="D22030"/>
            </a:solidFill>
            <a:miter lim="800000"/>
            <a:headEnd/>
            <a:tailEnd/>
          </a:ln>
          <a:effectLst/>
        </p:spPr>
        <p:txBody>
          <a:bodyPr anchor="ctr"/>
          <a:lstStyle/>
          <a:p>
            <a:r>
              <a:rPr lang="en-US" sz="2800" dirty="0"/>
              <a:t>Qualifications for the Pre-Retirement Reduction in Time Base</a:t>
            </a:r>
          </a:p>
        </p:txBody>
      </p:sp>
    </p:spTree>
    <p:extLst>
      <p:ext uri="{BB962C8B-B14F-4D97-AF65-F5344CB8AC3E}">
        <p14:creationId xmlns:p14="http://schemas.microsoft.com/office/powerpoint/2010/main" val="967191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FB607-E7EC-9D4C-9B99-239C048499C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D439EB0-7A38-984E-BBAA-B6C58826442E}"/>
              </a:ext>
            </a:extLst>
          </p:cNvPr>
          <p:cNvSpPr>
            <a:spLocks noGrp="1"/>
          </p:cNvSpPr>
          <p:nvPr>
            <p:ph idx="1"/>
          </p:nvPr>
        </p:nvSpPr>
        <p:spPr/>
        <p:txBody>
          <a:bodyPr/>
          <a:lstStyle/>
          <a:p>
            <a:pPr marL="0" indent="0">
              <a:buNone/>
            </a:pPr>
            <a:r>
              <a:rPr lang="en-US" sz="7200" dirty="0">
                <a:solidFill>
                  <a:srgbClr val="FF0000"/>
                </a:solidFill>
              </a:rPr>
              <a:t>		Questions? </a:t>
            </a:r>
          </a:p>
        </p:txBody>
      </p:sp>
    </p:spTree>
    <p:extLst>
      <p:ext uri="{BB962C8B-B14F-4D97-AF65-F5344CB8AC3E}">
        <p14:creationId xmlns:p14="http://schemas.microsoft.com/office/powerpoint/2010/main" val="283716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a:spLocks noChangeArrowheads="1"/>
          </p:cNvSpPr>
          <p:nvPr/>
        </p:nvSpPr>
        <p:spPr bwMode="auto">
          <a:xfrm>
            <a:off x="533400" y="1600200"/>
            <a:ext cx="8382000" cy="762000"/>
          </a:xfrm>
          <a:prstGeom prst="rect">
            <a:avLst/>
          </a:prstGeom>
          <a:noFill/>
          <a:ln w="25400">
            <a:no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CBA Article 12, Appointment</a:t>
            </a:r>
          </a:p>
        </p:txBody>
      </p:sp>
    </p:spTree>
    <p:extLst>
      <p:ext uri="{BB962C8B-B14F-4D97-AF65-F5344CB8AC3E}">
        <p14:creationId xmlns:p14="http://schemas.microsoft.com/office/powerpoint/2010/main" val="2303687716"/>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1000" fill="hold"/>
                                        <p:tgtEl>
                                          <p:spTgt spid="38"/>
                                        </p:tgtEl>
                                        <p:attrNameLst>
                                          <p:attrName>ppt_x</p:attrName>
                                        </p:attrNameLst>
                                      </p:cBhvr>
                                      <p:tavLst>
                                        <p:tav tm="0">
                                          <p:val>
                                            <p:strVal val="0-#ppt_w/2"/>
                                          </p:val>
                                        </p:tav>
                                        <p:tav tm="100000">
                                          <p:val>
                                            <p:strVal val="#ppt_x"/>
                                          </p:val>
                                        </p:tav>
                                      </p:tavLst>
                                    </p:anim>
                                    <p:anim calcmode="lin" valueType="num">
                                      <p:cBhvr additive="base">
                                        <p:cTn id="8" dur="1000" fill="hold"/>
                                        <p:tgtEl>
                                          <p:spTgt spid="38"/>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8" presetClass="emph" presetSubtype="0" fill="hold" grpId="2" nodeType="afterEffect">
                                  <p:stCondLst>
                                    <p:cond delay="0"/>
                                  </p:stCondLst>
                                  <p:childTnLst>
                                    <p:animRot by="21600000">
                                      <p:cBhvr>
                                        <p:cTn id="11" dur="500" fill="hold"/>
                                        <p:tgtEl>
                                          <p:spTgt spid="38"/>
                                        </p:tgtEl>
                                        <p:attrNameLst>
                                          <p:attrName>r</p:attrName>
                                        </p:attrNameLst>
                                      </p:cBhvr>
                                    </p:animRot>
                                  </p:childTnLst>
                                </p:cTn>
                              </p:par>
                            </p:childTnLst>
                          </p:cTn>
                        </p:par>
                        <p:par>
                          <p:cTn id="12" fill="hold">
                            <p:stCondLst>
                              <p:cond delay="1500"/>
                            </p:stCondLst>
                            <p:childTnLst>
                              <p:par>
                                <p:cTn id="13" presetID="42" presetClass="path" presetSubtype="0" accel="50000" decel="50000" fill="hold" grpId="1" nodeType="afterEffect">
                                  <p:stCondLst>
                                    <p:cond delay="0"/>
                                  </p:stCondLst>
                                  <p:childTnLst>
                                    <p:animMotion origin="layout" path="M 0 1.11111E-6 L 0 -0.4 " pathEditMode="relative" rAng="0" ptsTypes="AA">
                                      <p:cBhvr>
                                        <p:cTn id="14" dur="2000" fill="hold"/>
                                        <p:tgtEl>
                                          <p:spTgt spid="38"/>
                                        </p:tgtEl>
                                        <p:attrNameLst>
                                          <p:attrName>ppt_x</p:attrName>
                                          <p:attrName>ppt_y</p:attrName>
                                        </p:attrNameLst>
                                      </p:cBhvr>
                                      <p:rCtr x="0" y="-20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P spid="38"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77200" cy="4221163"/>
          </a:xfrm>
        </p:spPr>
        <p:txBody>
          <a:bodyPr>
            <a:normAutofit lnSpcReduction="10000"/>
          </a:bodyPr>
          <a:lstStyle/>
          <a:p>
            <a:pPr marL="0" indent="0" algn="ctr">
              <a:buNone/>
            </a:pPr>
            <a:r>
              <a:rPr lang="en-US" sz="2400" b="1" dirty="0">
                <a:effectLst>
                  <a:outerShdw blurRad="38100" dist="38100" dir="2700000" algn="tl">
                    <a:srgbClr val="000000">
                      <a:alpha val="43137"/>
                    </a:srgbClr>
                  </a:outerShdw>
                </a:effectLst>
              </a:rPr>
              <a:t>Topics to be covered</a:t>
            </a:r>
          </a:p>
          <a:p>
            <a:pPr>
              <a:spcBef>
                <a:spcPts val="1200"/>
              </a:spcBef>
            </a:pPr>
            <a:r>
              <a:rPr lang="en-US" sz="2200" dirty="0">
                <a:effectLst>
                  <a:outerShdw blurRad="38100" dist="38100" dir="2700000" algn="tl">
                    <a:srgbClr val="000000">
                      <a:alpha val="43137"/>
                    </a:srgbClr>
                  </a:outerShdw>
                </a:effectLst>
              </a:rPr>
              <a:t>Written Notification (12.2 – no later than 14 calendar days after the start of semester; additionally, benefits and evaluation criteria)</a:t>
            </a:r>
          </a:p>
          <a:p>
            <a:pPr>
              <a:spcBef>
                <a:spcPts val="1200"/>
              </a:spcBef>
            </a:pPr>
            <a:r>
              <a:rPr lang="en-US" sz="2200" dirty="0">
                <a:effectLst>
                  <a:outerShdw blurRad="38100" dist="38100" dir="2700000" algn="tl">
                    <a:srgbClr val="000000">
                      <a:alpha val="43137"/>
                    </a:srgbClr>
                  </a:outerShdw>
                </a:effectLst>
              </a:rPr>
              <a:t>Lecturer types of appointments (S1, Y1, Y3)</a:t>
            </a:r>
          </a:p>
          <a:p>
            <a:pPr>
              <a:spcBef>
                <a:spcPts val="1200"/>
              </a:spcBef>
            </a:pPr>
            <a:r>
              <a:rPr lang="en-US" sz="2200" dirty="0">
                <a:effectLst>
                  <a:outerShdw blurRad="38100" dist="38100" dir="2700000" algn="tl">
                    <a:srgbClr val="000000">
                      <a:alpha val="43137"/>
                    </a:srgbClr>
                  </a:outerShdw>
                </a:effectLst>
              </a:rPr>
              <a:t>Conditions of appointments and careful consideration</a:t>
            </a:r>
          </a:p>
          <a:p>
            <a:pPr>
              <a:spcBef>
                <a:spcPts val="1200"/>
              </a:spcBef>
            </a:pPr>
            <a:r>
              <a:rPr lang="en-US" sz="2200" dirty="0">
                <a:effectLst>
                  <a:outerShdw blurRad="38100" dist="38100" dir="2700000" algn="tl">
                    <a:srgbClr val="000000">
                      <a:alpha val="43137"/>
                    </a:srgbClr>
                  </a:outerShdw>
                </a:effectLst>
              </a:rPr>
              <a:t>Article 38.48 (Department Internal List)</a:t>
            </a:r>
          </a:p>
          <a:p>
            <a:pPr>
              <a:spcBef>
                <a:spcPts val="1200"/>
              </a:spcBef>
            </a:pPr>
            <a:r>
              <a:rPr lang="en-US" sz="2200" dirty="0">
                <a:effectLst>
                  <a:outerShdw blurRad="38100" dist="38100" dir="2700000" algn="tl">
                    <a:srgbClr val="000000">
                      <a:alpha val="43137"/>
                    </a:srgbClr>
                  </a:outerShdw>
                </a:effectLst>
              </a:rPr>
              <a:t>Order of assignment and “similar assignment”</a:t>
            </a:r>
          </a:p>
          <a:p>
            <a:pPr>
              <a:spcBef>
                <a:spcPts val="1200"/>
              </a:spcBef>
            </a:pPr>
            <a:r>
              <a:rPr lang="en-US" sz="2200" dirty="0">
                <a:effectLst>
                  <a:outerShdw blurRad="38100" dist="38100" dir="2700000" algn="tl">
                    <a:srgbClr val="000000">
                      <a:alpha val="43137"/>
                    </a:srgbClr>
                  </a:outerShdw>
                </a:effectLst>
              </a:rPr>
              <a:t>New and additional work</a:t>
            </a:r>
          </a:p>
          <a:p>
            <a:pPr>
              <a:spcBef>
                <a:spcPts val="1200"/>
              </a:spcBef>
            </a:pPr>
            <a:r>
              <a:rPr lang="en-US" sz="2200" dirty="0">
                <a:effectLst>
                  <a:outerShdw blurRad="38100" dist="38100" dir="2700000" algn="tl">
                    <a:srgbClr val="000000">
                      <a:alpha val="43137"/>
                    </a:srgbClr>
                  </a:outerShdw>
                </a:effectLst>
              </a:rPr>
              <a:t>COVID-19 MOU</a:t>
            </a:r>
          </a:p>
          <a:p>
            <a:endParaRPr lang="en-US" dirty="0">
              <a:effectLst>
                <a:outerShdw blurRad="38100" dist="38100" dir="2700000" algn="tl">
                  <a:srgbClr val="000000">
                    <a:alpha val="43137"/>
                  </a:srgbClr>
                </a:outerShdw>
              </a:effectLst>
            </a:endParaRPr>
          </a:p>
        </p:txBody>
      </p:sp>
      <p:sp>
        <p:nvSpPr>
          <p:cNvPr id="5" name="Rectangle 4"/>
          <p:cNvSpPr>
            <a:spLocks noChangeArrowheads="1"/>
          </p:cNvSpPr>
          <p:nvPr/>
        </p:nvSpPr>
        <p:spPr bwMode="auto">
          <a:xfrm>
            <a:off x="381000" y="228600"/>
            <a:ext cx="8382000" cy="762000"/>
          </a:xfrm>
          <a:prstGeom prst="rect">
            <a:avLst/>
          </a:prstGeom>
          <a:noFill/>
          <a:ln w="25400">
            <a:solidFill>
              <a:srgbClr val="C0000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CBA Article 12, Appointment</a:t>
            </a:r>
          </a:p>
        </p:txBody>
      </p:sp>
    </p:spTree>
    <p:extLst>
      <p:ext uri="{BB962C8B-B14F-4D97-AF65-F5344CB8AC3E}">
        <p14:creationId xmlns:p14="http://schemas.microsoft.com/office/powerpoint/2010/main" val="2080090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iterate type="lt">
                                    <p:tmPct val="0"/>
                                  </p:iterate>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childTnLst>
                                </p:cTn>
                              </p:par>
                            </p:childTnLst>
                          </p:cTn>
                        </p:par>
                        <p:par>
                          <p:cTn id="32" fill="hold">
                            <p:stCondLst>
                              <p:cond delay="7000"/>
                            </p:stCondLst>
                            <p:childTnLst>
                              <p:par>
                                <p:cTn id="33" presetID="34" presetClass="emph" presetSubtype="0" fill="hold" nodeType="afterEffect">
                                  <p:stCondLst>
                                    <p:cond delay="0"/>
                                  </p:stCondLst>
                                  <p:iterate type="lt">
                                    <p:tmPct val="10000"/>
                                  </p:iterate>
                                  <p:childTnLst>
                                    <p:animMotion origin="layout" path="M 0.0 0.0 L 0.0 -0.07213" pathEditMode="relative" ptsTypes="">
                                      <p:cBhvr>
                                        <p:cTn id="34" dur="250" accel="50000" decel="50000" autoRev="1" fill="hold">
                                          <p:stCondLst>
                                            <p:cond delay="0"/>
                                          </p:stCondLst>
                                        </p:cTn>
                                        <p:tgtEl>
                                          <p:spTgt spid="3">
                                            <p:txEl>
                                              <p:pRg st="5" end="5"/>
                                            </p:txEl>
                                          </p:spTgt>
                                        </p:tgtEl>
                                        <p:attrNameLst>
                                          <p:attrName>ppt_x</p:attrName>
                                          <p:attrName>ppt_y</p:attrName>
                                        </p:attrNameLst>
                                      </p:cBhvr>
                                    </p:animMotion>
                                    <p:animRot by="1500000">
                                      <p:cBhvr>
                                        <p:cTn id="35" dur="125" fill="hold">
                                          <p:stCondLst>
                                            <p:cond delay="0"/>
                                          </p:stCondLst>
                                        </p:cTn>
                                        <p:tgtEl>
                                          <p:spTgt spid="3">
                                            <p:txEl>
                                              <p:pRg st="5" end="5"/>
                                            </p:txEl>
                                          </p:spTgt>
                                        </p:tgtEl>
                                        <p:attrNameLst>
                                          <p:attrName>r</p:attrName>
                                        </p:attrNameLst>
                                      </p:cBhvr>
                                    </p:animRot>
                                    <p:animRot by="-1500000">
                                      <p:cBhvr>
                                        <p:cTn id="36" dur="125" fill="hold">
                                          <p:stCondLst>
                                            <p:cond delay="125"/>
                                          </p:stCondLst>
                                        </p:cTn>
                                        <p:tgtEl>
                                          <p:spTgt spid="3">
                                            <p:txEl>
                                              <p:pRg st="5" end="5"/>
                                            </p:txEl>
                                          </p:spTgt>
                                        </p:tgtEl>
                                        <p:attrNameLst>
                                          <p:attrName>r</p:attrName>
                                        </p:attrNameLst>
                                      </p:cBhvr>
                                    </p:animRot>
                                    <p:animRot by="-1500000">
                                      <p:cBhvr>
                                        <p:cTn id="37" dur="125" fill="hold">
                                          <p:stCondLst>
                                            <p:cond delay="250"/>
                                          </p:stCondLst>
                                        </p:cTn>
                                        <p:tgtEl>
                                          <p:spTgt spid="3">
                                            <p:txEl>
                                              <p:pRg st="5" end="5"/>
                                            </p:txEl>
                                          </p:spTgt>
                                        </p:tgtEl>
                                        <p:attrNameLst>
                                          <p:attrName>r</p:attrName>
                                        </p:attrNameLst>
                                      </p:cBhvr>
                                    </p:animRot>
                                    <p:animRot by="1500000">
                                      <p:cBhvr>
                                        <p:cTn id="38" dur="125" fill="hold">
                                          <p:stCondLst>
                                            <p:cond delay="375"/>
                                          </p:stCondLst>
                                        </p:cTn>
                                        <p:tgtEl>
                                          <p:spTgt spid="3">
                                            <p:txEl>
                                              <p:pRg st="5" end="5"/>
                                            </p:txEl>
                                          </p:spTgt>
                                        </p:tgtEl>
                                        <p:attrNameLst>
                                          <p:attrName>r</p:attrName>
                                        </p:attrNameLst>
                                      </p:cBhvr>
                                    </p:animRot>
                                  </p:childTnLst>
                                </p:cTn>
                              </p:par>
                            </p:childTnLst>
                          </p:cTn>
                        </p:par>
                        <p:par>
                          <p:cTn id="39" fill="hold">
                            <p:stCondLst>
                              <p:cond delay="9400"/>
                            </p:stCondLst>
                            <p:childTnLst>
                              <p:par>
                                <p:cTn id="40" presetID="15" presetClass="emph" presetSubtype="0" nodeType="afterEffect">
                                  <p:stCondLst>
                                    <p:cond delay="0"/>
                                  </p:stCondLst>
                                  <p:iterate type="lt">
                                    <p:tmAbs val="25"/>
                                  </p:iterate>
                                  <p:childTnLst>
                                    <p:set>
                                      <p:cBhvr override="childStyle">
                                        <p:cTn id="41" dur="indefinite"/>
                                        <p:tgtEl>
                                          <p:spTgt spid="3">
                                            <p:txEl>
                                              <p:pRg st="5" end="5"/>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077200" cy="1143000"/>
          </a:xfrm>
        </p:spPr>
        <p:txBody>
          <a:bodyPr>
            <a:normAutofit fontScale="90000"/>
          </a:bodyPr>
          <a:lstStyle/>
          <a:p>
            <a:r>
              <a:rPr lang="en-US" sz="2700" b="1" dirty="0">
                <a:effectLst>
                  <a:outerShdw blurRad="38100" dist="38100" dir="2700000" algn="tl">
                    <a:srgbClr val="000000">
                      <a:alpha val="43137"/>
                    </a:srgbClr>
                  </a:outerShdw>
                </a:effectLst>
              </a:rPr>
              <a:t>Written Notification</a:t>
            </a:r>
            <a:br>
              <a:rPr lang="en-US" dirty="0">
                <a:effectLst>
                  <a:outerShdw blurRad="38100" dist="38100" dir="2700000" algn="tl">
                    <a:srgbClr val="000000">
                      <a:alpha val="43137"/>
                    </a:srgbClr>
                  </a:outerShdw>
                </a:effectLst>
              </a:rPr>
            </a:br>
            <a:r>
              <a:rPr lang="en-US" sz="1650" i="1" dirty="0">
                <a:effectLst>
                  <a:outerShdw blurRad="38100" dist="38100" dir="2700000" algn="tl">
                    <a:srgbClr val="000000">
                      <a:alpha val="43137"/>
                    </a:srgbClr>
                  </a:outerShdw>
                </a:effectLst>
              </a:rPr>
              <a:t>“No one shall be deemed appointed in the absence of an official written notification from the President.” </a:t>
            </a:r>
            <a:r>
              <a:rPr lang="en-US" sz="1650" dirty="0">
                <a:effectLst>
                  <a:outerShdw blurRad="38100" dist="38100" dir="2700000" algn="tl">
                    <a:srgbClr val="000000">
                      <a:alpha val="43137"/>
                    </a:srgbClr>
                  </a:outerShdw>
                </a:effectLst>
              </a:rPr>
              <a:t>(12.1)</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2484437"/>
            <a:ext cx="8077200" cy="4525963"/>
          </a:xfrm>
        </p:spPr>
        <p:txBody>
          <a:bodyPr>
            <a:normAutofit/>
          </a:bodyPr>
          <a:lstStyle/>
          <a:p>
            <a:r>
              <a:rPr lang="en-US" sz="2200" dirty="0">
                <a:effectLst>
                  <a:outerShdw blurRad="38100" dist="38100" dir="2700000" algn="tl">
                    <a:srgbClr val="000000">
                      <a:alpha val="43137"/>
                    </a:srgbClr>
                  </a:outerShdw>
                </a:effectLst>
              </a:rPr>
              <a:t>Beginning and ending date of appointment</a:t>
            </a:r>
          </a:p>
          <a:p>
            <a:r>
              <a:rPr lang="en-US" sz="2200" dirty="0">
                <a:effectLst>
                  <a:outerShdw blurRad="38100" dist="38100" dir="2700000" algn="tl">
                    <a:srgbClr val="000000">
                      <a:alpha val="43137"/>
                    </a:srgbClr>
                  </a:outerShdw>
                </a:effectLst>
              </a:rPr>
              <a:t>Classification</a:t>
            </a:r>
          </a:p>
          <a:p>
            <a:r>
              <a:rPr lang="en-US" sz="2200" dirty="0">
                <a:effectLst>
                  <a:outerShdw blurRad="38100" dist="38100" dir="2700000" algn="tl">
                    <a:srgbClr val="000000">
                      <a:alpha val="43137"/>
                    </a:srgbClr>
                  </a:outerShdw>
                </a:effectLst>
              </a:rPr>
              <a:t>Time base</a:t>
            </a:r>
          </a:p>
          <a:p>
            <a:r>
              <a:rPr lang="en-US" sz="2200" dirty="0">
                <a:effectLst>
                  <a:outerShdw blurRad="38100" dist="38100" dir="2700000" algn="tl">
                    <a:srgbClr val="000000">
                      <a:alpha val="43137"/>
                    </a:srgbClr>
                  </a:outerShdw>
                </a:effectLst>
              </a:rPr>
              <a:t>Salary</a:t>
            </a:r>
          </a:p>
          <a:p>
            <a:r>
              <a:rPr lang="en-US" sz="2200" dirty="0">
                <a:effectLst>
                  <a:outerShdw blurRad="38100" dist="38100" dir="2700000" algn="tl">
                    <a:srgbClr val="000000">
                      <a:alpha val="43137"/>
                    </a:srgbClr>
                  </a:outerShdw>
                </a:effectLst>
              </a:rPr>
              <a:t>Rank, when appropriate</a:t>
            </a:r>
          </a:p>
          <a:p>
            <a:r>
              <a:rPr lang="en-US" sz="2200" dirty="0">
                <a:effectLst>
                  <a:outerShdw blurRad="38100" dist="38100" dir="2700000" algn="tl">
                    <a:srgbClr val="000000">
                      <a:alpha val="43137"/>
                    </a:srgbClr>
                  </a:outerShdw>
                </a:effectLst>
              </a:rPr>
              <a:t>Employee status</a:t>
            </a:r>
          </a:p>
          <a:p>
            <a:r>
              <a:rPr lang="en-US" sz="2200" dirty="0">
                <a:effectLst>
                  <a:outerShdw blurRad="38100" dist="38100" dir="2700000" algn="tl">
                    <a:srgbClr val="000000">
                      <a:alpha val="43137"/>
                    </a:srgbClr>
                  </a:outerShdw>
                </a:effectLst>
              </a:rPr>
              <a:t>Assigned department</a:t>
            </a:r>
          </a:p>
          <a:p>
            <a:r>
              <a:rPr lang="en-US" sz="2200" dirty="0">
                <a:effectLst>
                  <a:outerShdw blurRad="38100" dist="38100" dir="2700000" algn="tl">
                    <a:srgbClr val="000000">
                      <a:alpha val="43137"/>
                    </a:srgbClr>
                  </a:outerShdw>
                </a:effectLst>
              </a:rPr>
              <a:t>Other conditions of employment</a:t>
            </a:r>
          </a:p>
        </p:txBody>
      </p:sp>
      <p:sp>
        <p:nvSpPr>
          <p:cNvPr id="5" name="Rectangle 4"/>
          <p:cNvSpPr>
            <a:spLocks noChangeArrowheads="1"/>
          </p:cNvSpPr>
          <p:nvPr/>
        </p:nvSpPr>
        <p:spPr bwMode="auto">
          <a:xfrm>
            <a:off x="381000" y="228600"/>
            <a:ext cx="8382000" cy="762000"/>
          </a:xfrm>
          <a:prstGeom prst="rect">
            <a:avLst/>
          </a:prstGeom>
          <a:noFill/>
          <a:ln w="25400">
            <a:solidFill>
              <a:srgbClr val="C0000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CBA Article 12, Appointment</a:t>
            </a:r>
          </a:p>
        </p:txBody>
      </p:sp>
    </p:spTree>
    <p:extLst>
      <p:ext uri="{BB962C8B-B14F-4D97-AF65-F5344CB8AC3E}">
        <p14:creationId xmlns:p14="http://schemas.microsoft.com/office/powerpoint/2010/main" val="155479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077200" cy="1143000"/>
          </a:xfrm>
        </p:spPr>
        <p:txBody>
          <a:bodyPr/>
          <a:lstStyle/>
          <a:p>
            <a:r>
              <a:rPr lang="en-US" sz="2400" b="1" dirty="0">
                <a:effectLst>
                  <a:outerShdw blurRad="38100" dist="38100" dir="2700000" algn="tl">
                    <a:srgbClr val="000000">
                      <a:alpha val="43137"/>
                    </a:srgbClr>
                  </a:outerShdw>
                </a:effectLst>
              </a:rPr>
              <a:t>Conditional vs. Unconditional</a:t>
            </a:r>
          </a:p>
        </p:txBody>
      </p:sp>
      <p:sp>
        <p:nvSpPr>
          <p:cNvPr id="3" name="Content Placeholder 2"/>
          <p:cNvSpPr>
            <a:spLocks noGrp="1"/>
          </p:cNvSpPr>
          <p:nvPr>
            <p:ph idx="1"/>
          </p:nvPr>
        </p:nvSpPr>
        <p:spPr>
          <a:xfrm>
            <a:off x="533400" y="2179637"/>
            <a:ext cx="8077200" cy="4525963"/>
          </a:xfrm>
        </p:spPr>
        <p:txBody>
          <a:bodyPr>
            <a:noAutofit/>
          </a:bodyPr>
          <a:lstStyle/>
          <a:p>
            <a:pPr algn="just"/>
            <a:r>
              <a:rPr lang="en-US" sz="2200" dirty="0">
                <a:effectLst>
                  <a:outerShdw blurRad="38100" dist="38100" dir="2700000" algn="tl">
                    <a:srgbClr val="000000">
                      <a:alpha val="43137"/>
                    </a:srgbClr>
                  </a:outerShdw>
                </a:effectLst>
              </a:rPr>
              <a:t>Y3: Worked at least one semester for six consecutive academic years.</a:t>
            </a:r>
          </a:p>
          <a:p>
            <a:pPr algn="just"/>
            <a:r>
              <a:rPr lang="en-US" sz="2200" dirty="0">
                <a:effectLst>
                  <a:outerShdw blurRad="38100" dist="38100" dir="2700000" algn="tl">
                    <a:srgbClr val="000000">
                      <a:alpha val="43137"/>
                    </a:srgbClr>
                  </a:outerShdw>
                </a:effectLst>
              </a:rPr>
              <a:t>Y1: Worked two consecutive semesters (fall &amp; Spring or Spring and State Supported Summer)</a:t>
            </a:r>
          </a:p>
          <a:p>
            <a:pPr algn="just"/>
            <a:r>
              <a:rPr lang="en-US" sz="2200" dirty="0">
                <a:effectLst>
                  <a:outerShdw blurRad="38100" dist="38100" dir="2700000" algn="tl">
                    <a:srgbClr val="000000">
                      <a:alpha val="43137"/>
                    </a:srgbClr>
                  </a:outerShdw>
                </a:effectLst>
              </a:rPr>
              <a:t>S1: Working one semester</a:t>
            </a:r>
          </a:p>
          <a:p>
            <a:pPr marL="0" indent="0" algn="just">
              <a:buNone/>
            </a:pPr>
            <a:endParaRPr lang="en-US" sz="2200" dirty="0">
              <a:effectLst>
                <a:outerShdw blurRad="38100" dist="38100" dir="2700000" algn="tl">
                  <a:srgbClr val="000000">
                    <a:alpha val="43137"/>
                  </a:srgbClr>
                </a:outerShdw>
              </a:effectLst>
            </a:endParaRPr>
          </a:p>
          <a:p>
            <a:pPr algn="just"/>
            <a:r>
              <a:rPr lang="en-US" sz="2200" dirty="0">
                <a:effectLst>
                  <a:outerShdw blurRad="38100" dist="38100" dir="2700000" algn="tl">
                    <a:srgbClr val="000000">
                      <a:alpha val="43137"/>
                    </a:srgbClr>
                  </a:outerShdw>
                </a:effectLst>
              </a:rPr>
              <a:t>All full-time employees shall not be appointed on a conditional basis (12.6).</a:t>
            </a:r>
          </a:p>
          <a:p>
            <a:pPr algn="just"/>
            <a:endParaRPr lang="en-US" sz="2200" dirty="0">
              <a:effectLst>
                <a:outerShdw blurRad="38100" dist="38100" dir="2700000" algn="tl">
                  <a:srgbClr val="000000">
                    <a:alpha val="43137"/>
                  </a:srgbClr>
                </a:outerShdw>
              </a:effectLst>
            </a:endParaRPr>
          </a:p>
          <a:p>
            <a:pPr algn="just"/>
            <a:r>
              <a:rPr lang="en-US" sz="2200" dirty="0">
                <a:effectLst>
                  <a:outerShdw blurRad="38100" dist="38100" dir="2700000" algn="tl">
                    <a:srgbClr val="000000">
                      <a:alpha val="43137"/>
                    </a:srgbClr>
                  </a:outerShdw>
                </a:effectLst>
              </a:rPr>
              <a:t>Less than full-time appointments are conditional. Typical conditions related to budget and enrollment (12.5).</a:t>
            </a:r>
          </a:p>
          <a:p>
            <a:pPr algn="just"/>
            <a:endParaRPr lang="en-US" sz="2200" dirty="0">
              <a:effectLst>
                <a:outerShdw blurRad="38100" dist="38100" dir="2700000" algn="tl">
                  <a:srgbClr val="000000">
                    <a:alpha val="43137"/>
                  </a:srgbClr>
                </a:outerShdw>
              </a:effectLst>
            </a:endParaRPr>
          </a:p>
          <a:p>
            <a:pPr algn="just"/>
            <a:endParaRPr lang="en-US" sz="2200" dirty="0">
              <a:effectLst>
                <a:outerShdw blurRad="38100" dist="38100" dir="2700000" algn="tl">
                  <a:srgbClr val="000000">
                    <a:alpha val="43137"/>
                  </a:srgbClr>
                </a:outerShdw>
              </a:effectLst>
            </a:endParaRPr>
          </a:p>
          <a:p>
            <a:pPr algn="just"/>
            <a:endParaRPr lang="en-US" sz="2200" dirty="0">
              <a:effectLst>
                <a:outerShdw blurRad="38100" dist="38100" dir="2700000" algn="tl">
                  <a:srgbClr val="000000">
                    <a:alpha val="43137"/>
                  </a:srgbClr>
                </a:outerShdw>
              </a:effectLst>
            </a:endParaRPr>
          </a:p>
          <a:p>
            <a:pPr algn="just"/>
            <a:endParaRPr lang="en-US" sz="2200" dirty="0">
              <a:effectLst>
                <a:outerShdw blurRad="38100" dist="38100" dir="2700000" algn="tl">
                  <a:srgbClr val="000000">
                    <a:alpha val="43137"/>
                  </a:srgbClr>
                </a:outerShdw>
              </a:effectLst>
            </a:endParaRPr>
          </a:p>
        </p:txBody>
      </p:sp>
      <p:sp>
        <p:nvSpPr>
          <p:cNvPr id="5" name="Rectangle 4"/>
          <p:cNvSpPr>
            <a:spLocks noChangeArrowheads="1"/>
          </p:cNvSpPr>
          <p:nvPr/>
        </p:nvSpPr>
        <p:spPr bwMode="auto">
          <a:xfrm>
            <a:off x="381000" y="228600"/>
            <a:ext cx="8382000" cy="762000"/>
          </a:xfrm>
          <a:prstGeom prst="rect">
            <a:avLst/>
          </a:prstGeom>
          <a:noFill/>
          <a:ln w="25400">
            <a:solidFill>
              <a:srgbClr val="C0000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CBA Article 12, Appointment</a:t>
            </a:r>
          </a:p>
        </p:txBody>
      </p:sp>
    </p:spTree>
    <p:extLst>
      <p:ext uri="{BB962C8B-B14F-4D97-AF65-F5344CB8AC3E}">
        <p14:creationId xmlns:p14="http://schemas.microsoft.com/office/powerpoint/2010/main" val="300245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371600"/>
            <a:ext cx="6391493" cy="1200329"/>
          </a:xfrm>
          <a:prstGeom prst="rect">
            <a:avLst/>
          </a:prstGeom>
        </p:spPr>
        <p:txBody>
          <a:bodyPr wrap="none">
            <a:spAutoFit/>
          </a:bodyPr>
          <a:lstStyle/>
          <a:p>
            <a:pPr>
              <a:spcBef>
                <a:spcPct val="0"/>
              </a:spcBef>
              <a:defRPr/>
            </a:pPr>
            <a:r>
              <a:rPr lang="en-US" sz="3600" dirty="0">
                <a:solidFill>
                  <a:schemeClr val="accent5">
                    <a:lumMod val="10000"/>
                  </a:schemeClr>
                </a:solidFill>
                <a:effectLst>
                  <a:outerShdw blurRad="38100" dist="38100" dir="2700000" algn="tl">
                    <a:srgbClr val="C0C0C0"/>
                  </a:outerShdw>
                </a:effectLst>
              </a:rPr>
              <a:t>How to assign your classes:</a:t>
            </a:r>
          </a:p>
          <a:p>
            <a:pPr>
              <a:spcBef>
                <a:spcPct val="0"/>
              </a:spcBef>
              <a:defRPr/>
            </a:pPr>
            <a:r>
              <a:rPr lang="en-US" sz="3600" dirty="0">
                <a:solidFill>
                  <a:schemeClr val="accent5">
                    <a:lumMod val="10000"/>
                  </a:schemeClr>
                </a:solidFill>
                <a:effectLst>
                  <a:outerShdw blurRad="38100" dist="38100" dir="2700000" algn="tl">
                    <a:srgbClr val="C0C0C0"/>
                  </a:outerShdw>
                </a:effectLst>
              </a:rPr>
              <a:t> Order of Assignment</a:t>
            </a:r>
          </a:p>
        </p:txBody>
      </p:sp>
    </p:spTree>
    <p:extLst>
      <p:ext uri="{BB962C8B-B14F-4D97-AF65-F5344CB8AC3E}">
        <p14:creationId xmlns:p14="http://schemas.microsoft.com/office/powerpoint/2010/main" val="3129199948"/>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8" presetClass="emph" presetSubtype="0" fill="hold" grpId="1" nodeType="afterEffect">
                                  <p:stCondLst>
                                    <p:cond delay="0"/>
                                  </p:stCondLst>
                                  <p:childTnLst>
                                    <p:animRot by="21600000">
                                      <p:cBhvr>
                                        <p:cTn id="11" dur="500" fill="hold"/>
                                        <p:tgtEl>
                                          <p:spTgt spid="2"/>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grpId="2" nodeType="clickEffect">
                                  <p:stCondLst>
                                    <p:cond delay="0"/>
                                  </p:stCondLst>
                                  <p:childTnLst>
                                    <p:animMotion origin="layout" path="M 0 0 L 0 -0.35417 " pathEditMode="relative" rAng="0" ptsTypes="AA">
                                      <p:cBhvr>
                                        <p:cTn id="15" dur="2000" fill="hold"/>
                                        <p:tgtEl>
                                          <p:spTgt spid="2"/>
                                        </p:tgtEl>
                                        <p:attrNameLst>
                                          <p:attrName>ppt_x</p:attrName>
                                          <p:attrName>ppt_y</p:attrName>
                                        </p:attrNameLst>
                                      </p:cBhvr>
                                      <p:rCtr x="0" y="-177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228600"/>
            <a:ext cx="83820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Order of Assignment</a:t>
            </a:r>
          </a:p>
        </p:txBody>
      </p:sp>
      <p:sp>
        <p:nvSpPr>
          <p:cNvPr id="3" name="Rectangle 2"/>
          <p:cNvSpPr/>
          <p:nvPr/>
        </p:nvSpPr>
        <p:spPr>
          <a:xfrm>
            <a:off x="609600" y="1981200"/>
            <a:ext cx="8001000" cy="3816429"/>
          </a:xfrm>
          <a:prstGeom prst="rect">
            <a:avLst/>
          </a:prstGeom>
        </p:spPr>
        <p:txBody>
          <a:bodyPr wrap="square">
            <a:spAutoFit/>
          </a:bodyPr>
          <a:lstStyle/>
          <a:p>
            <a:pPr marL="803275" indent="-803275" algn="just" fontAlgn="b">
              <a:tabLst>
                <a:tab pos="3200400" algn="l"/>
                <a:tab pos="7661275" algn="r"/>
              </a:tabLst>
            </a:pPr>
            <a:r>
              <a:rPr lang="en-US" sz="2200" b="0" dirty="0">
                <a:solidFill>
                  <a:srgbClr val="000000"/>
                </a:solidFill>
                <a:effectLst>
                  <a:outerShdw blurRad="38100" dist="38100" dir="2700000" algn="tl">
                    <a:srgbClr val="000000">
                      <a:alpha val="43137"/>
                    </a:srgbClr>
                  </a:outerShdw>
                </a:effectLst>
                <a:latin typeface="+mn-lt"/>
              </a:rPr>
              <a:t>12.29	In the event that the department determines that a need exists to assign new or additional work to temporary faculty unit employees </a:t>
            </a:r>
            <a:r>
              <a:rPr lang="en-US" sz="2200" dirty="0">
                <a:solidFill>
                  <a:srgbClr val="000000"/>
                </a:solidFill>
                <a:effectLst>
                  <a:outerShdw blurRad="38100" dist="38100" dir="2700000" algn="tl">
                    <a:srgbClr val="000000">
                      <a:alpha val="43137"/>
                    </a:srgbClr>
                  </a:outerShdw>
                </a:effectLst>
                <a:highlight>
                  <a:srgbClr val="FFFF00"/>
                </a:highlight>
                <a:latin typeface="+mn-lt"/>
              </a:rPr>
              <a:t>after the assignment needs of tenured and probationary faculty (including FERP, and PRTB faculty) have been satisfied, and after any work to be taught by administrators, teaching associates and other student employees, or volunteer faculty have been assigned</a:t>
            </a:r>
            <a:r>
              <a:rPr lang="en-US" sz="2200" b="0" dirty="0">
                <a:solidFill>
                  <a:srgbClr val="000000"/>
                </a:solidFill>
                <a:effectLst>
                  <a:outerShdw blurRad="38100" dist="38100" dir="2700000" algn="tl">
                    <a:srgbClr val="000000">
                      <a:alpha val="43137"/>
                    </a:srgbClr>
                  </a:outerShdw>
                </a:effectLst>
                <a:latin typeface="+mn-lt"/>
              </a:rPr>
              <a:t>, the work shall first be offered to qualified temporary faculty in the department who have performed satisfactorily, in the following order.</a:t>
            </a:r>
          </a:p>
        </p:txBody>
      </p:sp>
    </p:spTree>
    <p:extLst>
      <p:ext uri="{BB962C8B-B14F-4D97-AF65-F5344CB8AC3E}">
        <p14:creationId xmlns:p14="http://schemas.microsoft.com/office/powerpoint/2010/main" val="4180011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228600"/>
            <a:ext cx="83820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Preference for Available</a:t>
            </a:r>
          </a:p>
          <a:p>
            <a:pPr>
              <a:spcBef>
                <a:spcPct val="0"/>
              </a:spcBef>
              <a:defRPr/>
            </a:pPr>
            <a:r>
              <a:rPr lang="en-US" sz="3600" dirty="0">
                <a:solidFill>
                  <a:schemeClr val="accent5">
                    <a:lumMod val="10000"/>
                  </a:schemeClr>
                </a:solidFill>
                <a:effectLst>
                  <a:outerShdw blurRad="38100" dist="38100" dir="2700000" algn="tl">
                    <a:srgbClr val="C0C0C0"/>
                  </a:outerShdw>
                </a:effectLst>
              </a:rPr>
              <a:t>Temporary Work</a:t>
            </a:r>
          </a:p>
        </p:txBody>
      </p:sp>
      <p:sp>
        <p:nvSpPr>
          <p:cNvPr id="3" name="Rectangle 2"/>
          <p:cNvSpPr/>
          <p:nvPr/>
        </p:nvSpPr>
        <p:spPr>
          <a:xfrm>
            <a:off x="609600" y="1981200"/>
            <a:ext cx="8001000" cy="4724370"/>
          </a:xfrm>
          <a:prstGeom prst="rect">
            <a:avLst/>
          </a:prstGeom>
        </p:spPr>
        <p:txBody>
          <a:bodyPr wrap="square">
            <a:spAutoFit/>
          </a:bodyPr>
          <a:lstStyle/>
          <a:p>
            <a:pPr fontAlgn="b">
              <a:tabLst>
                <a:tab pos="284163" algn="l"/>
                <a:tab pos="7661275" algn="r"/>
              </a:tabLst>
            </a:pPr>
            <a:r>
              <a:rPr lang="en-US" sz="2400" dirty="0">
                <a:solidFill>
                  <a:srgbClr val="000000"/>
                </a:solidFill>
                <a:effectLst>
                  <a:outerShdw blurRad="38100" dist="38100" dir="2700000" algn="tl">
                    <a:srgbClr val="000000">
                      <a:alpha val="43137"/>
                    </a:srgbClr>
                  </a:outerShdw>
                </a:effectLst>
                <a:latin typeface="+mj-lt"/>
              </a:rPr>
              <a:t>Assignment Order at the </a:t>
            </a:r>
            <a:r>
              <a:rPr lang="en-US" sz="2400" dirty="0">
                <a:solidFill>
                  <a:srgbClr val="000000"/>
                </a:solidFill>
                <a:effectLst>
                  <a:outerShdw blurRad="38100" dist="38100" dir="2700000" algn="tl">
                    <a:srgbClr val="000000">
                      <a:alpha val="43137"/>
                    </a:srgbClr>
                  </a:outerShdw>
                </a:effectLst>
                <a:highlight>
                  <a:srgbClr val="FFFF00"/>
                </a:highlight>
                <a:latin typeface="+mj-lt"/>
              </a:rPr>
              <a:t>Beginning</a:t>
            </a:r>
            <a:r>
              <a:rPr lang="en-US" sz="2400" dirty="0">
                <a:solidFill>
                  <a:srgbClr val="000000"/>
                </a:solidFill>
                <a:effectLst>
                  <a:outerShdw blurRad="38100" dist="38100" dir="2700000" algn="tl">
                    <a:srgbClr val="000000">
                      <a:alpha val="43137"/>
                    </a:srgbClr>
                  </a:outerShdw>
                </a:effectLst>
                <a:latin typeface="+mj-lt"/>
              </a:rPr>
              <a:t> of the Academic Year</a:t>
            </a:r>
          </a:p>
          <a:p>
            <a:pPr marL="290513" indent="-290513"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1.	</a:t>
            </a:r>
            <a:r>
              <a:rPr lang="en-US" sz="2200" b="0" dirty="0">
                <a:solidFill>
                  <a:srgbClr val="000000"/>
                </a:solidFill>
                <a:effectLst>
                  <a:outerShdw blurRad="38100" dist="38100" dir="2700000" algn="tl">
                    <a:srgbClr val="000000">
                      <a:alpha val="43137"/>
                    </a:srgbClr>
                  </a:outerShdw>
                </a:effectLst>
                <a:highlight>
                  <a:srgbClr val="FFFF00"/>
                </a:highlight>
                <a:latin typeface="+mj-lt"/>
              </a:rPr>
              <a:t>First, </a:t>
            </a:r>
            <a:r>
              <a:rPr lang="en-US" sz="2200" b="0" dirty="0">
                <a:solidFill>
                  <a:srgbClr val="000000"/>
                </a:solidFill>
                <a:effectLst>
                  <a:outerShdw blurRad="38100" dist="38100" dir="2700000" algn="tl">
                    <a:srgbClr val="000000">
                      <a:alpha val="43137"/>
                    </a:srgbClr>
                  </a:outerShdw>
                </a:effectLst>
                <a:latin typeface="+mj-lt"/>
              </a:rPr>
              <a:t>offer work to three-year (Y3) full-time appointees.</a:t>
            </a:r>
          </a:p>
          <a:p>
            <a:pPr marL="290513" indent="-290513"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2.	Next, offer work to three-year (Y3), part-time appointees.</a:t>
            </a:r>
          </a:p>
          <a:p>
            <a:pPr marL="290513" indent="-290513"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3.	Next, offer work to individuals whose names appear on the department’s 38.48 list.</a:t>
            </a:r>
          </a:p>
          <a:p>
            <a:pPr marL="290513" indent="-290513"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4. Next, offer work to Visiting Faculty.</a:t>
            </a:r>
          </a:p>
          <a:p>
            <a:pPr marL="290513" indent="-290513"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5.	Next, give careful consideration to all part-time and full-time temporary faculty with one-year appointments (Y1) who were employed in the academic year prior to the year for which they are being considered. </a:t>
            </a:r>
          </a:p>
        </p:txBody>
      </p:sp>
    </p:spTree>
    <p:extLst>
      <p:ext uri="{BB962C8B-B14F-4D97-AF65-F5344CB8AC3E}">
        <p14:creationId xmlns:p14="http://schemas.microsoft.com/office/powerpoint/2010/main" val="1565553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228600"/>
            <a:ext cx="8382000" cy="1371600"/>
          </a:xfrm>
          <a:prstGeom prst="rect">
            <a:avLst/>
          </a:prstGeom>
          <a:noFill/>
          <a:ln w="25400">
            <a:solidFill>
              <a:srgbClr val="D22030"/>
            </a:solidFill>
            <a:miter lim="800000"/>
            <a:headEnd/>
            <a:tailEnd/>
          </a:ln>
          <a:effectLst/>
        </p:spPr>
        <p:txBody>
          <a:bodyPr anchor="ctr"/>
          <a:lstStyle/>
          <a:p>
            <a:pPr>
              <a:spcBef>
                <a:spcPct val="0"/>
              </a:spcBef>
              <a:defRPr/>
            </a:pPr>
            <a:r>
              <a:rPr lang="en-US" sz="3600" dirty="0">
                <a:solidFill>
                  <a:schemeClr val="accent5">
                    <a:lumMod val="10000"/>
                  </a:schemeClr>
                </a:solidFill>
                <a:effectLst>
                  <a:outerShdw blurRad="38100" dist="38100" dir="2700000" algn="tl">
                    <a:srgbClr val="C0C0C0"/>
                  </a:outerShdw>
                </a:effectLst>
              </a:rPr>
              <a:t>Preference for Available</a:t>
            </a:r>
          </a:p>
          <a:p>
            <a:pPr>
              <a:spcBef>
                <a:spcPct val="0"/>
              </a:spcBef>
              <a:defRPr/>
            </a:pPr>
            <a:r>
              <a:rPr lang="en-US" sz="3600" dirty="0">
                <a:solidFill>
                  <a:schemeClr val="accent5">
                    <a:lumMod val="10000"/>
                  </a:schemeClr>
                </a:solidFill>
                <a:effectLst>
                  <a:outerShdw blurRad="38100" dist="38100" dir="2700000" algn="tl">
                    <a:srgbClr val="C0C0C0"/>
                  </a:outerShdw>
                </a:effectLst>
              </a:rPr>
              <a:t>Temporary Work</a:t>
            </a:r>
          </a:p>
        </p:txBody>
      </p:sp>
      <p:sp>
        <p:nvSpPr>
          <p:cNvPr id="3" name="Rectangle 2"/>
          <p:cNvSpPr/>
          <p:nvPr/>
        </p:nvSpPr>
        <p:spPr>
          <a:xfrm>
            <a:off x="609600" y="1981200"/>
            <a:ext cx="7924799" cy="4324261"/>
          </a:xfrm>
          <a:prstGeom prst="rect">
            <a:avLst/>
          </a:prstGeom>
        </p:spPr>
        <p:txBody>
          <a:bodyPr wrap="square">
            <a:spAutoFit/>
          </a:bodyPr>
          <a:lstStyle/>
          <a:p>
            <a:pPr marL="284163" indent="-284163"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6.	If a decision is made not to reappoint temporary faculty Y1, the work previously performed by these faculty shall be considered "new or additional" and should be assigned as follows.</a:t>
            </a:r>
          </a:p>
          <a:p>
            <a:pPr marL="630238" indent="-339725" algn="just" fontAlgn="b">
              <a:buAutoNum type="romanLcPeriod"/>
              <a:tabLst>
                <a:tab pos="7661275" algn="r"/>
              </a:tabLst>
            </a:pPr>
            <a:r>
              <a:rPr lang="en-US" sz="2200" b="0" dirty="0">
                <a:solidFill>
                  <a:srgbClr val="000000"/>
                </a:solidFill>
                <a:effectLst>
                  <a:outerShdw blurRad="38100" dist="38100" dir="2700000" algn="tl">
                    <a:srgbClr val="000000">
                      <a:alpha val="43137"/>
                    </a:srgbClr>
                  </a:outerShdw>
                </a:effectLst>
                <a:latin typeface="+mj-lt"/>
              </a:rPr>
              <a:t>First, offer work to part-time temporary faculty unit employees holding a three-year appointment (Y3) </a:t>
            </a:r>
            <a:r>
              <a:rPr lang="en-US" sz="2200" b="0" u="sng" dirty="0">
                <a:solidFill>
                  <a:srgbClr val="000000"/>
                </a:solidFill>
                <a:effectLst>
                  <a:outerShdw blurRad="38100" dist="38100" dir="2700000" algn="tl">
                    <a:srgbClr val="000000">
                      <a:alpha val="43137"/>
                    </a:srgbClr>
                  </a:outerShdw>
                </a:effectLst>
                <a:latin typeface="+mj-lt"/>
              </a:rPr>
              <a:t>up to and including a 1.0 time base</a:t>
            </a:r>
            <a:r>
              <a:rPr lang="en-US" sz="2200" b="0" dirty="0">
                <a:solidFill>
                  <a:srgbClr val="000000"/>
                </a:solidFill>
                <a:effectLst>
                  <a:outerShdw blurRad="38100" dist="38100" dir="2700000" algn="tl">
                    <a:srgbClr val="000000">
                      <a:alpha val="43137"/>
                    </a:srgbClr>
                  </a:outerShdw>
                </a:effectLst>
                <a:latin typeface="+mj-lt"/>
              </a:rPr>
              <a:t>. </a:t>
            </a:r>
          </a:p>
          <a:p>
            <a:pPr marL="630238" indent="-339725" algn="just" fontAlgn="b">
              <a:buAutoNum type="romanLcPeriod"/>
              <a:tabLst>
                <a:tab pos="7661275" algn="r"/>
              </a:tabLst>
            </a:pPr>
            <a:r>
              <a:rPr lang="en-US" sz="2200" b="0" dirty="0">
                <a:solidFill>
                  <a:srgbClr val="000000"/>
                </a:solidFill>
                <a:effectLst>
                  <a:outerShdw blurRad="38100" dist="38100" dir="2700000" algn="tl">
                    <a:srgbClr val="000000">
                      <a:alpha val="43137"/>
                    </a:srgbClr>
                  </a:outerShdw>
                </a:effectLst>
                <a:latin typeface="+mj-lt"/>
              </a:rPr>
              <a:t>Next, offer work to part-time temporary faculty unit employees holding a one-year appointment (Y1) </a:t>
            </a:r>
            <a:r>
              <a:rPr lang="en-US" sz="2200" b="0" u="sng" dirty="0">
                <a:solidFill>
                  <a:srgbClr val="000000"/>
                </a:solidFill>
                <a:effectLst>
                  <a:outerShdw blurRad="38100" dist="38100" dir="2700000" algn="tl">
                    <a:srgbClr val="000000">
                      <a:alpha val="43137"/>
                    </a:srgbClr>
                  </a:outerShdw>
                </a:effectLst>
                <a:latin typeface="+mj-lt"/>
              </a:rPr>
              <a:t>up to and including a 1.0 time base</a:t>
            </a:r>
            <a:r>
              <a:rPr lang="en-US" sz="2200" b="0" dirty="0">
                <a:solidFill>
                  <a:srgbClr val="000000"/>
                </a:solidFill>
                <a:effectLst>
                  <a:outerShdw blurRad="38100" dist="38100" dir="2700000" algn="tl">
                    <a:srgbClr val="000000">
                      <a:alpha val="43137"/>
                    </a:srgbClr>
                  </a:outerShdw>
                </a:effectLst>
                <a:latin typeface="+mj-lt"/>
              </a:rPr>
              <a:t>.</a:t>
            </a:r>
          </a:p>
          <a:p>
            <a:pPr marL="630238" indent="-339725" algn="just" fontAlgn="b">
              <a:tabLst>
                <a:tab pos="7661275" algn="r"/>
              </a:tabLst>
            </a:pPr>
            <a:r>
              <a:rPr lang="en-US" sz="2200" b="0" dirty="0">
                <a:solidFill>
                  <a:srgbClr val="000000"/>
                </a:solidFill>
                <a:effectLst>
                  <a:outerShdw blurRad="38100" dist="38100" dir="2700000" algn="tl">
                    <a:srgbClr val="000000">
                      <a:alpha val="43137"/>
                    </a:srgbClr>
                  </a:outerShdw>
                </a:effectLst>
                <a:latin typeface="+mj-lt"/>
              </a:rPr>
              <a:t>iii.	Last, offer work to any other qualified candidate.</a:t>
            </a:r>
          </a:p>
        </p:txBody>
      </p:sp>
    </p:spTree>
    <p:extLst>
      <p:ext uri="{BB962C8B-B14F-4D97-AF65-F5344CB8AC3E}">
        <p14:creationId xmlns:p14="http://schemas.microsoft.com/office/powerpoint/2010/main" val="3894587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Design">
  <a:themeElements>
    <a:clrScheme name="Default Design 15">
      <a:dk1>
        <a:srgbClr val="FF8500"/>
      </a:dk1>
      <a:lt1>
        <a:srgbClr val="FFFFFF"/>
      </a:lt1>
      <a:dk2>
        <a:srgbClr val="FFFFFF"/>
      </a:dk2>
      <a:lt2>
        <a:srgbClr val="FFFFFF"/>
      </a:lt2>
      <a:accent1>
        <a:srgbClr val="C0C0C0"/>
      </a:accent1>
      <a:accent2>
        <a:srgbClr val="004785"/>
      </a:accent2>
      <a:accent3>
        <a:srgbClr val="FFFFFF"/>
      </a:accent3>
      <a:accent4>
        <a:srgbClr val="DA7100"/>
      </a:accent4>
      <a:accent5>
        <a:srgbClr val="DCDCDC"/>
      </a:accent5>
      <a:accent6>
        <a:srgbClr val="003F78"/>
      </a:accent6>
      <a:hlink>
        <a:srgbClr val="004785"/>
      </a:hlink>
      <a:folHlink>
        <a:srgbClr val="FF8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FFFFFF"/>
        </a:dk2>
        <a:lt2>
          <a:srgbClr val="808080"/>
        </a:lt2>
        <a:accent1>
          <a:srgbClr val="C0C0C0"/>
        </a:accent1>
        <a:accent2>
          <a:srgbClr val="0066FF"/>
        </a:accent2>
        <a:accent3>
          <a:srgbClr val="FFFFFF"/>
        </a:accent3>
        <a:accent4>
          <a:srgbClr val="000000"/>
        </a:accent4>
        <a:accent5>
          <a:srgbClr val="DCDCDC"/>
        </a:accent5>
        <a:accent6>
          <a:srgbClr val="005C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FFFFFF"/>
        </a:dk2>
        <a:lt2>
          <a:srgbClr val="808080"/>
        </a:lt2>
        <a:accent1>
          <a:srgbClr val="C0C0C0"/>
        </a:accent1>
        <a:accent2>
          <a:srgbClr val="0066FF"/>
        </a:accent2>
        <a:accent3>
          <a:srgbClr val="FFFFFF"/>
        </a:accent3>
        <a:accent4>
          <a:srgbClr val="000000"/>
        </a:accent4>
        <a:accent5>
          <a:srgbClr val="DCDCDC"/>
        </a:accent5>
        <a:accent6>
          <a:srgbClr val="005CE7"/>
        </a:accent6>
        <a:hlink>
          <a:srgbClr val="003399"/>
        </a:hlink>
        <a:folHlink>
          <a:srgbClr val="00000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FFFFFF"/>
        </a:dk2>
        <a:lt2>
          <a:srgbClr val="808080"/>
        </a:lt2>
        <a:accent1>
          <a:srgbClr val="C0C0C0"/>
        </a:accent1>
        <a:accent2>
          <a:srgbClr val="0066FF"/>
        </a:accent2>
        <a:accent3>
          <a:srgbClr val="FFFFFF"/>
        </a:accent3>
        <a:accent4>
          <a:srgbClr val="000000"/>
        </a:accent4>
        <a:accent5>
          <a:srgbClr val="DCDCDC"/>
        </a:accent5>
        <a:accent6>
          <a:srgbClr val="005CE7"/>
        </a:accent6>
        <a:hlink>
          <a:srgbClr val="003399"/>
        </a:hlink>
        <a:folHlink>
          <a:srgbClr val="003399"/>
        </a:folHlink>
      </a:clrScheme>
      <a:clrMap bg1="lt1" tx1="dk1" bg2="lt2" tx2="dk2" accent1="accent1" accent2="accent2" accent3="accent3" accent4="accent4" accent5="accent5" accent6="accent6" hlink="hlink" folHlink="folHlink"/>
    </a:extraClrScheme>
    <a:extraClrScheme>
      <a:clrScheme name="Default Design 7">
        <a:dk1>
          <a:srgbClr val="FF6600"/>
        </a:dk1>
        <a:lt1>
          <a:srgbClr val="FFFFFF"/>
        </a:lt1>
        <a:dk2>
          <a:srgbClr val="FFFFFF"/>
        </a:dk2>
        <a:lt2>
          <a:srgbClr val="808080"/>
        </a:lt2>
        <a:accent1>
          <a:srgbClr val="C0C0C0"/>
        </a:accent1>
        <a:accent2>
          <a:srgbClr val="0066FF"/>
        </a:accent2>
        <a:accent3>
          <a:srgbClr val="FFFFFF"/>
        </a:accent3>
        <a:accent4>
          <a:srgbClr val="DA5600"/>
        </a:accent4>
        <a:accent5>
          <a:srgbClr val="DCDCDC"/>
        </a:accent5>
        <a:accent6>
          <a:srgbClr val="005CE7"/>
        </a:accent6>
        <a:hlink>
          <a:srgbClr val="003399"/>
        </a:hlink>
        <a:folHlink>
          <a:srgbClr val="003399"/>
        </a:folHlink>
      </a:clrScheme>
      <a:clrMap bg1="lt1" tx1="dk1" bg2="lt2" tx2="dk2" accent1="accent1" accent2="accent2" accent3="accent3" accent4="accent4" accent5="accent5" accent6="accent6" hlink="hlink" folHlink="folHlink"/>
    </a:extraClrScheme>
    <a:extraClrScheme>
      <a:clrScheme name="Default Design 8">
        <a:dk1>
          <a:srgbClr val="FF6600"/>
        </a:dk1>
        <a:lt1>
          <a:srgbClr val="FFFFFF"/>
        </a:lt1>
        <a:dk2>
          <a:srgbClr val="FFFFFF"/>
        </a:dk2>
        <a:lt2>
          <a:srgbClr val="000000"/>
        </a:lt2>
        <a:accent1>
          <a:srgbClr val="C0C0C0"/>
        </a:accent1>
        <a:accent2>
          <a:srgbClr val="0066FF"/>
        </a:accent2>
        <a:accent3>
          <a:srgbClr val="FFFFFF"/>
        </a:accent3>
        <a:accent4>
          <a:srgbClr val="DA5600"/>
        </a:accent4>
        <a:accent5>
          <a:srgbClr val="DCDCDC"/>
        </a:accent5>
        <a:accent6>
          <a:srgbClr val="005CE7"/>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Default Design 9">
        <a:dk1>
          <a:srgbClr val="FF6600"/>
        </a:dk1>
        <a:lt1>
          <a:srgbClr val="FFFFFF"/>
        </a:lt1>
        <a:dk2>
          <a:srgbClr val="FFFFFF"/>
        </a:dk2>
        <a:lt2>
          <a:srgbClr val="FFFFFF"/>
        </a:lt2>
        <a:accent1>
          <a:srgbClr val="C0C0C0"/>
        </a:accent1>
        <a:accent2>
          <a:srgbClr val="0066FF"/>
        </a:accent2>
        <a:accent3>
          <a:srgbClr val="FFFFFF"/>
        </a:accent3>
        <a:accent4>
          <a:srgbClr val="DA5600"/>
        </a:accent4>
        <a:accent5>
          <a:srgbClr val="DCDCDC"/>
        </a:accent5>
        <a:accent6>
          <a:srgbClr val="005CE7"/>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Default Design 10">
        <a:dk1>
          <a:srgbClr val="FF6600"/>
        </a:dk1>
        <a:lt1>
          <a:srgbClr val="FFFFFF"/>
        </a:lt1>
        <a:dk2>
          <a:srgbClr val="FFFFFF"/>
        </a:dk2>
        <a:lt2>
          <a:srgbClr val="000000"/>
        </a:lt2>
        <a:accent1>
          <a:srgbClr val="000000"/>
        </a:accent1>
        <a:accent2>
          <a:srgbClr val="0066FF"/>
        </a:accent2>
        <a:accent3>
          <a:srgbClr val="FFFFFF"/>
        </a:accent3>
        <a:accent4>
          <a:srgbClr val="DA5600"/>
        </a:accent4>
        <a:accent5>
          <a:srgbClr val="AAAAAA"/>
        </a:accent5>
        <a:accent6>
          <a:srgbClr val="005CE7"/>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Default Design 11">
        <a:dk1>
          <a:srgbClr val="FF6600"/>
        </a:dk1>
        <a:lt1>
          <a:srgbClr val="FFFFFF"/>
        </a:lt1>
        <a:dk2>
          <a:srgbClr val="FFFFFF"/>
        </a:dk2>
        <a:lt2>
          <a:srgbClr val="000000"/>
        </a:lt2>
        <a:accent1>
          <a:srgbClr val="FFFFFF"/>
        </a:accent1>
        <a:accent2>
          <a:srgbClr val="0066FF"/>
        </a:accent2>
        <a:accent3>
          <a:srgbClr val="FFFFFF"/>
        </a:accent3>
        <a:accent4>
          <a:srgbClr val="DA5600"/>
        </a:accent4>
        <a:accent5>
          <a:srgbClr val="FFFFFF"/>
        </a:accent5>
        <a:accent6>
          <a:srgbClr val="005CE7"/>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Default Design 12">
        <a:dk1>
          <a:srgbClr val="FF8500"/>
        </a:dk1>
        <a:lt1>
          <a:srgbClr val="FFFFFF"/>
        </a:lt1>
        <a:dk2>
          <a:srgbClr val="FFFFFF"/>
        </a:dk2>
        <a:lt2>
          <a:srgbClr val="FFFFFF"/>
        </a:lt2>
        <a:accent1>
          <a:srgbClr val="C0C0C0"/>
        </a:accent1>
        <a:accent2>
          <a:srgbClr val="0066FF"/>
        </a:accent2>
        <a:accent3>
          <a:srgbClr val="FFFFFF"/>
        </a:accent3>
        <a:accent4>
          <a:srgbClr val="DA7100"/>
        </a:accent4>
        <a:accent5>
          <a:srgbClr val="DCDCDC"/>
        </a:accent5>
        <a:accent6>
          <a:srgbClr val="005CE7"/>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Default Design 13">
        <a:dk1>
          <a:srgbClr val="FF8500"/>
        </a:dk1>
        <a:lt1>
          <a:srgbClr val="FFFFFF"/>
        </a:lt1>
        <a:dk2>
          <a:srgbClr val="FFFFFF"/>
        </a:dk2>
        <a:lt2>
          <a:srgbClr val="FFFFFF"/>
        </a:lt2>
        <a:accent1>
          <a:srgbClr val="C0C0C0"/>
        </a:accent1>
        <a:accent2>
          <a:srgbClr val="0066FF"/>
        </a:accent2>
        <a:accent3>
          <a:srgbClr val="FFFFFF"/>
        </a:accent3>
        <a:accent4>
          <a:srgbClr val="DA7100"/>
        </a:accent4>
        <a:accent5>
          <a:srgbClr val="DCDCDC"/>
        </a:accent5>
        <a:accent6>
          <a:srgbClr val="005CE7"/>
        </a:accent6>
        <a:hlink>
          <a:srgbClr val="FF8500"/>
        </a:hlink>
        <a:folHlink>
          <a:srgbClr val="FF8500"/>
        </a:folHlink>
      </a:clrScheme>
      <a:clrMap bg1="lt1" tx1="dk1" bg2="lt2" tx2="dk2" accent1="accent1" accent2="accent2" accent3="accent3" accent4="accent4" accent5="accent5" accent6="accent6" hlink="hlink" folHlink="folHlink"/>
    </a:extraClrScheme>
    <a:extraClrScheme>
      <a:clrScheme name="Default Design 14">
        <a:dk1>
          <a:srgbClr val="FF8500"/>
        </a:dk1>
        <a:lt1>
          <a:srgbClr val="FFFFFF"/>
        </a:lt1>
        <a:dk2>
          <a:srgbClr val="FFFFFF"/>
        </a:dk2>
        <a:lt2>
          <a:srgbClr val="FFFFFF"/>
        </a:lt2>
        <a:accent1>
          <a:srgbClr val="C0C0C0"/>
        </a:accent1>
        <a:accent2>
          <a:srgbClr val="004785"/>
        </a:accent2>
        <a:accent3>
          <a:srgbClr val="FFFFFF"/>
        </a:accent3>
        <a:accent4>
          <a:srgbClr val="DA7100"/>
        </a:accent4>
        <a:accent5>
          <a:srgbClr val="DCDCDC"/>
        </a:accent5>
        <a:accent6>
          <a:srgbClr val="003F78"/>
        </a:accent6>
        <a:hlink>
          <a:srgbClr val="FF8500"/>
        </a:hlink>
        <a:folHlink>
          <a:srgbClr val="FF8500"/>
        </a:folHlink>
      </a:clrScheme>
      <a:clrMap bg1="lt1" tx1="dk1" bg2="lt2" tx2="dk2" accent1="accent1" accent2="accent2" accent3="accent3" accent4="accent4" accent5="accent5" accent6="accent6" hlink="hlink" folHlink="folHlink"/>
    </a:extraClrScheme>
    <a:extraClrScheme>
      <a:clrScheme name="Default Design 15">
        <a:dk1>
          <a:srgbClr val="FF8500"/>
        </a:dk1>
        <a:lt1>
          <a:srgbClr val="FFFFFF"/>
        </a:lt1>
        <a:dk2>
          <a:srgbClr val="FFFFFF"/>
        </a:dk2>
        <a:lt2>
          <a:srgbClr val="FFFFFF"/>
        </a:lt2>
        <a:accent1>
          <a:srgbClr val="C0C0C0"/>
        </a:accent1>
        <a:accent2>
          <a:srgbClr val="004785"/>
        </a:accent2>
        <a:accent3>
          <a:srgbClr val="FFFFFF"/>
        </a:accent3>
        <a:accent4>
          <a:srgbClr val="DA7100"/>
        </a:accent4>
        <a:accent5>
          <a:srgbClr val="DCDCDC"/>
        </a:accent5>
        <a:accent6>
          <a:srgbClr val="003F78"/>
        </a:accent6>
        <a:hlink>
          <a:srgbClr val="004785"/>
        </a:hlink>
        <a:folHlink>
          <a:srgbClr val="FF8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11943</TotalTime>
  <Words>1566</Words>
  <Application>Microsoft Macintosh PowerPoint</Application>
  <PresentationFormat>On-screen Show (4:3)</PresentationFormat>
  <Paragraphs>159</Paragraphs>
  <Slides>18</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FS Lola</vt:lpstr>
      <vt:lpstr>Times New Roman</vt:lpstr>
      <vt:lpstr>Default Design</vt:lpstr>
      <vt:lpstr>Custom Design</vt:lpstr>
      <vt:lpstr>Order of Assignment &amp; Changes for 21-22 Monday, August 23, 2021  Department Chair and Deans Retreat</vt:lpstr>
      <vt:lpstr>PowerPoint Presentation</vt:lpstr>
      <vt:lpstr>PowerPoint Presentation</vt:lpstr>
      <vt:lpstr>Written Notification “No one shall be deemed appointed in the absence of an official written notification from the President.” (12.1) </vt:lpstr>
      <vt:lpstr>Conditional vs. Unconditional</vt:lpstr>
      <vt:lpstr>PowerPoint Presentation</vt:lpstr>
      <vt:lpstr>PowerPoint Presentation</vt:lpstr>
      <vt:lpstr>PowerPoint Presentation</vt:lpstr>
      <vt:lpstr>PowerPoint Presentation</vt:lpstr>
      <vt:lpstr>PowerPoint Presentation</vt:lpstr>
      <vt:lpstr>Order of Assignment</vt:lpstr>
      <vt:lpstr>PowerPoint Presentation</vt:lpstr>
      <vt:lpstr>  </vt:lpstr>
      <vt:lpstr>Order of Assignment 2021-2022 </vt:lpstr>
      <vt:lpstr>PowerPoint Presentation</vt:lpstr>
      <vt:lpstr>Pre-Retirement Reduction in Time Base</vt:lpstr>
      <vt:lpstr>Qualifications for the Pre-Retirement Reduction in Time Base</vt:lpstr>
      <vt:lpstr>PowerPoint Presentation</vt:lpstr>
    </vt:vector>
  </TitlesOfParts>
  <Company>Bloomsburg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James E. Mackin</dc:creator>
  <cp:lastModifiedBy>Kilmnick, Michelle C</cp:lastModifiedBy>
  <cp:revision>414</cp:revision>
  <cp:lastPrinted>2019-04-16T16:23:29Z</cp:lastPrinted>
  <dcterms:created xsi:type="dcterms:W3CDTF">2000-02-15T18:02:29Z</dcterms:created>
  <dcterms:modified xsi:type="dcterms:W3CDTF">2021-08-19T04:09:33Z</dcterms:modified>
</cp:coreProperties>
</file>