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61"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0000"/>
    <a:srgbClr val="FE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2" autoAdjust="0"/>
    <p:restoredTop sz="94103" autoAdjust="0"/>
  </p:normalViewPr>
  <p:slideViewPr>
    <p:cSldViewPr snapToGrid="0" snapToObjects="1">
      <p:cViewPr varScale="1">
        <p:scale>
          <a:sx n="63" d="100"/>
          <a:sy n="63" d="100"/>
        </p:scale>
        <p:origin x="708" y="48"/>
      </p:cViewPr>
      <p:guideLst/>
    </p:cSldViewPr>
  </p:slideViewPr>
  <p:outlineViewPr>
    <p:cViewPr>
      <p:scale>
        <a:sx n="33" d="100"/>
        <a:sy n="33" d="100"/>
      </p:scale>
      <p:origin x="0" y="-372"/>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24"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1A6EA-E5B1-4AA3-85C6-3A09EBD22AA1}" type="datetimeFigureOut">
              <a:rPr lang="en-US" smtClean="0"/>
              <a:t>5/4/2018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089D2C-C696-4D59-A9B8-89D5BF43607C}" type="slidenum">
              <a:rPr lang="en-US" smtClean="0"/>
              <a:t>‹#›</a:t>
            </a:fld>
            <a:endParaRPr lang="en-US"/>
          </a:p>
        </p:txBody>
      </p:sp>
    </p:spTree>
    <p:extLst>
      <p:ext uri="{BB962C8B-B14F-4D97-AF65-F5344CB8AC3E}">
        <p14:creationId xmlns:p14="http://schemas.microsoft.com/office/powerpoint/2010/main" val="415733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89D2C-C696-4D59-A9B8-89D5BF43607C}" type="slidenum">
              <a:rPr lang="en-US" smtClean="0"/>
              <a:t>1</a:t>
            </a:fld>
            <a:endParaRPr lang="en-US"/>
          </a:p>
        </p:txBody>
      </p:sp>
    </p:spTree>
    <p:extLst>
      <p:ext uri="{BB962C8B-B14F-4D97-AF65-F5344CB8AC3E}">
        <p14:creationId xmlns:p14="http://schemas.microsoft.com/office/powerpoint/2010/main" val="357487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89D2C-C696-4D59-A9B8-89D5BF43607C}" type="slidenum">
              <a:rPr lang="en-US" smtClean="0"/>
              <a:t>5</a:t>
            </a:fld>
            <a:endParaRPr lang="en-US"/>
          </a:p>
        </p:txBody>
      </p:sp>
    </p:spTree>
    <p:extLst>
      <p:ext uri="{BB962C8B-B14F-4D97-AF65-F5344CB8AC3E}">
        <p14:creationId xmlns:p14="http://schemas.microsoft.com/office/powerpoint/2010/main" val="320198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5/4/2018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5/4/2018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5/4/2018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5/4/2018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5/4/2018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5/4/2018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5/4/2018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5/4/2018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923138-CEF5-1344-A0AD-F7B7285A824A}"/>
              </a:ext>
            </a:extLst>
          </p:cNvPr>
          <p:cNvSpPr>
            <a:spLocks noGrp="1"/>
          </p:cNvSpPr>
          <p:nvPr>
            <p:ph type="ctrTitle"/>
          </p:nvPr>
        </p:nvSpPr>
        <p:spPr>
          <a:xfrm>
            <a:off x="1657350" y="1980254"/>
            <a:ext cx="8877300" cy="1748729"/>
          </a:xfrm>
        </p:spPr>
        <p:txBody>
          <a:bodyPr>
            <a:noAutofit/>
          </a:bodyPr>
          <a:lstStyle/>
          <a:p>
            <a:r>
              <a:rPr lang="en-US" sz="3900" dirty="0" smtClean="0"/>
              <a:t>Comprehensive Analysis of the Impact of Change of Major in CECS on Graduation Rates</a:t>
            </a:r>
            <a:br>
              <a:rPr lang="en-US" sz="3900" dirty="0" smtClean="0"/>
            </a:br>
            <a:r>
              <a:rPr lang="en-US" sz="3900" dirty="0" smtClean="0"/>
              <a:t> </a:t>
            </a:r>
            <a:endParaRPr lang="en-US" sz="3900" dirty="0"/>
          </a:p>
        </p:txBody>
      </p:sp>
      <p:sp>
        <p:nvSpPr>
          <p:cNvPr id="3" name="Subtitle 2">
            <a:extLst>
              <a:ext uri="{FF2B5EF4-FFF2-40B4-BE49-F238E27FC236}">
                <a16:creationId xmlns="" xmlns:a16="http://schemas.microsoft.com/office/drawing/2014/main" id="{1DEC8C17-8CAC-2B42-811C-B1CCC563E689}"/>
              </a:ext>
            </a:extLst>
          </p:cNvPr>
          <p:cNvSpPr>
            <a:spLocks noGrp="1"/>
          </p:cNvSpPr>
          <p:nvPr>
            <p:ph type="subTitle" idx="1"/>
          </p:nvPr>
        </p:nvSpPr>
        <p:spPr>
          <a:xfrm>
            <a:off x="1759237" y="3877691"/>
            <a:ext cx="8673427" cy="1322587"/>
          </a:xfrm>
        </p:spPr>
        <p:txBody>
          <a:bodyPr/>
          <a:lstStyle/>
          <a:p>
            <a:r>
              <a:rPr lang="en-US" dirty="0" smtClean="0"/>
              <a:t>Maryam Tabibzadeh, PhD</a:t>
            </a:r>
          </a:p>
          <a:p>
            <a:r>
              <a:rPr lang="en-US" dirty="0" smtClean="0"/>
              <a:t>Department of Manufacturing Systems Engineering &amp; Management</a:t>
            </a:r>
          </a:p>
          <a:p>
            <a:r>
              <a:rPr lang="en-US" dirty="0" smtClean="0"/>
              <a:t>College of Engineering and Computer Science</a:t>
            </a:r>
            <a:endParaRPr lang="en-US" dirty="0"/>
          </a:p>
        </p:txBody>
      </p:sp>
    </p:spTree>
    <p:extLst>
      <p:ext uri="{BB962C8B-B14F-4D97-AF65-F5344CB8AC3E}">
        <p14:creationId xmlns:p14="http://schemas.microsoft.com/office/powerpoint/2010/main" val="3135025746"/>
      </p:ext>
    </p:extLst>
  </p:cSld>
  <p:clrMapOvr>
    <a:masterClrMapping/>
  </p:clrMapOvr>
  <mc:AlternateContent xmlns:mc="http://schemas.openxmlformats.org/markup-compatibility/2006">
    <mc:Choice xmlns:p14="http://schemas.microsoft.com/office/powerpoint/2010/main" Requires="p14">
      <p:transition spd="slow" p14:dur="15000" advClick="0" advTm="15000"/>
    </mc:Choice>
    <mc:Fallback>
      <p:transition spd="slow" advClick="0" advTm="1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82AA3D-63AA-9D4D-A052-38A256C3AAC1}"/>
              </a:ext>
            </a:extLst>
          </p:cNvPr>
          <p:cNvSpPr>
            <a:spLocks noGrp="1"/>
          </p:cNvSpPr>
          <p:nvPr>
            <p:ph type="title"/>
          </p:nvPr>
        </p:nvSpPr>
        <p:spPr/>
        <p:txBody>
          <a:bodyPr/>
          <a:lstStyle/>
          <a:p>
            <a:r>
              <a:rPr lang="en-US" dirty="0"/>
              <a:t>Guiding Questions</a:t>
            </a:r>
          </a:p>
        </p:txBody>
      </p:sp>
      <p:sp>
        <p:nvSpPr>
          <p:cNvPr id="3" name="Content Placeholder 2">
            <a:extLst>
              <a:ext uri="{FF2B5EF4-FFF2-40B4-BE49-F238E27FC236}">
                <a16:creationId xmlns="" xmlns:a16="http://schemas.microsoft.com/office/drawing/2014/main" id="{9C925AD6-5D6D-BB4B-9FBF-046C5EBE01D1}"/>
              </a:ext>
            </a:extLst>
          </p:cNvPr>
          <p:cNvSpPr>
            <a:spLocks noGrp="1"/>
          </p:cNvSpPr>
          <p:nvPr>
            <p:ph idx="1"/>
          </p:nvPr>
        </p:nvSpPr>
        <p:spPr>
          <a:xfrm>
            <a:off x="5118447" y="721454"/>
            <a:ext cx="6281873" cy="5248622"/>
          </a:xfrm>
        </p:spPr>
        <p:txBody>
          <a:bodyPr/>
          <a:lstStyle/>
          <a:p>
            <a:r>
              <a:rPr lang="en-US" dirty="0" smtClean="0"/>
              <a:t>Does change </a:t>
            </a:r>
            <a:r>
              <a:rPr lang="en-US" dirty="0"/>
              <a:t>of major lead to greater student success; e.g. higher rate of graduation?</a:t>
            </a:r>
          </a:p>
          <a:p>
            <a:r>
              <a:rPr lang="en-US" dirty="0" smtClean="0"/>
              <a:t>Is </a:t>
            </a:r>
            <a:r>
              <a:rPr lang="en-US" dirty="0"/>
              <a:t>the year of changing the major highly correlated with graduating earlier</a:t>
            </a:r>
            <a:r>
              <a:rPr lang="en-US" dirty="0" smtClean="0"/>
              <a:t>?</a:t>
            </a:r>
          </a:p>
          <a:p>
            <a:r>
              <a:rPr lang="en-US" dirty="0" smtClean="0"/>
              <a:t>What </a:t>
            </a:r>
            <a:r>
              <a:rPr lang="en-US" dirty="0"/>
              <a:t>are some key academic records/events that </a:t>
            </a:r>
            <a:r>
              <a:rPr lang="en-US" dirty="0" smtClean="0"/>
              <a:t>trigger </a:t>
            </a:r>
            <a:r>
              <a:rPr lang="en-US" dirty="0"/>
              <a:t>the desire of students to change their major</a:t>
            </a:r>
            <a:r>
              <a:rPr lang="en-US" dirty="0" smtClean="0"/>
              <a:t>?</a:t>
            </a:r>
          </a:p>
          <a:p>
            <a:r>
              <a:rPr lang="en-US" dirty="0" smtClean="0"/>
              <a:t>What are some recommendations to facilitate identifying and guiding struggling students to explore other majors?</a:t>
            </a:r>
            <a:endParaRPr lang="en-US" dirty="0"/>
          </a:p>
        </p:txBody>
      </p:sp>
    </p:spTree>
    <p:extLst>
      <p:ext uri="{BB962C8B-B14F-4D97-AF65-F5344CB8AC3E}">
        <p14:creationId xmlns:p14="http://schemas.microsoft.com/office/powerpoint/2010/main" val="1932116149"/>
      </p:ext>
    </p:extLst>
  </p:cSld>
  <p:clrMapOvr>
    <a:masterClrMapping/>
  </p:clrMapOvr>
  <mc:AlternateContent xmlns:mc="http://schemas.openxmlformats.org/markup-compatibility/2006">
    <mc:Choice xmlns:p14="http://schemas.microsoft.com/office/powerpoint/2010/main" Requires="p14">
      <p:transition spd="slow" p14:dur="20000" advClick="0" advTm="20000"/>
    </mc:Choice>
    <mc:Fallback>
      <p:transition spd="slow" advClick="0" advTm="2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E3EFFC-1E6F-E64E-96D0-B90DAB55A294}"/>
              </a:ext>
            </a:extLst>
          </p:cNvPr>
          <p:cNvSpPr>
            <a:spLocks noGrp="1"/>
          </p:cNvSpPr>
          <p:nvPr>
            <p:ph type="title"/>
          </p:nvPr>
        </p:nvSpPr>
        <p:spPr/>
        <p:txBody>
          <a:bodyPr/>
          <a:lstStyle/>
          <a:p>
            <a:r>
              <a:rPr lang="en-US" dirty="0" smtClean="0"/>
              <a:t>Data Analysis &amp; Observations</a:t>
            </a:r>
            <a:endParaRPr lang="en-US" dirty="0"/>
          </a:p>
        </p:txBody>
      </p:sp>
      <p:sp>
        <p:nvSpPr>
          <p:cNvPr id="3" name="Content Placeholder 2">
            <a:extLst>
              <a:ext uri="{FF2B5EF4-FFF2-40B4-BE49-F238E27FC236}">
                <a16:creationId xmlns="" xmlns:a16="http://schemas.microsoft.com/office/drawing/2014/main" id="{92C7A075-43BC-6246-A293-AC3F8D1ADDD8}"/>
              </a:ext>
            </a:extLst>
          </p:cNvPr>
          <p:cNvSpPr>
            <a:spLocks noGrp="1"/>
          </p:cNvSpPr>
          <p:nvPr>
            <p:ph idx="1"/>
          </p:nvPr>
        </p:nvSpPr>
        <p:spPr/>
        <p:txBody>
          <a:bodyPr/>
          <a:lstStyle/>
          <a:p>
            <a:r>
              <a:rPr lang="en-US" dirty="0" smtClean="0"/>
              <a:t>Available data for 3034 students who were admitted in an Engineering and Computer Science major: </a:t>
            </a:r>
          </a:p>
          <a:p>
            <a:pPr marL="0" indent="0">
              <a:buNone/>
            </a:pPr>
            <a:r>
              <a:rPr lang="en-US" dirty="0" smtClean="0"/>
              <a:t>    Fall 2008-11; FTF &amp; Fall 2011-13: FTT</a:t>
            </a:r>
          </a:p>
          <a:p>
            <a:r>
              <a:rPr lang="en-US" dirty="0" smtClean="0"/>
              <a:t>Pathway data for each student </a:t>
            </a:r>
          </a:p>
        </p:txBody>
      </p:sp>
      <p:graphicFrame>
        <p:nvGraphicFramePr>
          <p:cNvPr id="4" name="Content Placeholder 3"/>
          <p:cNvGraphicFramePr>
            <a:graphicFrameLocks/>
          </p:cNvGraphicFramePr>
          <p:nvPr>
            <p:extLst>
              <p:ext uri="{D42A27DB-BD31-4B8C-83A1-F6EECF244321}">
                <p14:modId xmlns:p14="http://schemas.microsoft.com/office/powerpoint/2010/main" val="3967971264"/>
              </p:ext>
            </p:extLst>
          </p:nvPr>
        </p:nvGraphicFramePr>
        <p:xfrm>
          <a:off x="4860701" y="2232137"/>
          <a:ext cx="6797364" cy="2664752"/>
        </p:xfrm>
        <a:graphic>
          <a:graphicData uri="http://schemas.openxmlformats.org/drawingml/2006/table">
            <a:tbl>
              <a:tblPr>
                <a:tableStyleId>{5C22544A-7EE6-4342-B048-85BDC9FD1C3A}</a:tableStyleId>
              </a:tblPr>
              <a:tblGrid>
                <a:gridCol w="5730628"/>
                <a:gridCol w="1066736"/>
              </a:tblGrid>
              <a:tr h="3787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1" u="none" strike="noStrike" dirty="0">
                          <a:effectLst/>
                        </a:rPr>
                        <a:t>All </a:t>
                      </a:r>
                      <a:r>
                        <a:rPr lang="en-US" sz="1400" b="1" u="none" strike="noStrike" dirty="0" smtClean="0">
                          <a:effectLst/>
                        </a:rPr>
                        <a:t>Cohorts- Weighted Average for All</a:t>
                      </a:r>
                      <a:r>
                        <a:rPr lang="en-US" sz="1400" b="1" u="none" strike="noStrike" baseline="0" dirty="0" smtClean="0">
                          <a:effectLst/>
                        </a:rPr>
                        <a:t> ECS Majors</a:t>
                      </a:r>
                      <a:endParaRPr lang="en-US" sz="1400" b="1" i="0" u="none" strike="noStrike" dirty="0" smtClean="0">
                        <a:solidFill>
                          <a:srgbClr val="FF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effectLst/>
                        </a:rPr>
                        <a:t> </a:t>
                      </a:r>
                      <a:r>
                        <a:rPr lang="en-US" sz="1400" b="1" u="none" strike="noStrike" dirty="0" smtClean="0">
                          <a:effectLst/>
                        </a:rPr>
                        <a:t>Percentage</a:t>
                      </a:r>
                      <a:endParaRPr lang="en-US" sz="1400" b="1" i="0" u="none" strike="noStrike" dirty="0" smtClean="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4150">
                <a:tc>
                  <a:txBody>
                    <a:bodyPr/>
                    <a:lstStyle/>
                    <a:p>
                      <a:pPr algn="l" fontAlgn="b"/>
                      <a:r>
                        <a:rPr lang="en-US" sz="1500" b="0" u="none" strike="noStrike" dirty="0">
                          <a:effectLst/>
                        </a:rPr>
                        <a:t>Weighted average percentage of total graduated students</a:t>
                      </a:r>
                      <a:endParaRPr lang="en-US" sz="15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500" b="0" u="none" strike="noStrike" dirty="0">
                          <a:effectLst/>
                        </a:rPr>
                        <a:t>50.11%</a:t>
                      </a:r>
                      <a:endParaRPr lang="en-US" sz="15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500" b="0" u="none" strike="noStrike" dirty="0">
                          <a:effectLst/>
                        </a:rPr>
                        <a:t>Weighted average percentage of graduated students from admitted major</a:t>
                      </a:r>
                      <a:endParaRPr lang="en-US" sz="15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500" b="0" u="none" strike="noStrike" kern="1200" dirty="0">
                          <a:solidFill>
                            <a:schemeClr val="dk1"/>
                          </a:solidFill>
                          <a:effectLst/>
                          <a:latin typeface="+mn-lt"/>
                          <a:ea typeface="+mn-ea"/>
                          <a:cs typeface="+mn-cs"/>
                        </a:rPr>
                        <a:t>26.31%</a:t>
                      </a:r>
                    </a:p>
                  </a:txBody>
                  <a:tcPr marL="0" marR="0" marT="0" marB="0" anchor="ctr">
                    <a:lnR w="12700" cap="flat" cmpd="sng" algn="ctr">
                      <a:solidFill>
                        <a:schemeClr val="tx1"/>
                      </a:solidFill>
                      <a:prstDash val="solid"/>
                      <a:round/>
                      <a:headEnd type="none" w="med" len="med"/>
                      <a:tailEnd type="none" w="med" len="med"/>
                    </a:lnR>
                  </a:tcPr>
                </a:tc>
              </a:tr>
              <a:tr h="368300">
                <a:tc>
                  <a:txBody>
                    <a:bodyPr/>
                    <a:lstStyle/>
                    <a:p>
                      <a:pPr algn="l" fontAlgn="b"/>
                      <a:r>
                        <a:rPr lang="en-US" sz="1500" b="0" u="none" strike="noStrike" dirty="0">
                          <a:effectLst/>
                        </a:rPr>
                        <a:t>Weighted average percentage of graduated students from another ECS major in the same </a:t>
                      </a:r>
                      <a:r>
                        <a:rPr lang="en-US" sz="1500" b="0" u="none" strike="noStrike" dirty="0" err="1">
                          <a:effectLst/>
                        </a:rPr>
                        <a:t>Dept</a:t>
                      </a:r>
                      <a:r>
                        <a:rPr lang="en-US" sz="1500" b="0" u="none" strike="noStrike" dirty="0">
                          <a:effectLst/>
                        </a:rPr>
                        <a:t> than </a:t>
                      </a:r>
                      <a:r>
                        <a:rPr lang="en-US" sz="1500" b="0" u="none" strike="noStrike" dirty="0" smtClean="0">
                          <a:effectLst/>
                        </a:rPr>
                        <a:t>admitted</a:t>
                      </a:r>
                      <a:endParaRPr lang="en-US" sz="15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500" b="0" u="none" strike="noStrike" kern="1200" dirty="0">
                          <a:solidFill>
                            <a:schemeClr val="dk1"/>
                          </a:solidFill>
                          <a:effectLst/>
                          <a:latin typeface="+mn-lt"/>
                          <a:ea typeface="+mn-ea"/>
                          <a:cs typeface="+mn-cs"/>
                        </a:rPr>
                        <a:t>5.25%</a:t>
                      </a:r>
                    </a:p>
                  </a:txBody>
                  <a:tcPr marL="0" marR="0" marT="0" marB="0" anchor="ctr">
                    <a:lnR w="12700" cap="flat" cmpd="sng" algn="ctr">
                      <a:solidFill>
                        <a:schemeClr val="tx1"/>
                      </a:solidFill>
                      <a:prstDash val="solid"/>
                      <a:round/>
                      <a:headEnd type="none" w="med" len="med"/>
                      <a:tailEnd type="none" w="med" len="med"/>
                    </a:lnR>
                  </a:tcPr>
                </a:tc>
              </a:tr>
              <a:tr h="368300">
                <a:tc>
                  <a:txBody>
                    <a:bodyPr/>
                    <a:lstStyle/>
                    <a:p>
                      <a:pPr algn="l" fontAlgn="b"/>
                      <a:r>
                        <a:rPr lang="en-US" sz="1500" b="0" u="none" strike="noStrike" dirty="0">
                          <a:effectLst/>
                        </a:rPr>
                        <a:t>Weighted average percentage of graduated students from another ECS major in a different </a:t>
                      </a:r>
                      <a:r>
                        <a:rPr lang="en-US" sz="1500" b="0" u="none" strike="noStrike" dirty="0" err="1">
                          <a:effectLst/>
                        </a:rPr>
                        <a:t>Dept</a:t>
                      </a:r>
                      <a:r>
                        <a:rPr lang="en-US" sz="1500" b="0" u="none" strike="noStrike" dirty="0">
                          <a:effectLst/>
                        </a:rPr>
                        <a:t> than </a:t>
                      </a:r>
                      <a:r>
                        <a:rPr lang="en-US" sz="1500" b="0" u="none" strike="noStrike" dirty="0" smtClean="0">
                          <a:effectLst/>
                        </a:rPr>
                        <a:t>admitted</a:t>
                      </a:r>
                      <a:endParaRPr lang="en-US" sz="15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500" b="0" u="none" strike="noStrike" kern="1200" dirty="0">
                          <a:solidFill>
                            <a:schemeClr val="dk1"/>
                          </a:solidFill>
                          <a:effectLst/>
                          <a:latin typeface="+mn-lt"/>
                          <a:ea typeface="+mn-ea"/>
                          <a:cs typeface="+mn-cs"/>
                        </a:rPr>
                        <a:t>8.11%</a:t>
                      </a:r>
                    </a:p>
                  </a:txBody>
                  <a:tcPr marL="0" marR="0" marT="0" marB="0" anchor="ctr">
                    <a:lnR w="12700" cap="flat" cmpd="sng" algn="ctr">
                      <a:solidFill>
                        <a:schemeClr val="tx1"/>
                      </a:solidFill>
                      <a:prstDash val="solid"/>
                      <a:round/>
                      <a:headEnd type="none" w="med" len="med"/>
                      <a:tailEnd type="none" w="med" len="med"/>
                    </a:lnR>
                  </a:tcPr>
                </a:tc>
              </a:tr>
              <a:tr h="184150">
                <a:tc>
                  <a:txBody>
                    <a:bodyPr/>
                    <a:lstStyle/>
                    <a:p>
                      <a:pPr algn="l" fontAlgn="b"/>
                      <a:r>
                        <a:rPr lang="en-US" sz="1500" b="0" u="none" strike="noStrike" dirty="0">
                          <a:effectLst/>
                        </a:rPr>
                        <a:t>Weighted average percentage of graduated students from a non-ECS major</a:t>
                      </a:r>
                      <a:endParaRPr lang="en-US" sz="15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500" b="0" u="none" strike="noStrike" kern="1200" dirty="0">
                          <a:solidFill>
                            <a:schemeClr val="dk1"/>
                          </a:solidFill>
                          <a:effectLst/>
                          <a:latin typeface="+mn-lt"/>
                          <a:ea typeface="+mn-ea"/>
                          <a:cs typeface="+mn-cs"/>
                        </a:rPr>
                        <a:t>10.44%</a:t>
                      </a:r>
                    </a:p>
                  </a:txBody>
                  <a:tcPr marL="0" marR="0" marT="0" marB="0" anchor="ctr">
                    <a:lnR w="12700" cap="flat" cmpd="sng" algn="ctr">
                      <a:solidFill>
                        <a:schemeClr val="tx1"/>
                      </a:solidFill>
                      <a:prstDash val="solid"/>
                      <a:round/>
                      <a:headEnd type="none" w="med" len="med"/>
                      <a:tailEnd type="none" w="med" len="med"/>
                    </a:lnR>
                  </a:tcPr>
                </a:tc>
              </a:tr>
              <a:tr h="184150">
                <a:tc>
                  <a:txBody>
                    <a:bodyPr/>
                    <a:lstStyle/>
                    <a:p>
                      <a:pPr algn="l" fontAlgn="b"/>
                      <a:r>
                        <a:rPr lang="en-US" sz="1500" b="0" u="none" strike="noStrike" dirty="0">
                          <a:effectLst/>
                        </a:rPr>
                        <a:t>Not graduated </a:t>
                      </a:r>
                      <a:endParaRPr lang="en-US" sz="15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500" b="0" u="none" strike="noStrike" kern="1200" dirty="0">
                          <a:solidFill>
                            <a:schemeClr val="dk1"/>
                          </a:solidFill>
                          <a:effectLst/>
                          <a:latin typeface="+mn-lt"/>
                          <a:ea typeface="+mn-ea"/>
                          <a:cs typeface="+mn-cs"/>
                        </a:rPr>
                        <a:t>49.89%</a:t>
                      </a: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10687050" y="2585267"/>
            <a:ext cx="876300" cy="295275"/>
          </a:xfrm>
          <a:prstGeom prst="rect">
            <a:avLst/>
          </a:prstGeom>
          <a:no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687050" y="2957754"/>
            <a:ext cx="876300" cy="295275"/>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687050" y="3379188"/>
            <a:ext cx="876300" cy="79265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687050" y="4288478"/>
            <a:ext cx="876300" cy="29527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752975" y="1347324"/>
            <a:ext cx="6905090" cy="446276"/>
          </a:xfrm>
          <a:prstGeom prst="rect">
            <a:avLst/>
          </a:prstGeom>
          <a:noFill/>
        </p:spPr>
        <p:txBody>
          <a:bodyPr wrap="square" rtlCol="0">
            <a:spAutoFit/>
          </a:bodyPr>
          <a:lstStyle/>
          <a:p>
            <a:pPr algn="ctr"/>
            <a:r>
              <a:rPr lang="en-US" sz="2300" b="1" dirty="0" smtClean="0">
                <a:solidFill>
                  <a:srgbClr val="C00000"/>
                </a:solidFill>
              </a:rPr>
              <a:t>Graduation Rates for All Admitted ECS Majors</a:t>
            </a:r>
            <a:endParaRPr lang="en-US" sz="2300" b="1" dirty="0">
              <a:solidFill>
                <a:srgbClr val="C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9394083"/>
              </p:ext>
            </p:extLst>
          </p:nvPr>
        </p:nvGraphicFramePr>
        <p:xfrm>
          <a:off x="4672752" y="485728"/>
          <a:ext cx="7234110" cy="1920240"/>
        </p:xfrm>
        <a:graphic>
          <a:graphicData uri="http://schemas.openxmlformats.org/drawingml/2006/table">
            <a:tbl>
              <a:tblPr>
                <a:tableStyleId>{5C22544A-7EE6-4342-B048-85BDC9FD1C3A}</a:tableStyleId>
              </a:tblPr>
              <a:tblGrid>
                <a:gridCol w="4152713"/>
                <a:gridCol w="924232"/>
                <a:gridCol w="1085449"/>
                <a:gridCol w="1071716"/>
              </a:tblGrid>
              <a:tr h="184150">
                <a:tc>
                  <a:txBody>
                    <a:bodyPr/>
                    <a:lstStyle/>
                    <a:p>
                      <a:pPr algn="l" fontAlgn="b"/>
                      <a:r>
                        <a:rPr lang="en-US" sz="1500" b="1" u="none" strike="noStrike" dirty="0">
                          <a:effectLst/>
                        </a:rPr>
                        <a:t>All </a:t>
                      </a:r>
                      <a:r>
                        <a:rPr lang="en-US" sz="1500" b="1" u="none" strike="noStrike" dirty="0" smtClean="0">
                          <a:effectLst/>
                        </a:rPr>
                        <a:t>Cohorts-ME</a:t>
                      </a:r>
                      <a:endParaRPr lang="en-US" sz="1500" b="1" i="0" u="none" strike="noStrike" dirty="0">
                        <a:solidFill>
                          <a:srgbClr val="FF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dirty="0">
                          <a:effectLst/>
                        </a:rPr>
                        <a:t>Number</a:t>
                      </a:r>
                      <a:endParaRPr lang="en-US" sz="15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kern="1200" dirty="0" smtClean="0">
                          <a:solidFill>
                            <a:schemeClr val="dk1"/>
                          </a:solidFill>
                          <a:effectLst/>
                          <a:latin typeface="+mn-lt"/>
                          <a:ea typeface="+mn-ea"/>
                          <a:cs typeface="+mn-cs"/>
                        </a:rPr>
                        <a:t>% out of total</a:t>
                      </a:r>
                      <a:endParaRPr lang="en-US" sz="1500" b="1" u="none" strike="noStrike" kern="1200" dirty="0">
                        <a:solidFill>
                          <a:schemeClr val="dk1"/>
                        </a:solidFill>
                        <a:effectLst/>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kern="1200" dirty="0" smtClean="0">
                          <a:solidFill>
                            <a:schemeClr val="dk1"/>
                          </a:solidFill>
                          <a:effectLst/>
                          <a:latin typeface="+mn-lt"/>
                          <a:ea typeface="+mn-ea"/>
                          <a:cs typeface="+mn-cs"/>
                        </a:rPr>
                        <a:t>% out of graduated</a:t>
                      </a:r>
                      <a:endParaRPr lang="en-US" sz="1500" b="1"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4150">
                <a:tc>
                  <a:txBody>
                    <a:bodyPr/>
                    <a:lstStyle/>
                    <a:p>
                      <a:pPr algn="l" fontAlgn="b"/>
                      <a:r>
                        <a:rPr lang="en-US" sz="1600" u="none" strike="noStrike" dirty="0">
                          <a:effectLst/>
                        </a:rPr>
                        <a:t>Total # of </a:t>
                      </a:r>
                      <a:r>
                        <a:rPr lang="en-US" sz="1600" u="none" strike="noStrike" dirty="0" smtClean="0">
                          <a:effectLst/>
                        </a:rPr>
                        <a:t>admitted </a:t>
                      </a:r>
                      <a:r>
                        <a:rPr lang="en-US" sz="1600" u="none" strike="noStrike" dirty="0">
                          <a:effectLst/>
                        </a:rPr>
                        <a:t>Students</a:t>
                      </a:r>
                      <a:endParaRPr lang="en-US"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dirty="0">
                          <a:effectLst/>
                        </a:rPr>
                        <a:t>734</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in total</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dirty="0">
                          <a:effectLst/>
                        </a:rPr>
                        <a:t>375</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51.09%</a:t>
                      </a:r>
                      <a:endParaRPr lang="en-US" sz="1600" b="0" i="0" u="none" strike="noStrike" dirty="0">
                        <a:solidFill>
                          <a:srgbClr val="000000"/>
                        </a:solidFill>
                        <a:effectLst/>
                        <a:latin typeface="Calibri" panose="020F0502020204030204" pitchFamily="34" charset="0"/>
                      </a:endParaRPr>
                    </a:p>
                  </a:txBody>
                  <a:tcPr marL="0" marR="0" marT="0" marB="0" anchor="b">
                    <a:solidFill>
                      <a:srgbClr val="00B050"/>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dirty="0">
                          <a:effectLst/>
                        </a:rPr>
                        <a:t>Graduated students from ME</a:t>
                      </a:r>
                      <a:endParaRPr lang="en-US"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269</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36.65%</a:t>
                      </a:r>
                      <a:endParaRPr lang="en-US" sz="1600" b="0" i="0" u="none" strike="noStrike" dirty="0">
                        <a:solidFill>
                          <a:srgbClr val="000000"/>
                        </a:solidFill>
                        <a:effectLst/>
                        <a:latin typeface="Calibri" panose="020F0502020204030204" pitchFamily="34" charset="0"/>
                      </a:endParaRPr>
                    </a:p>
                  </a:txBody>
                  <a:tcPr marL="0" marR="0" marT="0" marB="0" anchor="b">
                    <a:solidFill>
                      <a:srgbClr val="92D050"/>
                    </a:solidFill>
                  </a:tcPr>
                </a:tc>
                <a:tc>
                  <a:txBody>
                    <a:bodyPr/>
                    <a:lstStyle/>
                    <a:p>
                      <a:pPr algn="ctr" fontAlgn="b"/>
                      <a:r>
                        <a:rPr lang="en-US" sz="1600" u="none" strike="noStrike">
                          <a:effectLst/>
                        </a:rPr>
                        <a:t>71.73%</a:t>
                      </a:r>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from another ECS major</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26</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3.54%</a:t>
                      </a:r>
                      <a:endParaRPr lang="en-US" sz="16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600" u="none" strike="noStrike" dirty="0">
                          <a:effectLst/>
                        </a:rPr>
                        <a:t>6.93%</a:t>
                      </a:r>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from a non-ECS major</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80</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10.90%</a:t>
                      </a:r>
                      <a:endParaRPr lang="en-US" sz="1600" b="0" i="0" u="none" strike="noStrike" dirty="0">
                        <a:solidFill>
                          <a:srgbClr val="000000"/>
                        </a:solidFill>
                        <a:effectLst/>
                        <a:latin typeface="Calibri" panose="020F0502020204030204" pitchFamily="34" charset="0"/>
                      </a:endParaRPr>
                    </a:p>
                  </a:txBody>
                  <a:tcPr marL="0" marR="0" marT="0" marB="0" anchor="b">
                    <a:solidFill>
                      <a:srgbClr val="FFC000"/>
                    </a:solidFill>
                  </a:tcPr>
                </a:tc>
                <a:tc>
                  <a:txBody>
                    <a:bodyPr/>
                    <a:lstStyle/>
                    <a:p>
                      <a:pPr algn="ctr" fontAlgn="b"/>
                      <a:r>
                        <a:rPr lang="en-US" sz="1600" u="none" strike="noStrike" dirty="0">
                          <a:effectLst/>
                        </a:rPr>
                        <a:t>21.33%</a:t>
                      </a:r>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dirty="0">
                          <a:effectLst/>
                        </a:rPr>
                        <a:t>Not graduated </a:t>
                      </a:r>
                      <a:endParaRPr lang="en-US"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359</a:t>
                      </a:r>
                      <a:endParaRPr lang="en-US" sz="1600" b="0" i="0" u="none" strike="noStrike">
                        <a:solidFill>
                          <a:srgbClr val="000000"/>
                        </a:solidFill>
                        <a:effectLst/>
                        <a:latin typeface="Calibri" panose="020F0502020204030204" pitchFamily="34" charset="0"/>
                      </a:endParaRP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48.91%</a:t>
                      </a:r>
                      <a:endParaRPr lang="en-US" sz="1600" b="0" i="0" u="none" strike="noStrike" dirty="0">
                        <a:solidFill>
                          <a:srgbClr val="000000"/>
                        </a:solidFill>
                        <a:effectLst/>
                        <a:latin typeface="Calibri" panose="020F0502020204030204" pitchFamily="34" charset="0"/>
                      </a:endParaRPr>
                    </a:p>
                  </a:txBody>
                  <a:tcPr marL="0" marR="0" marT="0" marB="0" anchor="b">
                    <a:lnB w="12700" cap="flat" cmpd="sng" algn="ctr">
                      <a:solidFill>
                        <a:schemeClr val="tx1"/>
                      </a:solidFill>
                      <a:prstDash val="solid"/>
                      <a:round/>
                      <a:headEnd type="none" w="med" len="med"/>
                      <a:tailEnd type="none" w="med" len="med"/>
                    </a:lnB>
                    <a:solidFill>
                      <a:srgbClr val="FF0000"/>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837181584"/>
              </p:ext>
            </p:extLst>
          </p:nvPr>
        </p:nvGraphicFramePr>
        <p:xfrm>
          <a:off x="4676657" y="2533082"/>
          <a:ext cx="7220373" cy="1920240"/>
        </p:xfrm>
        <a:graphic>
          <a:graphicData uri="http://schemas.openxmlformats.org/drawingml/2006/table">
            <a:tbl>
              <a:tblPr>
                <a:tableStyleId>{5C22544A-7EE6-4342-B048-85BDC9FD1C3A}</a:tableStyleId>
              </a:tblPr>
              <a:tblGrid>
                <a:gridCol w="4173919"/>
                <a:gridCol w="902473"/>
                <a:gridCol w="1082097"/>
                <a:gridCol w="1061884"/>
              </a:tblGrid>
              <a:tr h="184150">
                <a:tc>
                  <a:txBody>
                    <a:bodyPr/>
                    <a:lstStyle/>
                    <a:p>
                      <a:pPr algn="l" fontAlgn="b"/>
                      <a:r>
                        <a:rPr lang="en-US" sz="1500" b="1" u="none" strike="noStrike" dirty="0">
                          <a:effectLst/>
                        </a:rPr>
                        <a:t>All Cohorts-FTT-ME</a:t>
                      </a:r>
                      <a:endParaRPr lang="en-US" sz="1500" b="1" i="0" u="none" strike="noStrike" dirty="0">
                        <a:solidFill>
                          <a:srgbClr val="FF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dirty="0">
                          <a:effectLst/>
                        </a:rPr>
                        <a:t>Number</a:t>
                      </a:r>
                      <a:endParaRPr lang="en-US" sz="15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kern="1200" dirty="0" smtClean="0">
                          <a:solidFill>
                            <a:schemeClr val="dk1"/>
                          </a:solidFill>
                          <a:effectLst/>
                          <a:latin typeface="+mn-lt"/>
                          <a:ea typeface="+mn-ea"/>
                          <a:cs typeface="+mn-cs"/>
                        </a:rPr>
                        <a:t>% out of total</a:t>
                      </a:r>
                      <a:endParaRPr lang="en-US" sz="1500" b="1" u="none" strike="noStrike" kern="1200" dirty="0">
                        <a:solidFill>
                          <a:schemeClr val="dk1"/>
                        </a:solidFill>
                        <a:effectLst/>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kern="1200" dirty="0" smtClean="0">
                          <a:solidFill>
                            <a:schemeClr val="dk1"/>
                          </a:solidFill>
                          <a:effectLst/>
                          <a:latin typeface="+mn-lt"/>
                          <a:ea typeface="+mn-ea"/>
                          <a:cs typeface="+mn-cs"/>
                        </a:rPr>
                        <a:t>% out of graduated</a:t>
                      </a:r>
                      <a:endParaRPr lang="en-US" sz="1500" b="1"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4150">
                <a:tc>
                  <a:txBody>
                    <a:bodyPr/>
                    <a:lstStyle/>
                    <a:p>
                      <a:pPr algn="l" fontAlgn="b"/>
                      <a:r>
                        <a:rPr lang="en-US" sz="1600" u="none" strike="noStrike" dirty="0">
                          <a:effectLst/>
                        </a:rPr>
                        <a:t>Total # of </a:t>
                      </a:r>
                      <a:r>
                        <a:rPr lang="en-US" sz="1600" u="none" strike="noStrike" dirty="0" smtClean="0">
                          <a:effectLst/>
                        </a:rPr>
                        <a:t>admitted </a:t>
                      </a:r>
                      <a:r>
                        <a:rPr lang="en-US" sz="1600" u="none" strike="noStrike" dirty="0">
                          <a:effectLst/>
                        </a:rPr>
                        <a:t>Students</a:t>
                      </a:r>
                      <a:endParaRPr lang="en-US"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dirty="0">
                          <a:effectLst/>
                        </a:rPr>
                        <a:t>403</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in total</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dirty="0">
                          <a:effectLst/>
                        </a:rPr>
                        <a:t>161</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39.95%</a:t>
                      </a:r>
                      <a:endParaRPr lang="en-US" sz="1600" b="0" i="0" u="none" strike="noStrike" dirty="0">
                        <a:solidFill>
                          <a:srgbClr val="000000"/>
                        </a:solidFill>
                        <a:effectLst/>
                        <a:latin typeface="Calibri" panose="020F0502020204030204" pitchFamily="34" charset="0"/>
                      </a:endParaRPr>
                    </a:p>
                  </a:txBody>
                  <a:tcPr marL="0" marR="0" marT="0" marB="0" anchor="b">
                    <a:solidFill>
                      <a:srgbClr val="00B050"/>
                    </a:solidFill>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from ME</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dirty="0">
                          <a:effectLst/>
                        </a:rPr>
                        <a:t>80</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19.85%</a:t>
                      </a:r>
                      <a:endParaRPr lang="en-US" sz="1600" b="0" i="0" u="none" strike="noStrike" dirty="0">
                        <a:solidFill>
                          <a:srgbClr val="000000"/>
                        </a:solidFill>
                        <a:effectLst/>
                        <a:latin typeface="Calibri" panose="020F0502020204030204" pitchFamily="34" charset="0"/>
                      </a:endParaRPr>
                    </a:p>
                  </a:txBody>
                  <a:tcPr marL="0" marR="0" marT="0" marB="0" anchor="b">
                    <a:solidFill>
                      <a:srgbClr val="92D050"/>
                    </a:solidFill>
                  </a:tcPr>
                </a:tc>
                <a:tc>
                  <a:txBody>
                    <a:bodyPr/>
                    <a:lstStyle/>
                    <a:p>
                      <a:pPr algn="ctr" fontAlgn="b"/>
                      <a:r>
                        <a:rPr lang="en-US" sz="1600" u="none" strike="noStrike">
                          <a:effectLst/>
                        </a:rPr>
                        <a:t>49.69%</a:t>
                      </a:r>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from another ECS major</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3.23%</a:t>
                      </a:r>
                      <a:endParaRPr lang="en-US" sz="16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600" u="none" strike="noStrike">
                          <a:effectLst/>
                        </a:rPr>
                        <a:t>8.07%</a:t>
                      </a:r>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from a non-ECS major</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68</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16.87%</a:t>
                      </a:r>
                      <a:endParaRPr lang="en-US" sz="1600" b="0" i="0" u="none" strike="noStrike" dirty="0">
                        <a:solidFill>
                          <a:srgbClr val="000000"/>
                        </a:solidFill>
                        <a:effectLst/>
                        <a:latin typeface="Calibri" panose="020F0502020204030204" pitchFamily="34" charset="0"/>
                      </a:endParaRPr>
                    </a:p>
                  </a:txBody>
                  <a:tcPr marL="0" marR="0" marT="0" marB="0" anchor="b">
                    <a:solidFill>
                      <a:srgbClr val="FFC000"/>
                    </a:solidFill>
                  </a:tcPr>
                </a:tc>
                <a:tc>
                  <a:txBody>
                    <a:bodyPr/>
                    <a:lstStyle/>
                    <a:p>
                      <a:pPr algn="ctr" fontAlgn="b"/>
                      <a:r>
                        <a:rPr lang="en-US" sz="1600" u="none" strike="noStrike">
                          <a:effectLst/>
                        </a:rPr>
                        <a:t>42.24%</a:t>
                      </a:r>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dirty="0">
                          <a:effectLst/>
                        </a:rPr>
                        <a:t>Not graduated </a:t>
                      </a:r>
                      <a:endParaRPr lang="en-US"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242</a:t>
                      </a:r>
                      <a:endParaRPr lang="en-US" sz="1600" b="0" i="0" u="none" strike="noStrike">
                        <a:solidFill>
                          <a:srgbClr val="000000"/>
                        </a:solidFill>
                        <a:effectLst/>
                        <a:latin typeface="Calibri" panose="020F0502020204030204" pitchFamily="34" charset="0"/>
                      </a:endParaRP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60.05%</a:t>
                      </a:r>
                      <a:endParaRPr lang="en-US" sz="1600" b="0" i="0" u="none" strike="noStrike" dirty="0">
                        <a:solidFill>
                          <a:srgbClr val="000000"/>
                        </a:solidFill>
                        <a:effectLst/>
                        <a:latin typeface="Calibri" panose="020F0502020204030204" pitchFamily="34" charset="0"/>
                      </a:endParaRPr>
                    </a:p>
                  </a:txBody>
                  <a:tcPr marL="0" marR="0" marT="0" marB="0" anchor="b">
                    <a:lnB w="12700" cap="flat" cmpd="sng" algn="ctr">
                      <a:solidFill>
                        <a:schemeClr val="tx1"/>
                      </a:solidFill>
                      <a:prstDash val="solid"/>
                      <a:round/>
                      <a:headEnd type="none" w="med" len="med"/>
                      <a:tailEnd type="none" w="med" len="med"/>
                    </a:lnB>
                    <a:solidFill>
                      <a:srgbClr val="FF0000"/>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831552447"/>
              </p:ext>
            </p:extLst>
          </p:nvPr>
        </p:nvGraphicFramePr>
        <p:xfrm>
          <a:off x="4686489" y="4594390"/>
          <a:ext cx="7230206" cy="1920240"/>
        </p:xfrm>
        <a:graphic>
          <a:graphicData uri="http://schemas.openxmlformats.org/drawingml/2006/table">
            <a:tbl>
              <a:tblPr>
                <a:tableStyleId>{5C22544A-7EE6-4342-B048-85BDC9FD1C3A}</a:tableStyleId>
              </a:tblPr>
              <a:tblGrid>
                <a:gridCol w="4173919"/>
                <a:gridCol w="922691"/>
                <a:gridCol w="1071712"/>
                <a:gridCol w="1061884"/>
              </a:tblGrid>
              <a:tr h="184150">
                <a:tc>
                  <a:txBody>
                    <a:bodyPr/>
                    <a:lstStyle/>
                    <a:p>
                      <a:pPr algn="l" fontAlgn="b"/>
                      <a:r>
                        <a:rPr lang="en-US" sz="1500" b="1" u="none" strike="noStrike" dirty="0">
                          <a:effectLst/>
                        </a:rPr>
                        <a:t>All Cohorts-FTT-ME</a:t>
                      </a:r>
                      <a:endParaRPr lang="en-US" sz="1500" b="1" i="0" u="none" strike="noStrike" dirty="0">
                        <a:solidFill>
                          <a:srgbClr val="FF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dirty="0">
                          <a:effectLst/>
                        </a:rPr>
                        <a:t>Number</a:t>
                      </a:r>
                      <a:endParaRPr lang="en-US" sz="15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kern="1200" dirty="0" smtClean="0">
                          <a:solidFill>
                            <a:schemeClr val="dk1"/>
                          </a:solidFill>
                          <a:effectLst/>
                          <a:latin typeface="+mn-lt"/>
                          <a:ea typeface="+mn-ea"/>
                          <a:cs typeface="+mn-cs"/>
                        </a:rPr>
                        <a:t>% out of total</a:t>
                      </a:r>
                      <a:endParaRPr lang="en-US" sz="1500" b="1" u="none" strike="noStrike" kern="1200" dirty="0">
                        <a:solidFill>
                          <a:schemeClr val="dk1"/>
                        </a:solidFill>
                        <a:effectLst/>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kern="1200" dirty="0" smtClean="0">
                          <a:solidFill>
                            <a:schemeClr val="dk1"/>
                          </a:solidFill>
                          <a:effectLst/>
                          <a:latin typeface="+mn-lt"/>
                          <a:ea typeface="+mn-ea"/>
                          <a:cs typeface="+mn-cs"/>
                        </a:rPr>
                        <a:t>% out of graduated</a:t>
                      </a:r>
                      <a:endParaRPr lang="en-US" sz="1500" b="1" u="none" strike="noStrike" kern="1200" dirty="0">
                        <a:solidFill>
                          <a:schemeClr val="dk1"/>
                        </a:solidFill>
                        <a:effectLst/>
                        <a:latin typeface="+mn-lt"/>
                        <a:ea typeface="+mn-ea"/>
                        <a:cs typeface="+mn-cs"/>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4150">
                <a:tc>
                  <a:txBody>
                    <a:bodyPr/>
                    <a:lstStyle/>
                    <a:p>
                      <a:pPr algn="l" fontAlgn="b"/>
                      <a:r>
                        <a:rPr lang="en-US" sz="1600" u="none" strike="noStrike" dirty="0">
                          <a:effectLst/>
                        </a:rPr>
                        <a:t>Total # of </a:t>
                      </a:r>
                      <a:r>
                        <a:rPr lang="en-US" sz="1600" u="none" strike="noStrike" dirty="0" smtClean="0">
                          <a:effectLst/>
                        </a:rPr>
                        <a:t>admitted </a:t>
                      </a:r>
                      <a:r>
                        <a:rPr lang="en-US" sz="1600" u="none" strike="noStrike" dirty="0">
                          <a:effectLst/>
                        </a:rPr>
                        <a:t>Students</a:t>
                      </a:r>
                      <a:endParaRPr lang="en-US"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dirty="0">
                          <a:effectLst/>
                        </a:rPr>
                        <a:t>331</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in total</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214</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64.65%</a:t>
                      </a:r>
                      <a:endParaRPr lang="en-US" sz="1600" b="0" i="0" u="none" strike="noStrike" dirty="0">
                        <a:solidFill>
                          <a:srgbClr val="000000"/>
                        </a:solidFill>
                        <a:effectLst/>
                        <a:latin typeface="Calibri" panose="020F0502020204030204" pitchFamily="34" charset="0"/>
                      </a:endParaRPr>
                    </a:p>
                  </a:txBody>
                  <a:tcPr marL="0" marR="0" marT="0" marB="0" anchor="b">
                    <a:solidFill>
                      <a:srgbClr val="00B050"/>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from ME</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189</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57.10%</a:t>
                      </a:r>
                      <a:endParaRPr lang="en-US" sz="1600" b="0" i="0" u="none" strike="noStrike" dirty="0">
                        <a:solidFill>
                          <a:srgbClr val="000000"/>
                        </a:solidFill>
                        <a:effectLst/>
                        <a:latin typeface="Calibri" panose="020F0502020204030204" pitchFamily="34" charset="0"/>
                      </a:endParaRPr>
                    </a:p>
                  </a:txBody>
                  <a:tcPr marL="0" marR="0" marT="0" marB="0" anchor="b">
                    <a:solidFill>
                      <a:srgbClr val="92D050"/>
                    </a:solidFill>
                  </a:tcPr>
                </a:tc>
                <a:tc>
                  <a:txBody>
                    <a:bodyPr/>
                    <a:lstStyle/>
                    <a:p>
                      <a:pPr algn="ctr" fontAlgn="b"/>
                      <a:r>
                        <a:rPr lang="en-US" sz="1600" u="none" strike="noStrike">
                          <a:effectLst/>
                        </a:rPr>
                        <a:t>88.32%</a:t>
                      </a:r>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from another ECS major</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3.93%</a:t>
                      </a:r>
                      <a:endParaRPr lang="en-US" sz="16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600" u="none" strike="noStrike">
                          <a:effectLst/>
                        </a:rPr>
                        <a:t>6.07%</a:t>
                      </a:r>
                      <a:endParaRPr lang="en-US" sz="16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Graduated Students from a non-ECS major</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dirty="0">
                          <a:effectLst/>
                        </a:rPr>
                        <a:t>3.63%</a:t>
                      </a:r>
                      <a:endParaRPr lang="en-US" sz="1600" b="0" i="0" u="none" strike="noStrike" dirty="0">
                        <a:solidFill>
                          <a:srgbClr val="000000"/>
                        </a:solidFill>
                        <a:effectLst/>
                        <a:latin typeface="Calibri" panose="020F0502020204030204" pitchFamily="34" charset="0"/>
                      </a:endParaRPr>
                    </a:p>
                  </a:txBody>
                  <a:tcPr marL="0" marR="0" marT="0" marB="0" anchor="b">
                    <a:solidFill>
                      <a:srgbClr val="FFC000"/>
                    </a:solidFill>
                  </a:tcPr>
                </a:tc>
                <a:tc>
                  <a:txBody>
                    <a:bodyPr/>
                    <a:lstStyle/>
                    <a:p>
                      <a:pPr algn="ctr" fontAlgn="b"/>
                      <a:r>
                        <a:rPr lang="en-US" sz="1600" u="none" strike="noStrike" dirty="0">
                          <a:effectLst/>
                        </a:rPr>
                        <a:t>5.61%</a:t>
                      </a:r>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84150">
                <a:tc>
                  <a:txBody>
                    <a:bodyPr/>
                    <a:lstStyle/>
                    <a:p>
                      <a:pPr algn="l" fontAlgn="b"/>
                      <a:r>
                        <a:rPr lang="en-US" sz="1600" u="none" strike="noStrike">
                          <a:effectLst/>
                        </a:rPr>
                        <a:t>Not graduated </a:t>
                      </a:r>
                      <a:endParaRPr lang="en-US"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117</a:t>
                      </a:r>
                      <a:endParaRPr lang="en-US" sz="1600" b="0" i="0" u="none" strike="noStrike">
                        <a:solidFill>
                          <a:srgbClr val="000000"/>
                        </a:solidFill>
                        <a:effectLst/>
                        <a:latin typeface="Calibri" panose="020F0502020204030204" pitchFamily="34" charset="0"/>
                      </a:endParaRPr>
                    </a:p>
                  </a:txBody>
                  <a:tcPr marL="0" marR="0" marT="0" marB="0" anchor="b">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35.35%</a:t>
                      </a:r>
                      <a:endParaRPr lang="en-US" sz="1600" b="0" i="0" u="none" strike="noStrike" dirty="0">
                        <a:solidFill>
                          <a:srgbClr val="000000"/>
                        </a:solidFill>
                        <a:effectLst/>
                        <a:latin typeface="Calibri" panose="020F0502020204030204" pitchFamily="34" charset="0"/>
                      </a:endParaRPr>
                    </a:p>
                  </a:txBody>
                  <a:tcPr marL="0" marR="0" marT="0" marB="0" anchor="b">
                    <a:lnB w="12700" cap="flat" cmpd="sng" algn="ctr">
                      <a:solidFill>
                        <a:schemeClr val="tx1"/>
                      </a:solidFill>
                      <a:prstDash val="solid"/>
                      <a:round/>
                      <a:headEnd type="none" w="med" len="med"/>
                      <a:tailEnd type="none" w="med" len="med"/>
                    </a:lnB>
                    <a:solidFill>
                      <a:srgbClr val="FF0000"/>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3" name="Rectangle 12"/>
          <p:cNvSpPr/>
          <p:nvPr/>
        </p:nvSpPr>
        <p:spPr>
          <a:xfrm>
            <a:off x="10903972" y="1376516"/>
            <a:ext cx="904568" cy="83574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0903972" y="3396092"/>
            <a:ext cx="904568" cy="89301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903972" y="5486399"/>
            <a:ext cx="904568" cy="85469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5"/>
          <p:cNvGraphicFramePr>
            <a:graphicFrameLocks/>
          </p:cNvGraphicFramePr>
          <p:nvPr>
            <p:extLst>
              <p:ext uri="{D42A27DB-BD31-4B8C-83A1-F6EECF244321}">
                <p14:modId xmlns:p14="http://schemas.microsoft.com/office/powerpoint/2010/main" val="3696036939"/>
              </p:ext>
            </p:extLst>
          </p:nvPr>
        </p:nvGraphicFramePr>
        <p:xfrm>
          <a:off x="4693080" y="3315590"/>
          <a:ext cx="7023885" cy="1097280"/>
        </p:xfrm>
        <a:graphic>
          <a:graphicData uri="http://schemas.openxmlformats.org/drawingml/2006/table">
            <a:tbl>
              <a:tblPr>
                <a:tableStyleId>{5C22544A-7EE6-4342-B048-85BDC9FD1C3A}</a:tableStyleId>
              </a:tblPr>
              <a:tblGrid>
                <a:gridCol w="2612288"/>
                <a:gridCol w="846518"/>
                <a:gridCol w="846518"/>
                <a:gridCol w="846518"/>
                <a:gridCol w="1056068"/>
                <a:gridCol w="815975"/>
              </a:tblGrid>
              <a:tr h="181578">
                <a:tc>
                  <a:txBody>
                    <a:bodyPr/>
                    <a:lstStyle/>
                    <a:p>
                      <a:pPr algn="l" fontAlgn="b"/>
                      <a:r>
                        <a:rPr lang="en-US" sz="1800" b="1" u="none" strike="noStrike" dirty="0">
                          <a:effectLst/>
                        </a:rPr>
                        <a:t>Years to Graduation</a:t>
                      </a:r>
                      <a:endParaRPr lang="en-US" sz="18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800" b="1" u="none" strike="noStrike">
                          <a:effectLst/>
                        </a:rPr>
                        <a:t>4 years</a:t>
                      </a:r>
                      <a:endParaRPr lang="en-US" sz="1800" b="1" i="0" u="none" strike="noStrike">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800" b="1" u="none" strike="noStrike">
                          <a:effectLst/>
                        </a:rPr>
                        <a:t>5 years</a:t>
                      </a:r>
                      <a:endParaRPr lang="en-US" sz="1800" b="1" i="0" u="none" strike="noStrike">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800" b="1" u="none" strike="noStrike">
                          <a:effectLst/>
                        </a:rPr>
                        <a:t>6 years</a:t>
                      </a:r>
                      <a:endParaRPr lang="en-US" sz="1800" b="1" i="0" u="none" strike="noStrike">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800" b="1" u="none" strike="noStrike">
                          <a:effectLst/>
                        </a:rPr>
                        <a:t>&gt; 6 years</a:t>
                      </a:r>
                      <a:endParaRPr lang="en-US" sz="1800" b="1" i="0" u="none" strike="noStrike">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800" b="1" u="none" strike="noStrike" dirty="0">
                          <a:effectLst/>
                        </a:rPr>
                        <a:t>Total</a:t>
                      </a:r>
                      <a:endParaRPr lang="en-US" sz="1800" b="1"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4150">
                <a:tc>
                  <a:txBody>
                    <a:bodyPr/>
                    <a:lstStyle/>
                    <a:p>
                      <a:pPr algn="l" fontAlgn="b"/>
                      <a:r>
                        <a:rPr lang="en-US" sz="1800" u="none" strike="noStrike" dirty="0">
                          <a:effectLst/>
                        </a:rPr>
                        <a:t>Graduated from ME</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800" u="none" strike="noStrike">
                          <a:effectLst/>
                        </a:rPr>
                        <a:t>0.99%</a:t>
                      </a:r>
                      <a:endParaRPr lang="en-US" sz="18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a:effectLst/>
                        </a:rPr>
                        <a:t>2.48%</a:t>
                      </a:r>
                      <a:endParaRPr lang="en-US" sz="18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a:effectLst/>
                        </a:rPr>
                        <a:t>14.14%</a:t>
                      </a:r>
                      <a:endParaRPr lang="en-US" sz="18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a:effectLst/>
                        </a:rPr>
                        <a:t>2.23%</a:t>
                      </a:r>
                      <a:endParaRPr lang="en-US" sz="18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dirty="0">
                          <a:effectLst/>
                        </a:rPr>
                        <a:t>19.85%</a:t>
                      </a:r>
                      <a:endParaRPr lang="en-US" sz="1800" b="0"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tcPr>
                </a:tc>
              </a:tr>
              <a:tr h="184150">
                <a:tc>
                  <a:txBody>
                    <a:bodyPr/>
                    <a:lstStyle/>
                    <a:p>
                      <a:pPr algn="l" fontAlgn="b"/>
                      <a:r>
                        <a:rPr lang="en-US" sz="1800" u="none" strike="noStrike" dirty="0">
                          <a:effectLst/>
                        </a:rPr>
                        <a:t>Graduated from non-ME</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tcPr>
                </a:tc>
                <a:tc>
                  <a:txBody>
                    <a:bodyPr/>
                    <a:lstStyle/>
                    <a:p>
                      <a:pPr algn="ctr" fontAlgn="b"/>
                      <a:r>
                        <a:rPr lang="en-US" sz="1800" u="none" strike="noStrike">
                          <a:effectLst/>
                        </a:rPr>
                        <a:t>1.24%</a:t>
                      </a:r>
                      <a:endParaRPr lang="en-US" sz="18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a:effectLst/>
                        </a:rPr>
                        <a:t>2.48%</a:t>
                      </a:r>
                      <a:endParaRPr lang="en-US" sz="18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a:effectLst/>
                        </a:rPr>
                        <a:t>13.90%</a:t>
                      </a:r>
                      <a:endParaRPr lang="en-US" sz="18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a:effectLst/>
                        </a:rPr>
                        <a:t>2.48%</a:t>
                      </a:r>
                      <a:endParaRPr lang="en-US" sz="18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800" u="none" strike="noStrike" dirty="0">
                          <a:effectLst/>
                        </a:rPr>
                        <a:t>20.10%</a:t>
                      </a:r>
                      <a:endParaRPr lang="en-US" sz="1800" b="0"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tcPr>
                </a:tc>
              </a:tr>
              <a:tr h="184150">
                <a:tc>
                  <a:txBody>
                    <a:bodyPr/>
                    <a:lstStyle/>
                    <a:p>
                      <a:pPr algn="l" fontAlgn="b"/>
                      <a:r>
                        <a:rPr lang="en-US" sz="1800" u="none" strike="noStrike" dirty="0">
                          <a:effectLst/>
                        </a:rPr>
                        <a:t>Total</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2.23%</a:t>
                      </a:r>
                      <a:endParaRPr lang="en-US" sz="18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4.96%</a:t>
                      </a:r>
                      <a:endParaRPr lang="en-US" sz="18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28.04%</a:t>
                      </a:r>
                      <a:endParaRPr lang="en-US" sz="18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4.71%</a:t>
                      </a:r>
                      <a:endParaRPr lang="en-US" sz="18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800" u="none" strike="noStrike" dirty="0">
                          <a:effectLst/>
                        </a:rPr>
                        <a:t>39.95%</a:t>
                      </a:r>
                      <a:endParaRPr lang="en-US" sz="1800" b="0"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7" name="TextBox 16"/>
          <p:cNvSpPr txBox="1"/>
          <p:nvPr/>
        </p:nvSpPr>
        <p:spPr>
          <a:xfrm>
            <a:off x="4693079" y="2153261"/>
            <a:ext cx="7023885" cy="769441"/>
          </a:xfrm>
          <a:prstGeom prst="rect">
            <a:avLst/>
          </a:prstGeom>
          <a:noFill/>
        </p:spPr>
        <p:txBody>
          <a:bodyPr wrap="square" rtlCol="0">
            <a:spAutoFit/>
          </a:bodyPr>
          <a:lstStyle/>
          <a:p>
            <a:pPr algn="ctr"/>
            <a:r>
              <a:rPr lang="en-US" sz="2200" b="1" dirty="0" smtClean="0">
                <a:solidFill>
                  <a:srgbClr val="C00000"/>
                </a:solidFill>
              </a:rPr>
              <a:t>Number of  Years to Graduate for ME FTF Students (Fall 2008-11 Cohorts) </a:t>
            </a:r>
            <a:endParaRPr lang="en-US" sz="2200" b="1" dirty="0">
              <a:solidFill>
                <a:srgbClr val="C00000"/>
              </a:solidFill>
            </a:endParaRPr>
          </a:p>
        </p:txBody>
      </p:sp>
      <p:sp>
        <p:nvSpPr>
          <p:cNvPr id="18" name="Rectangle 17"/>
          <p:cNvSpPr/>
          <p:nvPr/>
        </p:nvSpPr>
        <p:spPr>
          <a:xfrm>
            <a:off x="7300453" y="4141625"/>
            <a:ext cx="801327" cy="27124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195189" y="4141624"/>
            <a:ext cx="722670" cy="27124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693079" y="2153261"/>
            <a:ext cx="7023885" cy="769441"/>
          </a:xfrm>
          <a:prstGeom prst="rect">
            <a:avLst/>
          </a:prstGeom>
          <a:noFill/>
        </p:spPr>
        <p:txBody>
          <a:bodyPr wrap="square" rtlCol="0">
            <a:spAutoFit/>
          </a:bodyPr>
          <a:lstStyle/>
          <a:p>
            <a:pPr algn="ctr"/>
            <a:r>
              <a:rPr lang="en-US" sz="2200" b="1" dirty="0" smtClean="0">
                <a:solidFill>
                  <a:srgbClr val="C00000"/>
                </a:solidFill>
              </a:rPr>
              <a:t>Number of  Years to Graduate for ME FTF Students – Fall 2011 Cohort</a:t>
            </a:r>
            <a:endParaRPr lang="en-US" sz="2200" b="1" dirty="0">
              <a:solidFill>
                <a:srgbClr val="C00000"/>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1213891647"/>
              </p:ext>
            </p:extLst>
          </p:nvPr>
        </p:nvGraphicFramePr>
        <p:xfrm>
          <a:off x="4640824" y="3229496"/>
          <a:ext cx="7285701" cy="1173480"/>
        </p:xfrm>
        <a:graphic>
          <a:graphicData uri="http://schemas.openxmlformats.org/drawingml/2006/table">
            <a:tbl>
              <a:tblPr>
                <a:tableStyleId>{5C22544A-7EE6-4342-B048-85BDC9FD1C3A}</a:tableStyleId>
              </a:tblPr>
              <a:tblGrid>
                <a:gridCol w="3218275"/>
                <a:gridCol w="803116"/>
                <a:gridCol w="816078"/>
                <a:gridCol w="747251"/>
                <a:gridCol w="894736"/>
                <a:gridCol w="806245"/>
              </a:tblGrid>
              <a:tr h="184150">
                <a:tc>
                  <a:txBody>
                    <a:bodyPr/>
                    <a:lstStyle/>
                    <a:p>
                      <a:pPr algn="l" fontAlgn="b"/>
                      <a:r>
                        <a:rPr lang="en-US" sz="1500" b="1" u="none" strike="noStrike" dirty="0">
                          <a:effectLst/>
                        </a:rPr>
                        <a:t>Years to Graduation</a:t>
                      </a:r>
                      <a:endParaRPr lang="en-US" sz="1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00" b="1" u="none" strike="noStrike">
                          <a:effectLst/>
                        </a:rPr>
                        <a:t>4 years</a:t>
                      </a:r>
                      <a:endParaRPr lang="en-US" sz="15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00" b="1" u="none" strike="noStrike">
                          <a:effectLst/>
                        </a:rPr>
                        <a:t>5 years</a:t>
                      </a:r>
                      <a:endParaRPr lang="en-US" sz="15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00" b="1" u="none" strike="noStrike" dirty="0">
                          <a:effectLst/>
                        </a:rPr>
                        <a:t>6 years</a:t>
                      </a:r>
                      <a:endParaRPr lang="en-US" sz="15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00" b="1" u="none" strike="noStrike">
                          <a:effectLst/>
                        </a:rPr>
                        <a:t>&gt; 6 years</a:t>
                      </a:r>
                      <a:endParaRPr lang="en-US" sz="150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00" b="1" u="none" strike="noStrike" dirty="0">
                          <a:effectLst/>
                        </a:rPr>
                        <a:t>Total</a:t>
                      </a:r>
                      <a:endParaRPr lang="en-US" sz="1500" b="1" i="0" u="none" strike="noStrike" dirty="0">
                        <a:solidFill>
                          <a:srgbClr val="000000"/>
                        </a:solidFill>
                        <a:effectLst/>
                        <a:latin typeface="Calibri" panose="020F0502020204030204" pitchFamily="34" charset="0"/>
                      </a:endParaRPr>
                    </a:p>
                  </a:txBody>
                  <a:tcPr marL="0" marR="0" marT="0" marB="0" anchor="b"/>
                </a:tc>
              </a:tr>
              <a:tr h="184150">
                <a:tc>
                  <a:txBody>
                    <a:bodyPr/>
                    <a:lstStyle/>
                    <a:p>
                      <a:pPr algn="l" fontAlgn="b"/>
                      <a:r>
                        <a:rPr lang="en-US" sz="1550" u="none" strike="noStrike" dirty="0">
                          <a:effectLst/>
                        </a:rPr>
                        <a:t>Graduated from ME Major</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2.67%</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9.33%</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10.00%</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0.00%</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22.00%</a:t>
                      </a:r>
                      <a:endParaRPr lang="en-US" sz="1550" b="1" i="0" u="none" strike="noStrike">
                        <a:solidFill>
                          <a:srgbClr val="000000"/>
                        </a:solidFill>
                        <a:effectLst/>
                        <a:latin typeface="Calibri" panose="020F0502020204030204" pitchFamily="34" charset="0"/>
                      </a:endParaRPr>
                    </a:p>
                  </a:txBody>
                  <a:tcPr marL="0" marR="0" marT="0" marB="0" anchor="b"/>
                </a:tc>
              </a:tr>
              <a:tr h="184150">
                <a:tc>
                  <a:txBody>
                    <a:bodyPr/>
                    <a:lstStyle/>
                    <a:p>
                      <a:pPr algn="l" fontAlgn="b"/>
                      <a:r>
                        <a:rPr lang="en-US" sz="1550" u="none" strike="noStrike" dirty="0">
                          <a:effectLst/>
                        </a:rPr>
                        <a:t>Graduated from another ECS Major</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0.67%</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0.67%</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1.33%</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0.00%</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2.67%</a:t>
                      </a:r>
                      <a:endParaRPr lang="en-US" sz="1550" b="1" i="0" u="none" strike="noStrike">
                        <a:solidFill>
                          <a:srgbClr val="000000"/>
                        </a:solidFill>
                        <a:effectLst/>
                        <a:latin typeface="Calibri" panose="020F0502020204030204" pitchFamily="34" charset="0"/>
                      </a:endParaRPr>
                    </a:p>
                  </a:txBody>
                  <a:tcPr marL="0" marR="0" marT="0" marB="0" anchor="b"/>
                </a:tc>
              </a:tr>
              <a:tr h="184150">
                <a:tc>
                  <a:txBody>
                    <a:bodyPr/>
                    <a:lstStyle/>
                    <a:p>
                      <a:pPr algn="l" fontAlgn="b"/>
                      <a:r>
                        <a:rPr lang="en-US" sz="1550" u="none" strike="noStrike">
                          <a:effectLst/>
                        </a:rPr>
                        <a:t>Graduated from a non-ECS Major</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2.00%</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6.00%</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5.33%</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0.00%</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13.33%</a:t>
                      </a:r>
                      <a:endParaRPr lang="en-US" sz="1550" b="1" i="0" u="none" strike="noStrike" dirty="0">
                        <a:solidFill>
                          <a:srgbClr val="000000"/>
                        </a:solidFill>
                        <a:effectLst/>
                        <a:latin typeface="Calibri" panose="020F0502020204030204" pitchFamily="34" charset="0"/>
                      </a:endParaRPr>
                    </a:p>
                  </a:txBody>
                  <a:tcPr marL="0" marR="0" marT="0" marB="0" anchor="b"/>
                </a:tc>
              </a:tr>
              <a:tr h="184150">
                <a:tc>
                  <a:txBody>
                    <a:bodyPr/>
                    <a:lstStyle/>
                    <a:p>
                      <a:pPr algn="l" fontAlgn="b"/>
                      <a:r>
                        <a:rPr lang="en-US" sz="1550" u="none" strike="noStrike" dirty="0">
                          <a:effectLst/>
                        </a:rPr>
                        <a:t>Total</a:t>
                      </a:r>
                      <a:endParaRPr lang="en-US" sz="155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5.33%</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16.00%</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16.67%</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a:effectLst/>
                        </a:rPr>
                        <a:t>0.00%</a:t>
                      </a:r>
                      <a:endParaRPr lang="en-US" sz="15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550" u="none" strike="noStrike" dirty="0">
                          <a:effectLst/>
                        </a:rPr>
                        <a:t>38.00%</a:t>
                      </a:r>
                      <a:endParaRPr lang="en-US" sz="1550" b="1"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26" name="Rectangle 25"/>
          <p:cNvSpPr/>
          <p:nvPr/>
        </p:nvSpPr>
        <p:spPr>
          <a:xfrm>
            <a:off x="7824021" y="4139599"/>
            <a:ext cx="801327" cy="27124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8694176" y="4136712"/>
            <a:ext cx="801327" cy="27124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1237113"/>
      </p:ext>
    </p:extLst>
  </p:cSld>
  <p:clrMapOvr>
    <a:masterClrMapping/>
  </p:clrMapOvr>
  <mc:AlternateContent xmlns:mc="http://schemas.openxmlformats.org/markup-compatibility/2006">
    <mc:Choice xmlns:p14="http://schemas.microsoft.com/office/powerpoint/2010/main" Requires="p14">
      <p:transition spd="slow" p14:dur="45000" advClick="0" advTm="45000"/>
    </mc:Choice>
    <mc:Fallback>
      <p:transition spd="slow" advClick="0" advTm="4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9"/>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4"/>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5"/>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10"/>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11"/>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12"/>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3"/>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4"/>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1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nodeType="clickEffect">
                                  <p:stCondLst>
                                    <p:cond delay="0"/>
                                  </p:stCondLst>
                                  <p:childTnLst>
                                    <p:set>
                                      <p:cBhvr>
                                        <p:cTn id="90" dur="1" fill="hold">
                                          <p:stCondLst>
                                            <p:cond delay="0"/>
                                          </p:stCondLst>
                                        </p:cTn>
                                        <p:tgtEl>
                                          <p:spTgt spid="16"/>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7"/>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18"/>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19"/>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4"/>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5" grpId="1" animBg="1"/>
      <p:bldP spid="6" grpId="0" animBg="1"/>
      <p:bldP spid="6" grpId="1" animBg="1"/>
      <p:bldP spid="7" grpId="0" animBg="1"/>
      <p:bldP spid="7" grpId="1" animBg="1"/>
      <p:bldP spid="8" grpId="0" animBg="1"/>
      <p:bldP spid="8" grpId="1" animBg="1"/>
      <p:bldP spid="9" grpId="0"/>
      <p:bldP spid="9" grpId="1"/>
      <p:bldP spid="13" grpId="0" animBg="1"/>
      <p:bldP spid="13" grpId="1" animBg="1"/>
      <p:bldP spid="14" grpId="0" animBg="1"/>
      <p:bldP spid="14" grpId="1" animBg="1"/>
      <p:bldP spid="15" grpId="0" animBg="1"/>
      <p:bldP spid="15" grpId="1" animBg="1"/>
      <p:bldP spid="17" grpId="0"/>
      <p:bldP spid="17" grpId="1"/>
      <p:bldP spid="18" grpId="0" animBg="1"/>
      <p:bldP spid="18" grpId="1" animBg="1"/>
      <p:bldP spid="19" grpId="0" animBg="1"/>
      <p:bldP spid="19" grpId="1" animBg="1"/>
      <p:bldP spid="24"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4012469267"/>
              </p:ext>
            </p:extLst>
          </p:nvPr>
        </p:nvGraphicFramePr>
        <p:xfrm>
          <a:off x="4791075" y="3238500"/>
          <a:ext cx="6941244" cy="1139190"/>
        </p:xfrm>
        <a:graphic>
          <a:graphicData uri="http://schemas.openxmlformats.org/drawingml/2006/table">
            <a:tbl>
              <a:tblPr>
                <a:tableStyleId>{5C22544A-7EE6-4342-B048-85BDC9FD1C3A}</a:tableStyleId>
              </a:tblPr>
              <a:tblGrid>
                <a:gridCol w="3228716"/>
                <a:gridCol w="703580"/>
                <a:gridCol w="774700"/>
                <a:gridCol w="703580"/>
                <a:gridCol w="878205"/>
                <a:gridCol w="652463"/>
              </a:tblGrid>
              <a:tr h="314325">
                <a:tc>
                  <a:txBody>
                    <a:bodyPr/>
                    <a:lstStyle/>
                    <a:p>
                      <a:pPr algn="l" fontAlgn="b"/>
                      <a:r>
                        <a:rPr lang="en-US" sz="1500" b="1" u="none" strike="noStrike" baseline="0" dirty="0" smtClean="0">
                          <a:effectLst/>
                        </a:rPr>
                        <a:t> </a:t>
                      </a:r>
                      <a:r>
                        <a:rPr lang="en-US" sz="1500" b="1" u="none" strike="noStrike" dirty="0" smtClean="0">
                          <a:effectLst/>
                        </a:rPr>
                        <a:t>Years </a:t>
                      </a:r>
                      <a:r>
                        <a:rPr lang="en-US" sz="1500" b="1" u="none" strike="noStrike" dirty="0">
                          <a:effectLst/>
                        </a:rPr>
                        <a:t>to Graduation</a:t>
                      </a:r>
                      <a:endParaRPr lang="en-US" sz="15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dirty="0">
                          <a:effectLst/>
                        </a:rPr>
                        <a:t>4 years</a:t>
                      </a:r>
                      <a:endParaRPr lang="en-US" sz="15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dirty="0">
                          <a:effectLst/>
                        </a:rPr>
                        <a:t>5 years</a:t>
                      </a:r>
                      <a:endParaRPr lang="en-US" sz="15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dirty="0">
                          <a:effectLst/>
                        </a:rPr>
                        <a:t>6 years</a:t>
                      </a:r>
                      <a:endParaRPr lang="en-US" sz="15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dirty="0">
                          <a:effectLst/>
                        </a:rPr>
                        <a:t>&gt; 6 years</a:t>
                      </a:r>
                      <a:endParaRPr lang="en-US" sz="15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b"/>
                      <a:r>
                        <a:rPr lang="en-US" sz="1500" b="1" u="none" strike="noStrike" dirty="0">
                          <a:effectLst/>
                        </a:rPr>
                        <a:t>Total</a:t>
                      </a:r>
                      <a:endParaRPr lang="en-US" sz="1500" b="1"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85750">
                <a:tc>
                  <a:txBody>
                    <a:bodyPr/>
                    <a:lstStyle/>
                    <a:p>
                      <a:pPr algn="l" fontAlgn="b"/>
                      <a:r>
                        <a:rPr lang="en-US" sz="1500" u="none" strike="noStrike" dirty="0" smtClean="0">
                          <a:effectLst/>
                        </a:rPr>
                        <a:t> Graduated </a:t>
                      </a:r>
                      <a:r>
                        <a:rPr lang="en-US" sz="1500" u="none" strike="noStrike" dirty="0">
                          <a:effectLst/>
                        </a:rPr>
                        <a:t>from another ECS Major</a:t>
                      </a:r>
                      <a:endParaRPr lang="en-US" sz="15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b"/>
                      <a:r>
                        <a:rPr lang="en-US" sz="1500" u="none" strike="noStrike" dirty="0">
                          <a:effectLst/>
                        </a:rPr>
                        <a:t>0.67%</a:t>
                      </a:r>
                      <a:endParaRPr lang="en-US" sz="15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500" u="none" strike="noStrike" dirty="0">
                          <a:effectLst/>
                        </a:rPr>
                        <a:t>0.67%</a:t>
                      </a:r>
                      <a:endParaRPr lang="en-US" sz="15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500" u="none" strike="noStrike" dirty="0">
                          <a:effectLst/>
                        </a:rPr>
                        <a:t>1.33%</a:t>
                      </a:r>
                      <a:endParaRPr lang="en-US" sz="15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500" u="none" strike="noStrike" dirty="0">
                          <a:effectLst/>
                        </a:rPr>
                        <a:t>0.00%</a:t>
                      </a:r>
                      <a:endParaRPr lang="en-US" sz="15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500" u="none" strike="noStrike" dirty="0">
                          <a:effectLst/>
                        </a:rPr>
                        <a:t>2.67%</a:t>
                      </a:r>
                      <a:endParaRPr lang="en-US" sz="1500" b="0"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tcPr>
                </a:tc>
              </a:tr>
              <a:tr h="310515">
                <a:tc>
                  <a:txBody>
                    <a:bodyPr/>
                    <a:lstStyle/>
                    <a:p>
                      <a:pPr algn="l" fontAlgn="b"/>
                      <a:r>
                        <a:rPr lang="en-US" sz="1500" u="none" strike="noStrike" dirty="0" smtClean="0">
                          <a:effectLst/>
                        </a:rPr>
                        <a:t> Graduated </a:t>
                      </a:r>
                      <a:r>
                        <a:rPr lang="en-US" sz="1500" u="none" strike="noStrike" dirty="0">
                          <a:effectLst/>
                        </a:rPr>
                        <a:t>from a non-ECS Major</a:t>
                      </a:r>
                      <a:endParaRPr lang="en-US" sz="15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b"/>
                      <a:r>
                        <a:rPr lang="en-US" sz="1500" u="none" strike="noStrike">
                          <a:effectLst/>
                        </a:rPr>
                        <a:t>2.00%</a:t>
                      </a:r>
                      <a:endParaRPr lang="en-US" sz="15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500" u="none" strike="noStrike">
                          <a:effectLst/>
                        </a:rPr>
                        <a:t>6.00%</a:t>
                      </a:r>
                      <a:endParaRPr lang="en-US" sz="15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500" u="none" strike="noStrike">
                          <a:effectLst/>
                        </a:rPr>
                        <a:t>5.33%</a:t>
                      </a:r>
                      <a:endParaRPr lang="en-US" sz="15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500" u="none" strike="noStrike" dirty="0">
                          <a:effectLst/>
                        </a:rPr>
                        <a:t>0.00%</a:t>
                      </a:r>
                      <a:endParaRPr lang="en-US" sz="15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500" u="none" strike="noStrike" dirty="0">
                          <a:effectLst/>
                        </a:rPr>
                        <a:t>13.33%</a:t>
                      </a:r>
                      <a:endParaRPr lang="en-US" sz="1500" b="0"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tcPr>
                </a:tc>
              </a:tr>
              <a:tr h="184150">
                <a:tc>
                  <a:txBody>
                    <a:bodyPr/>
                    <a:lstStyle/>
                    <a:p>
                      <a:pPr algn="l" fontAlgn="b"/>
                      <a:r>
                        <a:rPr lang="en-US" sz="1500" u="none" strike="noStrike" dirty="0" smtClean="0">
                          <a:effectLst/>
                        </a:rPr>
                        <a:t> Total</a:t>
                      </a:r>
                      <a:endParaRPr lang="en-US" sz="15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2.67%</a:t>
                      </a:r>
                      <a:endParaRPr lang="en-US" sz="15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6.67%</a:t>
                      </a:r>
                      <a:endParaRPr lang="en-US" sz="15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6.67%</a:t>
                      </a:r>
                      <a:endParaRPr lang="en-US" sz="15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0.00%</a:t>
                      </a:r>
                      <a:endParaRPr lang="en-US" sz="1500" b="0" i="0" u="none" strike="noStrike">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16.00%</a:t>
                      </a:r>
                      <a:endParaRPr lang="en-US" sz="1500" b="0"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8" name="TextBox 27"/>
          <p:cNvSpPr txBox="1"/>
          <p:nvPr/>
        </p:nvSpPr>
        <p:spPr>
          <a:xfrm>
            <a:off x="10219699" y="2219867"/>
            <a:ext cx="1839560" cy="3970318"/>
          </a:xfrm>
          <a:prstGeom prst="rect">
            <a:avLst/>
          </a:prstGeom>
          <a:noFill/>
        </p:spPr>
        <p:txBody>
          <a:bodyPr wrap="square" rtlCol="0">
            <a:spAutoFit/>
          </a:bodyPr>
          <a:lstStyle/>
          <a:p>
            <a:pPr algn="ctr"/>
            <a:r>
              <a:rPr lang="en-US" dirty="0" smtClean="0"/>
              <a:t>Increase the 4-year graduation from 5.33% to:</a:t>
            </a:r>
          </a:p>
          <a:p>
            <a:pPr algn="ctr"/>
            <a:endParaRPr lang="en-US" dirty="0"/>
          </a:p>
          <a:p>
            <a:pPr algn="ctr"/>
            <a:r>
              <a:rPr lang="en-US" dirty="0" smtClean="0"/>
              <a:t>5.33% + 3.33%+2.67% = </a:t>
            </a:r>
            <a:r>
              <a:rPr lang="en-US" b="1" dirty="0" smtClean="0">
                <a:solidFill>
                  <a:srgbClr val="C00000"/>
                </a:solidFill>
              </a:rPr>
              <a:t>11.33%</a:t>
            </a:r>
          </a:p>
          <a:p>
            <a:pPr algn="ctr"/>
            <a:endParaRPr lang="en-US" dirty="0"/>
          </a:p>
          <a:p>
            <a:pPr algn="ctr"/>
            <a:r>
              <a:rPr lang="en-US" dirty="0" smtClean="0"/>
              <a:t>Maybe, even to:</a:t>
            </a:r>
          </a:p>
          <a:p>
            <a:pPr algn="ctr"/>
            <a:endParaRPr lang="en-US" dirty="0"/>
          </a:p>
          <a:p>
            <a:pPr algn="ctr"/>
            <a:r>
              <a:rPr lang="en-US" dirty="0" smtClean="0"/>
              <a:t>11.33% + 3.33%+2% = </a:t>
            </a:r>
            <a:r>
              <a:rPr lang="en-US" b="1" dirty="0">
                <a:solidFill>
                  <a:srgbClr val="C00000"/>
                </a:solidFill>
              </a:rPr>
              <a:t>16.66% </a:t>
            </a:r>
          </a:p>
        </p:txBody>
      </p:sp>
      <p:sp>
        <p:nvSpPr>
          <p:cNvPr id="18" name="TextBox 17"/>
          <p:cNvSpPr txBox="1"/>
          <p:nvPr/>
        </p:nvSpPr>
        <p:spPr>
          <a:xfrm>
            <a:off x="4693079" y="2153261"/>
            <a:ext cx="7023885" cy="769441"/>
          </a:xfrm>
          <a:prstGeom prst="rect">
            <a:avLst/>
          </a:prstGeom>
          <a:noFill/>
        </p:spPr>
        <p:txBody>
          <a:bodyPr wrap="square" rtlCol="0">
            <a:spAutoFit/>
          </a:bodyPr>
          <a:lstStyle/>
          <a:p>
            <a:pPr algn="ctr"/>
            <a:r>
              <a:rPr lang="en-US" sz="2200" b="1" dirty="0" smtClean="0">
                <a:solidFill>
                  <a:srgbClr val="C00000"/>
                </a:solidFill>
              </a:rPr>
              <a:t>Number of  Years to Graduate for ME FTF Students who Changed Major – Fall 2011 Cohort</a:t>
            </a:r>
            <a:endParaRPr lang="en-US" sz="2200" b="1" dirty="0">
              <a:solidFill>
                <a:srgbClr val="C00000"/>
              </a:solidFill>
            </a:endParaRPr>
          </a:p>
        </p:txBody>
      </p:sp>
      <p:pic>
        <p:nvPicPr>
          <p:cNvPr id="48" name="Picture 47"/>
          <p:cNvPicPr>
            <a:picLocks noChangeAspect="1"/>
          </p:cNvPicPr>
          <p:nvPr/>
        </p:nvPicPr>
        <p:blipFill>
          <a:blip r:embed="rId2"/>
          <a:stretch>
            <a:fillRect/>
          </a:stretch>
        </p:blipFill>
        <p:spPr>
          <a:xfrm>
            <a:off x="5219700" y="3929672"/>
            <a:ext cx="6355303" cy="2844721"/>
          </a:xfrm>
          <a:prstGeom prst="rect">
            <a:avLst/>
          </a:prstGeom>
        </p:spPr>
      </p:pic>
      <p:sp>
        <p:nvSpPr>
          <p:cNvPr id="20" name="Rectangle 19"/>
          <p:cNvSpPr/>
          <p:nvPr/>
        </p:nvSpPr>
        <p:spPr>
          <a:xfrm>
            <a:off x="8712612" y="4122966"/>
            <a:ext cx="707613" cy="27124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p:cNvPicPr>
            <a:picLocks noChangeAspect="1"/>
          </p:cNvPicPr>
          <p:nvPr/>
        </p:nvPicPr>
        <p:blipFill>
          <a:blip r:embed="rId3"/>
          <a:stretch>
            <a:fillRect/>
          </a:stretch>
        </p:blipFill>
        <p:spPr>
          <a:xfrm>
            <a:off x="5219700" y="962025"/>
            <a:ext cx="6355303" cy="2844721"/>
          </a:xfrm>
          <a:prstGeom prst="rect">
            <a:avLst/>
          </a:prstGeom>
        </p:spPr>
      </p:pic>
      <p:sp>
        <p:nvSpPr>
          <p:cNvPr id="29" name="Rectangular Callout 28"/>
          <p:cNvSpPr/>
          <p:nvPr/>
        </p:nvSpPr>
        <p:spPr>
          <a:xfrm>
            <a:off x="8770959" y="4411498"/>
            <a:ext cx="836063" cy="455166"/>
          </a:xfrm>
          <a:prstGeom prst="wedgeRectCallout">
            <a:avLst>
              <a:gd name="adj1" fmla="val -84062"/>
              <a:gd name="adj2" fmla="val -653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ctr"/>
            <a:r>
              <a:rPr lang="en-US" sz="1600" dirty="0">
                <a:solidFill>
                  <a:schemeClr val="dk1"/>
                </a:solidFill>
              </a:rPr>
              <a:t>3.33%</a:t>
            </a:r>
          </a:p>
        </p:txBody>
      </p:sp>
      <p:sp>
        <p:nvSpPr>
          <p:cNvPr id="43" name="Right Arrow 42"/>
          <p:cNvSpPr/>
          <p:nvPr/>
        </p:nvSpPr>
        <p:spPr>
          <a:xfrm>
            <a:off x="9000211" y="3957718"/>
            <a:ext cx="622885" cy="386643"/>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Table 22"/>
          <p:cNvGraphicFramePr>
            <a:graphicFrameLocks noGrp="1"/>
          </p:cNvGraphicFramePr>
          <p:nvPr>
            <p:extLst>
              <p:ext uri="{D42A27DB-BD31-4B8C-83A1-F6EECF244321}">
                <p14:modId xmlns:p14="http://schemas.microsoft.com/office/powerpoint/2010/main" val="1059871279"/>
              </p:ext>
            </p:extLst>
          </p:nvPr>
        </p:nvGraphicFramePr>
        <p:xfrm>
          <a:off x="4630995" y="1706409"/>
          <a:ext cx="3987597" cy="4859573"/>
        </p:xfrm>
        <a:graphic>
          <a:graphicData uri="http://schemas.openxmlformats.org/drawingml/2006/table">
            <a:tbl>
              <a:tblPr>
                <a:tableStyleId>{5C22544A-7EE6-4342-B048-85BDC9FD1C3A}</a:tableStyleId>
              </a:tblPr>
              <a:tblGrid>
                <a:gridCol w="1260475"/>
                <a:gridCol w="1488257"/>
                <a:gridCol w="1238865"/>
              </a:tblGrid>
              <a:tr h="653333">
                <a:tc>
                  <a:txBody>
                    <a:bodyPr/>
                    <a:lstStyle/>
                    <a:p>
                      <a:pPr algn="ctr" fontAlgn="ctr"/>
                      <a:r>
                        <a:rPr lang="en-US" sz="1300" b="1" u="none" strike="noStrike" dirty="0">
                          <a:effectLst/>
                        </a:rPr>
                        <a:t>#</a:t>
                      </a:r>
                      <a:r>
                        <a:rPr lang="en-US" sz="1300" b="1" u="none" strike="noStrike" dirty="0" err="1">
                          <a:effectLst/>
                        </a:rPr>
                        <a:t>yrs</a:t>
                      </a:r>
                      <a:r>
                        <a:rPr lang="en-US" sz="1300" b="1" u="none" strike="noStrike" dirty="0">
                          <a:effectLst/>
                        </a:rPr>
                        <a:t> to graduate</a:t>
                      </a:r>
                      <a:endParaRPr lang="en-US" sz="13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sz="1300" b="1" u="none" strike="noStrike" dirty="0">
                          <a:effectLst/>
                        </a:rPr>
                        <a:t>#</a:t>
                      </a:r>
                      <a:r>
                        <a:rPr lang="en-US" sz="1300" b="1" u="none" strike="noStrike" dirty="0" err="1">
                          <a:effectLst/>
                        </a:rPr>
                        <a:t>yrs</a:t>
                      </a:r>
                      <a:r>
                        <a:rPr lang="en-US" sz="1300" b="1" u="none" strike="noStrike" dirty="0">
                          <a:effectLst/>
                        </a:rPr>
                        <a:t> between admission and major change</a:t>
                      </a:r>
                      <a:endParaRPr lang="en-US" sz="13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300" b="1" u="none" strike="noStrike" dirty="0">
                          <a:effectLst/>
                        </a:rPr>
                        <a:t>Did change major more than once?</a:t>
                      </a:r>
                      <a:endParaRPr lang="en-US" sz="1300" b="1"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67359">
                <a:tc>
                  <a:txBody>
                    <a:bodyPr/>
                    <a:lstStyle/>
                    <a:p>
                      <a:pPr algn="ctr" fontAlgn="ctr"/>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37617055"/>
              </p:ext>
            </p:extLst>
          </p:nvPr>
        </p:nvGraphicFramePr>
        <p:xfrm>
          <a:off x="4630995" y="1706409"/>
          <a:ext cx="3987597" cy="4859573"/>
        </p:xfrm>
        <a:graphic>
          <a:graphicData uri="http://schemas.openxmlformats.org/drawingml/2006/table">
            <a:tbl>
              <a:tblPr>
                <a:tableStyleId>{5C22544A-7EE6-4342-B048-85BDC9FD1C3A}</a:tableStyleId>
              </a:tblPr>
              <a:tblGrid>
                <a:gridCol w="1260475"/>
                <a:gridCol w="1488257"/>
                <a:gridCol w="1238865"/>
              </a:tblGrid>
              <a:tr h="653333">
                <a:tc>
                  <a:txBody>
                    <a:bodyPr/>
                    <a:lstStyle/>
                    <a:p>
                      <a:pPr algn="ctr" fontAlgn="ctr"/>
                      <a:r>
                        <a:rPr lang="en-US" sz="1300" b="1" u="none" strike="noStrike" dirty="0">
                          <a:effectLst/>
                        </a:rPr>
                        <a:t>#</a:t>
                      </a:r>
                      <a:r>
                        <a:rPr lang="en-US" sz="1300" b="1" u="none" strike="noStrike" dirty="0" err="1">
                          <a:effectLst/>
                        </a:rPr>
                        <a:t>yrs</a:t>
                      </a:r>
                      <a:r>
                        <a:rPr lang="en-US" sz="1300" b="1" u="none" strike="noStrike" dirty="0">
                          <a:effectLst/>
                        </a:rPr>
                        <a:t> to graduate</a:t>
                      </a:r>
                      <a:endParaRPr lang="en-US" sz="13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sz="1300" b="1" u="none" strike="noStrike" dirty="0">
                          <a:effectLst/>
                        </a:rPr>
                        <a:t>#</a:t>
                      </a:r>
                      <a:r>
                        <a:rPr lang="en-US" sz="1300" b="1" u="none" strike="noStrike" dirty="0" err="1">
                          <a:effectLst/>
                        </a:rPr>
                        <a:t>yrs</a:t>
                      </a:r>
                      <a:r>
                        <a:rPr lang="en-US" sz="1300" b="1" u="none" strike="noStrike" dirty="0">
                          <a:effectLst/>
                        </a:rPr>
                        <a:t> between admission and major change</a:t>
                      </a:r>
                      <a:endParaRPr lang="en-US" sz="13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300" b="1" u="none" strike="noStrike" dirty="0">
                          <a:effectLst/>
                        </a:rPr>
                        <a:t>Did change major more than once?</a:t>
                      </a:r>
                      <a:endParaRPr lang="en-US" sz="1300" b="1"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67359">
                <a:tc>
                  <a:txBody>
                    <a:bodyPr/>
                    <a:lstStyle/>
                    <a:p>
                      <a:pPr algn="ctr" fontAlgn="ctr"/>
                      <a:r>
                        <a:rPr lang="en-US" sz="1200" u="none" strike="noStrike" dirty="0">
                          <a:effectLst/>
                        </a:rPr>
                        <a:t>3.5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dirty="0">
                          <a:effectLst/>
                        </a:rPr>
                        <a:t>1</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dirty="0">
                          <a:effectLst/>
                        </a:rPr>
                        <a:t>4</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dirty="0">
                          <a:effectLst/>
                        </a:rPr>
                        <a:t>1.5</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dirty="0">
                          <a:effectLst/>
                        </a:rPr>
                        <a:t>4.5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dirty="0">
                          <a:effectLst/>
                        </a:rPr>
                        <a:t>4.5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FF00"/>
                    </a:solidFill>
                  </a:tcPr>
                </a:tc>
                <a:tc>
                  <a:txBody>
                    <a:bodyPr/>
                    <a:lstStyle/>
                    <a:p>
                      <a:pPr algn="ctr" fontAlgn="ctr"/>
                      <a:r>
                        <a:rPr lang="en-US" sz="1200" u="none" strike="noStrike" dirty="0">
                          <a:effectLst/>
                        </a:rPr>
                        <a:t>2.5</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FF00"/>
                    </a:solidFill>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FF00"/>
                    </a:solidFill>
                  </a:tcPr>
                </a:tc>
                <a:tc>
                  <a:txBody>
                    <a:bodyPr/>
                    <a:lstStyle/>
                    <a:p>
                      <a:pPr algn="ctr" fontAlgn="ctr"/>
                      <a:r>
                        <a:rPr lang="en-US" sz="1200" u="none" strike="noStrike" dirty="0">
                          <a:effectLst/>
                        </a:rPr>
                        <a:t>2</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FF00"/>
                    </a:solidFill>
                  </a:tcPr>
                </a:tc>
              </a:tr>
              <a:tr h="167359">
                <a:tc>
                  <a:txBody>
                    <a:bodyPr/>
                    <a:lstStyle/>
                    <a:p>
                      <a:pPr algn="ctr" fontAlgn="ctr"/>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FF00"/>
                    </a:solidFill>
                  </a:tcPr>
                </a:tc>
                <a:tc>
                  <a:txBody>
                    <a:bodyPr/>
                    <a:lstStyle/>
                    <a:p>
                      <a:pPr algn="ctr" fontAlgn="ctr"/>
                      <a:r>
                        <a:rPr lang="en-US" sz="1200" u="none" strike="noStrike" dirty="0">
                          <a:effectLst/>
                        </a:rPr>
                        <a:t>2</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FF00"/>
                    </a:solidFill>
                  </a:tcPr>
                </a:tc>
              </a:tr>
              <a:tr h="167359">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C000"/>
                    </a:solidFill>
                  </a:tcPr>
                </a:tc>
                <a:tc>
                  <a:txBody>
                    <a:bodyPr/>
                    <a:lstStyle/>
                    <a:p>
                      <a:pPr algn="ctr" fontAlgn="ctr"/>
                      <a:r>
                        <a:rPr lang="en-US" sz="1200" u="none" strike="noStrike" dirty="0">
                          <a:effectLst/>
                        </a:rPr>
                        <a:t>3</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C000"/>
                    </a:solidFill>
                  </a:tcPr>
                </a:tc>
              </a:tr>
              <a:tr h="167359">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C000"/>
                    </a:solidFill>
                  </a:tcPr>
                </a:tc>
                <a:tc>
                  <a:txBody>
                    <a:bodyPr/>
                    <a:lstStyle/>
                    <a:p>
                      <a:pPr algn="ctr" fontAlgn="ctr"/>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C000"/>
                    </a:solidFill>
                  </a:tcPr>
                </a:tc>
              </a:tr>
              <a:tr h="167359">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C000"/>
                    </a:solidFill>
                  </a:tcPr>
                </a:tc>
                <a:tc>
                  <a:txBody>
                    <a:bodyPr/>
                    <a:lstStyle/>
                    <a:p>
                      <a:pPr algn="ctr" fontAlgn="ctr"/>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C000"/>
                    </a:solidFill>
                  </a:tcPr>
                </a:tc>
              </a:tr>
              <a:tr h="167359">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C000"/>
                    </a:solidFill>
                  </a:tcPr>
                </a:tc>
                <a:tc>
                  <a:txBody>
                    <a:bodyPr/>
                    <a:lstStyle/>
                    <a:p>
                      <a:pPr algn="ctr" fontAlgn="ctr"/>
                      <a:r>
                        <a:rPr lang="en-US" sz="1200" u="none" strike="noStrike" dirty="0">
                          <a:effectLst/>
                        </a:rPr>
                        <a:t>4</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C000"/>
                    </a:solidFill>
                  </a:tcPr>
                </a:tc>
              </a:tr>
              <a:tr h="167359">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C000"/>
                    </a:solidFill>
                  </a:tcPr>
                </a:tc>
                <a:tc>
                  <a:txBody>
                    <a:bodyPr/>
                    <a:lstStyle/>
                    <a:p>
                      <a:pPr algn="ctr" fontAlgn="ctr"/>
                      <a:r>
                        <a:rPr lang="en-US" sz="1200" u="none" strike="noStrike" dirty="0">
                          <a:effectLst/>
                        </a:rPr>
                        <a:t>4.5</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FC00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C000"/>
                    </a:solidFill>
                  </a:tcPr>
                </a:tc>
              </a:tr>
              <a:tr h="167359">
                <a:tc>
                  <a:txBody>
                    <a:bodyPr/>
                    <a:lstStyle/>
                    <a:p>
                      <a:pPr algn="ctr" fontAlgn="ctr"/>
                      <a:r>
                        <a:rPr lang="en-US" sz="1200" u="none" strike="noStrike" dirty="0">
                          <a:effectLst/>
                        </a:rPr>
                        <a:t>5.5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FF00"/>
                    </a:solidFill>
                  </a:tcPr>
                </a:tc>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FFFF00"/>
                    </a:solidFill>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00B0F0"/>
                    </a:solidFill>
                  </a:tcPr>
                </a:tc>
                <a:tc>
                  <a:txBody>
                    <a:bodyPr/>
                    <a:lstStyle/>
                    <a:p>
                      <a:pPr algn="ctr" fontAlgn="ctr"/>
                      <a:r>
                        <a:rPr lang="en-US" sz="1200" u="none" strike="noStrike" dirty="0">
                          <a:effectLst/>
                        </a:rPr>
                        <a:t>2.5</a:t>
                      </a:r>
                      <a:endParaRPr lang="en-US" sz="1200" b="0" i="0" u="none" strike="noStrike" dirty="0">
                        <a:solidFill>
                          <a:srgbClr val="000000"/>
                        </a:solidFill>
                        <a:effectLst/>
                        <a:latin typeface="Calibri" panose="020F0502020204030204" pitchFamily="34" charset="0"/>
                      </a:endParaRPr>
                    </a:p>
                  </a:txBody>
                  <a:tcPr marL="0" marR="0" marT="0" marB="0" anchor="ctr">
                    <a:solidFill>
                      <a:srgbClr val="00B0F0"/>
                    </a:solidFill>
                  </a:tcP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00B0F0"/>
                    </a:solidFill>
                  </a:tcPr>
                </a:tc>
              </a:tr>
              <a:tr h="167359">
                <a:tc>
                  <a:txBody>
                    <a:bodyPr/>
                    <a:lstStyle/>
                    <a:p>
                      <a:pPr algn="ctr" fontAlgn="ctr"/>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0070C0"/>
                    </a:solidFill>
                  </a:tcPr>
                </a:tc>
                <a:tc>
                  <a:txBody>
                    <a:bodyPr/>
                    <a:lstStyle/>
                    <a:p>
                      <a:pPr algn="ctr" fontAlgn="ctr"/>
                      <a:r>
                        <a:rPr lang="en-US" sz="1200" u="none" strike="noStrike" dirty="0">
                          <a:effectLst/>
                        </a:rPr>
                        <a:t>3</a:t>
                      </a:r>
                      <a:endParaRPr lang="en-US" sz="1200" b="0" i="0" u="none" strike="noStrike" dirty="0">
                        <a:solidFill>
                          <a:srgbClr val="000000"/>
                        </a:solidFill>
                        <a:effectLst/>
                        <a:latin typeface="Calibri" panose="020F0502020204030204" pitchFamily="34" charset="0"/>
                      </a:endParaRPr>
                    </a:p>
                  </a:txBody>
                  <a:tcPr marL="0" marR="0" marT="0" marB="0" anchor="ctr">
                    <a:solidFill>
                      <a:srgbClr val="0070C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0070C0"/>
                    </a:solidFill>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0070C0"/>
                    </a:solidFill>
                  </a:tcPr>
                </a:tc>
                <a:tc>
                  <a:txBody>
                    <a:bodyPr/>
                    <a:lstStyle/>
                    <a:p>
                      <a:pPr algn="ctr" fontAlgn="ctr"/>
                      <a:r>
                        <a:rPr lang="en-US" sz="1200" u="none" strike="noStrike" dirty="0">
                          <a:effectLst/>
                        </a:rPr>
                        <a:t>3</a:t>
                      </a:r>
                      <a:endParaRPr lang="en-US" sz="1200" b="0" i="0" u="none" strike="noStrike" dirty="0">
                        <a:solidFill>
                          <a:srgbClr val="000000"/>
                        </a:solidFill>
                        <a:effectLst/>
                        <a:latin typeface="Calibri" panose="020F0502020204030204" pitchFamily="34" charset="0"/>
                      </a:endParaRPr>
                    </a:p>
                  </a:txBody>
                  <a:tcPr marL="0" marR="0" marT="0" marB="0" anchor="ctr">
                    <a:solidFill>
                      <a:srgbClr val="0070C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0070C0"/>
                    </a:solidFill>
                  </a:tcPr>
                </a:tc>
              </a:tr>
              <a:tr h="167359">
                <a:tc>
                  <a:txBody>
                    <a:bodyPr/>
                    <a:lstStyle/>
                    <a:p>
                      <a:pPr algn="ctr" fontAlgn="ctr"/>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00B0F0"/>
                    </a:solidFill>
                  </a:tcPr>
                </a:tc>
                <a:tc>
                  <a:txBody>
                    <a:bodyPr/>
                    <a:lstStyle/>
                    <a:p>
                      <a:pPr algn="ctr" fontAlgn="ctr"/>
                      <a:r>
                        <a:rPr lang="en-US" sz="1200" u="none" strike="noStrike" dirty="0">
                          <a:effectLst/>
                        </a:rPr>
                        <a:t>4</a:t>
                      </a:r>
                      <a:endParaRPr lang="en-US" sz="1200" b="0" i="0" u="none" strike="noStrike" dirty="0">
                        <a:solidFill>
                          <a:srgbClr val="000000"/>
                        </a:solidFill>
                        <a:effectLst/>
                        <a:latin typeface="Calibri" panose="020F0502020204030204" pitchFamily="34" charset="0"/>
                      </a:endParaRPr>
                    </a:p>
                  </a:txBody>
                  <a:tcPr marL="0" marR="0" marT="0" marB="0" anchor="ctr">
                    <a:solidFill>
                      <a:srgbClr val="00B0F0"/>
                    </a:solidFill>
                  </a:tcP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00B0F0"/>
                    </a:solidFill>
                  </a:tcPr>
                </a:tc>
              </a:tr>
              <a:tr h="167359">
                <a:tc>
                  <a:txBody>
                    <a:bodyPr/>
                    <a:lstStyle/>
                    <a:p>
                      <a:pPr algn="ctr" fontAlgn="ctr"/>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0070C0"/>
                    </a:solidFill>
                  </a:tcPr>
                </a:tc>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solidFill>
                      <a:srgbClr val="0070C0"/>
                    </a:solidFill>
                  </a:tcPr>
                </a:tc>
                <a:tc>
                  <a:txBody>
                    <a:bodyPr/>
                    <a:lstStyle/>
                    <a:p>
                      <a:pPr algn="ctr" fontAlgn="b"/>
                      <a:r>
                        <a:rPr lang="en-US" sz="1200" u="none" strike="noStrike">
                          <a:effectLst/>
                        </a:rPr>
                        <a:t>Y</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0070C0"/>
                    </a:solidFill>
                  </a:tcPr>
                </a:tc>
              </a:tr>
              <a:tr h="167359">
                <a:tc>
                  <a:txBody>
                    <a:bodyPr/>
                    <a:lstStyle/>
                    <a:p>
                      <a:pPr algn="ctr" fontAlgn="ctr"/>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0070C0"/>
                    </a:solidFill>
                  </a:tcPr>
                </a:tc>
                <a:tc>
                  <a:txBody>
                    <a:bodyPr/>
                    <a:lstStyle/>
                    <a:p>
                      <a:pPr algn="ctr" fontAlgn="ctr"/>
                      <a:r>
                        <a:rPr lang="en-US" sz="1200" u="none" strike="noStrike" dirty="0">
                          <a:effectLst/>
                        </a:rPr>
                        <a:t>4.5</a:t>
                      </a:r>
                      <a:endParaRPr lang="en-US" sz="1200" b="0" i="0" u="none" strike="noStrike" dirty="0">
                        <a:solidFill>
                          <a:srgbClr val="000000"/>
                        </a:solidFill>
                        <a:effectLst/>
                        <a:latin typeface="Calibri" panose="020F0502020204030204" pitchFamily="34" charset="0"/>
                      </a:endParaRPr>
                    </a:p>
                  </a:txBody>
                  <a:tcPr marL="0" marR="0" marT="0" marB="0" anchor="ctr">
                    <a:solidFill>
                      <a:srgbClr val="0070C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0070C0"/>
                    </a:solidFill>
                  </a:tcPr>
                </a:tc>
              </a:tr>
              <a:tr h="167359">
                <a:tc>
                  <a:txBody>
                    <a:bodyPr/>
                    <a:lstStyle/>
                    <a:p>
                      <a:pPr algn="ctr" fontAlgn="ctr"/>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00B0F0"/>
                    </a:solidFill>
                  </a:tcPr>
                </a:tc>
                <a:tc>
                  <a:txBody>
                    <a:bodyPr/>
                    <a:lstStyle/>
                    <a:p>
                      <a:pPr algn="ctr" fontAlgn="ctr"/>
                      <a:r>
                        <a:rPr lang="en-US" sz="1200" u="none" strike="noStrike" dirty="0">
                          <a:effectLst/>
                        </a:rPr>
                        <a:t>4.5</a:t>
                      </a:r>
                      <a:endParaRPr lang="en-US" sz="1200" b="0" i="0" u="none" strike="noStrike" dirty="0">
                        <a:solidFill>
                          <a:srgbClr val="000000"/>
                        </a:solidFill>
                        <a:effectLst/>
                        <a:latin typeface="Calibri" panose="020F0502020204030204" pitchFamily="34" charset="0"/>
                      </a:endParaRPr>
                    </a:p>
                  </a:txBody>
                  <a:tcPr marL="0" marR="0" marT="0" marB="0" anchor="ctr">
                    <a:solidFill>
                      <a:srgbClr val="00B0F0"/>
                    </a:solidFill>
                  </a:tcP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solidFill>
                      <a:srgbClr val="00B0F0"/>
                    </a:solidFill>
                  </a:tcPr>
                </a:tc>
              </a:tr>
              <a:tr h="167359">
                <a:tc>
                  <a:txBody>
                    <a:bodyPr/>
                    <a:lstStyle/>
                    <a:p>
                      <a:pPr algn="ctr" fontAlgn="ctr"/>
                      <a:r>
                        <a:rPr lang="en-US" sz="1200" u="none" strike="noStrike" dirty="0">
                          <a:effectLst/>
                        </a:rPr>
                        <a:t>6</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0" marR="0" marT="0" marB="0" anchor="ctr">
                    <a:lnB w="12700" cap="flat" cmpd="sng" algn="ctr">
                      <a:solidFill>
                        <a:schemeClr val="tx1"/>
                      </a:solidFill>
                      <a:prstDash val="solid"/>
                      <a:round/>
                      <a:headEnd type="none" w="med" len="med"/>
                      <a:tailEnd type="none" w="med" len="med"/>
                    </a:lnB>
                    <a:solidFill>
                      <a:srgbClr val="0070C0"/>
                    </a:solidFill>
                  </a:tcPr>
                </a:tc>
                <a:tc>
                  <a:txBody>
                    <a:bodyPr/>
                    <a:lstStyle/>
                    <a:p>
                      <a:pPr algn="ctr" fontAlgn="b"/>
                      <a:r>
                        <a:rPr lang="en-US" sz="1200" u="none" strike="noStrike" dirty="0">
                          <a:effectLst/>
                        </a:rPr>
                        <a:t>Y</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2247918098"/>
              </p:ext>
            </p:extLst>
          </p:nvPr>
        </p:nvGraphicFramePr>
        <p:xfrm>
          <a:off x="4739147" y="1706409"/>
          <a:ext cx="3987597" cy="4859573"/>
        </p:xfrm>
        <a:graphic>
          <a:graphicData uri="http://schemas.openxmlformats.org/drawingml/2006/table">
            <a:tbl>
              <a:tblPr>
                <a:tableStyleId>{5C22544A-7EE6-4342-B048-85BDC9FD1C3A}</a:tableStyleId>
              </a:tblPr>
              <a:tblGrid>
                <a:gridCol w="1260475"/>
                <a:gridCol w="1488257"/>
                <a:gridCol w="1238865"/>
              </a:tblGrid>
              <a:tr h="653333">
                <a:tc>
                  <a:txBody>
                    <a:bodyPr/>
                    <a:lstStyle/>
                    <a:p>
                      <a:pPr algn="ctr" fontAlgn="ctr"/>
                      <a:r>
                        <a:rPr lang="en-US" sz="1300" b="1" u="none" strike="noStrike" dirty="0">
                          <a:effectLst/>
                        </a:rPr>
                        <a:t>#</a:t>
                      </a:r>
                      <a:r>
                        <a:rPr lang="en-US" sz="1300" b="1" u="none" strike="noStrike" dirty="0" err="1">
                          <a:effectLst/>
                        </a:rPr>
                        <a:t>yrs</a:t>
                      </a:r>
                      <a:r>
                        <a:rPr lang="en-US" sz="1300" b="1" u="none" strike="noStrike" dirty="0">
                          <a:effectLst/>
                        </a:rPr>
                        <a:t> to graduate</a:t>
                      </a:r>
                      <a:endParaRPr lang="en-US" sz="13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sz="1300" b="1" u="none" strike="noStrike" dirty="0">
                          <a:effectLst/>
                        </a:rPr>
                        <a:t>#</a:t>
                      </a:r>
                      <a:r>
                        <a:rPr lang="en-US" sz="1300" b="1" u="none" strike="noStrike" dirty="0" err="1">
                          <a:effectLst/>
                        </a:rPr>
                        <a:t>yrs</a:t>
                      </a:r>
                      <a:r>
                        <a:rPr lang="en-US" sz="1300" b="1" u="none" strike="noStrike" dirty="0">
                          <a:effectLst/>
                        </a:rPr>
                        <a:t> between admission and major change</a:t>
                      </a:r>
                      <a:endParaRPr lang="en-US" sz="1300" b="1"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300" b="1" u="none" strike="noStrike" dirty="0">
                          <a:effectLst/>
                        </a:rPr>
                        <a:t>Did change major more than once?</a:t>
                      </a:r>
                      <a:endParaRPr lang="en-US" sz="1300" b="1" i="0" u="none" strike="noStrike" dirty="0">
                        <a:solidFill>
                          <a:srgbClr val="000000"/>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67359">
                <a:tc>
                  <a:txBody>
                    <a:bodyPr/>
                    <a:lstStyle/>
                    <a:p>
                      <a:pPr algn="ctr" fontAlgn="ctr"/>
                      <a:r>
                        <a:rPr lang="en-US" sz="1200" u="none" strike="noStrike" dirty="0">
                          <a:effectLst/>
                        </a:rPr>
                        <a:t>3.5</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dirty="0">
                          <a:effectLst/>
                        </a:rPr>
                        <a:t>1</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a:effectLst/>
                        </a:rPr>
                        <a:t>N</a:t>
                      </a:r>
                      <a:endParaRPr lang="en-US" sz="1200" b="0" i="0" u="none" strike="noStrike">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dirty="0">
                          <a:effectLst/>
                        </a:rPr>
                        <a:t>4</a:t>
                      </a:r>
                      <a:endParaRPr lang="en-US" sz="12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dirty="0">
                          <a:effectLst/>
                        </a:rPr>
                        <a:t>1.5</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200" u="none" strike="noStrike" dirty="0">
                          <a:effectLst/>
                        </a:rPr>
                        <a:t>1.5</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EE7E7"/>
                    </a:solidFill>
                  </a:tcPr>
                </a:tc>
                <a:tc>
                  <a:txBody>
                    <a:bodyPr/>
                    <a:lstStyle/>
                    <a:p>
                      <a:pPr algn="ctr" fontAlgn="b"/>
                      <a:r>
                        <a:rPr lang="en-US" sz="1200" u="none" strike="noStrike" dirty="0">
                          <a:effectLst/>
                        </a:rPr>
                        <a:t>N</a:t>
                      </a:r>
                      <a:endParaRPr lang="en-US" sz="1200" b="0"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4.5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a:solidFill>
                            <a:schemeClr val="dk1"/>
                          </a:solidFill>
                          <a:effectLst/>
                          <a:latin typeface="+mn-lt"/>
                          <a:ea typeface="+mn-ea"/>
                          <a:cs typeface="+mn-cs"/>
                        </a:rPr>
                        <a:t>1</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4.5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2.5</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a:solidFill>
                            <a:schemeClr val="dk1"/>
                          </a:solidFill>
                          <a:effectLst/>
                          <a:latin typeface="+mn-lt"/>
                          <a:ea typeface="+mn-ea"/>
                          <a:cs typeface="+mn-cs"/>
                        </a:rPr>
                        <a:t>1.5</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2</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a:solidFill>
                            <a:schemeClr val="dk1"/>
                          </a:solidFill>
                          <a:effectLst/>
                          <a:latin typeface="+mn-lt"/>
                          <a:ea typeface="+mn-ea"/>
                          <a:cs typeface="+mn-cs"/>
                        </a:rPr>
                        <a:t>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2</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3</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3.5</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3.5</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4</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4.5</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5.5</a:t>
                      </a:r>
                    </a:p>
                  </a:txBody>
                  <a:tcPr marL="0" marR="0" marT="0" marB="0" anchor="ctr">
                    <a:lnL w="12700" cap="flat" cmpd="sng" algn="ctr">
                      <a:solidFill>
                        <a:schemeClr val="tx1"/>
                      </a:solidFill>
                      <a:prstDash val="solid"/>
                      <a:round/>
                      <a:headEnd type="none" w="med" len="med"/>
                      <a:tailEnd type="none" w="med" len="med"/>
                    </a:lnL>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0000"/>
                    </a:solidFill>
                  </a:tcPr>
                </a:tc>
              </a:tr>
              <a:tr h="167359">
                <a:tc>
                  <a:txBody>
                    <a:bodyPr/>
                    <a:lstStyle/>
                    <a:p>
                      <a:pPr marL="0" algn="ctr" defTabSz="914400" rtl="0" eaLnBrk="1" fontAlgn="ctr" latinLnBrk="0" hangingPunct="1"/>
                      <a:r>
                        <a:rPr lang="en-US" sz="1200" u="none" strike="noStrike" kern="120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1.5</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2.5</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3</a:t>
                      </a:r>
                    </a:p>
                  </a:txBody>
                  <a:tcPr marL="0" marR="0" marT="0" marB="0" anchor="ctr">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0000"/>
                    </a:solidFill>
                  </a:tcPr>
                </a:tc>
              </a:tr>
              <a:tr h="167359">
                <a:tc>
                  <a:txBody>
                    <a:bodyPr/>
                    <a:lstStyle/>
                    <a:p>
                      <a:pPr marL="0" algn="ctr" defTabSz="914400" rtl="0" eaLnBrk="1" fontAlgn="ctr" latinLnBrk="0" hangingPunct="1"/>
                      <a:r>
                        <a:rPr lang="en-US" sz="1200" u="none" strike="noStrike" kern="120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3</a:t>
                      </a:r>
                    </a:p>
                  </a:txBody>
                  <a:tcPr marL="0" marR="0" marT="0" marB="0" anchor="ctr">
                    <a:solidFill>
                      <a:srgbClr val="FEE7E7"/>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E7E7"/>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4</a:t>
                      </a:r>
                    </a:p>
                  </a:txBody>
                  <a:tcPr marL="0" marR="0" marT="0" marB="0" anchor="ctr">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0000"/>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4</a:t>
                      </a:r>
                    </a:p>
                  </a:txBody>
                  <a:tcPr marL="0" marR="0" marT="0" marB="0" anchor="ctr">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0000"/>
                    </a:solidFill>
                  </a:tcPr>
                </a:tc>
              </a:tr>
              <a:tr h="167359">
                <a:tc>
                  <a:txBody>
                    <a:bodyPr/>
                    <a:lstStyle/>
                    <a:p>
                      <a:pPr marL="0" algn="ctr" defTabSz="914400" rtl="0" eaLnBrk="1" fontAlgn="ctr" latinLnBrk="0" hangingPunct="1"/>
                      <a:r>
                        <a:rPr lang="en-US" sz="1200" u="none" strike="noStrike" kern="120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4.5</a:t>
                      </a:r>
                    </a:p>
                  </a:txBody>
                  <a:tcPr marL="0" marR="0" marT="0" marB="0" anchor="ctr">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solidFill>
                      <a:srgbClr val="FE0000"/>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4.5</a:t>
                      </a:r>
                    </a:p>
                  </a:txBody>
                  <a:tcPr marL="0" marR="0" marT="0" marB="0" anchor="ctr">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N</a:t>
                      </a:r>
                    </a:p>
                  </a:txBody>
                  <a:tcPr marL="0" marR="0" marT="0" marB="0" anchor="b">
                    <a:lnR w="12700" cap="flat" cmpd="sng" algn="ctr">
                      <a:solidFill>
                        <a:schemeClr val="tx1"/>
                      </a:solidFill>
                      <a:prstDash val="solid"/>
                      <a:round/>
                      <a:headEnd type="none" w="med" len="med"/>
                      <a:tailEnd type="none" w="med" len="med"/>
                    </a:lnR>
                    <a:solidFill>
                      <a:srgbClr val="FE0000"/>
                    </a:solidFill>
                  </a:tcPr>
                </a:tc>
              </a:tr>
              <a:tr h="167359">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6</a:t>
                      </a: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5</a:t>
                      </a:r>
                    </a:p>
                  </a:txBody>
                  <a:tcPr marL="0" marR="0" marT="0" marB="0" anchor="ctr">
                    <a:lnB w="12700" cap="flat" cmpd="sng" algn="ctr">
                      <a:solidFill>
                        <a:schemeClr val="tx1"/>
                      </a:solidFill>
                      <a:prstDash val="solid"/>
                      <a:round/>
                      <a:headEnd type="none" w="med" len="med"/>
                      <a:tailEnd type="none" w="med" len="med"/>
                    </a:lnB>
                    <a:solidFill>
                      <a:srgbClr val="FE0000"/>
                    </a:solidFill>
                  </a:tcPr>
                </a:tc>
                <a:tc>
                  <a:txBody>
                    <a:bodyPr/>
                    <a:lstStyle/>
                    <a:p>
                      <a:pPr marL="0" algn="ctr" defTabSz="914400" rtl="0" eaLnBrk="1" fontAlgn="ctr" latinLnBrk="0" hangingPunct="1"/>
                      <a:r>
                        <a:rPr lang="en-US" sz="1200" u="none" strike="noStrike" kern="1200" dirty="0">
                          <a:solidFill>
                            <a:schemeClr val="dk1"/>
                          </a:solidFill>
                          <a:effectLst/>
                          <a:latin typeface="+mn-lt"/>
                          <a:ea typeface="+mn-ea"/>
                          <a:cs typeface="+mn-cs"/>
                        </a:rPr>
                        <a:t>Y</a:t>
                      </a: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E0000"/>
                    </a:solidFill>
                  </a:tcPr>
                </a:tc>
              </a:tr>
            </a:tbl>
          </a:graphicData>
        </a:graphic>
      </p:graphicFrame>
      <p:sp>
        <p:nvSpPr>
          <p:cNvPr id="2" name="Title 1">
            <a:extLst>
              <a:ext uri="{FF2B5EF4-FFF2-40B4-BE49-F238E27FC236}">
                <a16:creationId xmlns="" xmlns:a16="http://schemas.microsoft.com/office/drawing/2014/main" id="{232F055D-2170-3648-8846-31FCF05C95F0}"/>
              </a:ext>
            </a:extLst>
          </p:cNvPr>
          <p:cNvSpPr>
            <a:spLocks noGrp="1"/>
          </p:cNvSpPr>
          <p:nvPr>
            <p:ph type="title"/>
          </p:nvPr>
        </p:nvSpPr>
        <p:spPr/>
        <p:txBody>
          <a:bodyPr>
            <a:normAutofit/>
          </a:bodyPr>
          <a:lstStyle/>
          <a:p>
            <a:r>
              <a:rPr lang="en-US" dirty="0" smtClean="0"/>
              <a:t>Data Analysis &amp; Observations-Cont’d</a:t>
            </a:r>
            <a:endParaRPr lang="en-US" dirty="0"/>
          </a:p>
        </p:txBody>
      </p:sp>
      <p:sp>
        <p:nvSpPr>
          <p:cNvPr id="21" name="Rectangle 20"/>
          <p:cNvSpPr/>
          <p:nvPr/>
        </p:nvSpPr>
        <p:spPr>
          <a:xfrm>
            <a:off x="9514852" y="4120693"/>
            <a:ext cx="629273" cy="27351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630995" y="698087"/>
            <a:ext cx="7174460" cy="769441"/>
          </a:xfrm>
          <a:prstGeom prst="rect">
            <a:avLst/>
          </a:prstGeom>
          <a:noFill/>
        </p:spPr>
        <p:txBody>
          <a:bodyPr wrap="square" rtlCol="0">
            <a:spAutoFit/>
          </a:bodyPr>
          <a:lstStyle/>
          <a:p>
            <a:pPr algn="ctr"/>
            <a:r>
              <a:rPr lang="en-US" sz="2200" b="1" dirty="0" smtClean="0">
                <a:solidFill>
                  <a:srgbClr val="C00000"/>
                </a:solidFill>
              </a:rPr>
              <a:t>Correlation between Number of Years to Graduate &amp; Year of Major Change – ME FTF Fall 2011 Cohort</a:t>
            </a:r>
            <a:endParaRPr lang="en-US" sz="2200" b="1" dirty="0">
              <a:solidFill>
                <a:srgbClr val="C00000"/>
              </a:solidFill>
            </a:endParaRPr>
          </a:p>
        </p:txBody>
      </p:sp>
      <p:sp>
        <p:nvSpPr>
          <p:cNvPr id="24" name="Right Arrow 23"/>
          <p:cNvSpPr/>
          <p:nvPr/>
        </p:nvSpPr>
        <p:spPr>
          <a:xfrm>
            <a:off x="8760543" y="3860892"/>
            <a:ext cx="953729" cy="550606"/>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856223" y="2319876"/>
            <a:ext cx="1897626" cy="3693319"/>
          </a:xfrm>
          <a:prstGeom prst="rect">
            <a:avLst/>
          </a:prstGeom>
          <a:noFill/>
        </p:spPr>
        <p:txBody>
          <a:bodyPr wrap="square" rtlCol="0">
            <a:spAutoFit/>
          </a:bodyPr>
          <a:lstStyle/>
          <a:p>
            <a:pPr algn="ctr"/>
            <a:r>
              <a:rPr lang="en-US" dirty="0" smtClean="0"/>
              <a:t>High degree of correlation between the year of major change and number of years to graduate:</a:t>
            </a:r>
          </a:p>
          <a:p>
            <a:pPr algn="ctr"/>
            <a:endParaRPr lang="en-US" dirty="0" smtClean="0"/>
          </a:p>
          <a:p>
            <a:pPr algn="ctr"/>
            <a:r>
              <a:rPr lang="en-US" dirty="0" smtClean="0"/>
              <a:t>Changing the major earlier can reduce the length of graduation</a:t>
            </a:r>
            <a:endParaRPr lang="en-US" dirty="0"/>
          </a:p>
        </p:txBody>
      </p:sp>
      <p:sp>
        <p:nvSpPr>
          <p:cNvPr id="27" name="Right Arrow 26"/>
          <p:cNvSpPr/>
          <p:nvPr/>
        </p:nvSpPr>
        <p:spPr>
          <a:xfrm>
            <a:off x="9744295" y="3957718"/>
            <a:ext cx="541782" cy="41997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ular Callout 29"/>
          <p:cNvSpPr/>
          <p:nvPr/>
        </p:nvSpPr>
        <p:spPr>
          <a:xfrm>
            <a:off x="8803237" y="5497348"/>
            <a:ext cx="803785" cy="455166"/>
          </a:xfrm>
          <a:prstGeom prst="wedgeRectCallout">
            <a:avLst>
              <a:gd name="adj1" fmla="val -84062"/>
              <a:gd name="adj2" fmla="val -653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ctr"/>
            <a:r>
              <a:rPr lang="en-US" sz="1600" dirty="0">
                <a:solidFill>
                  <a:schemeClr val="dk1"/>
                </a:solidFill>
              </a:rPr>
              <a:t>3.33%</a:t>
            </a:r>
          </a:p>
        </p:txBody>
      </p:sp>
      <p:sp>
        <p:nvSpPr>
          <p:cNvPr id="31" name="Rectangular Callout 30"/>
          <p:cNvSpPr/>
          <p:nvPr/>
        </p:nvSpPr>
        <p:spPr>
          <a:xfrm>
            <a:off x="8787541" y="3682713"/>
            <a:ext cx="819481" cy="455166"/>
          </a:xfrm>
          <a:prstGeom prst="wedgeRectCallout">
            <a:avLst>
              <a:gd name="adj1" fmla="val -84062"/>
              <a:gd name="adj2" fmla="val -653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ctr"/>
            <a:r>
              <a:rPr lang="en-US" sz="1600" dirty="0" smtClean="0">
                <a:solidFill>
                  <a:schemeClr val="dk1"/>
                </a:solidFill>
              </a:rPr>
              <a:t>2.67%</a:t>
            </a:r>
            <a:endParaRPr lang="en-US" sz="1600" dirty="0">
              <a:solidFill>
                <a:schemeClr val="dk1"/>
              </a:solidFill>
            </a:endParaRPr>
          </a:p>
        </p:txBody>
      </p:sp>
      <p:sp>
        <p:nvSpPr>
          <p:cNvPr id="32" name="Rectangular Callout 31"/>
          <p:cNvSpPr/>
          <p:nvPr/>
        </p:nvSpPr>
        <p:spPr>
          <a:xfrm>
            <a:off x="3452641" y="5439470"/>
            <a:ext cx="836063" cy="455166"/>
          </a:xfrm>
          <a:prstGeom prst="wedgeRectCallout">
            <a:avLst>
              <a:gd name="adj1" fmla="val 104608"/>
              <a:gd name="adj2" fmla="val -1007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ctr"/>
            <a:r>
              <a:rPr lang="en-US" sz="1600" dirty="0" smtClean="0">
                <a:solidFill>
                  <a:schemeClr val="dk1"/>
                </a:solidFill>
              </a:rPr>
              <a:t>2.00%</a:t>
            </a:r>
            <a:endParaRPr lang="en-US" sz="1600" dirty="0">
              <a:solidFill>
                <a:schemeClr val="dk1"/>
              </a:solidFill>
            </a:endParaRPr>
          </a:p>
        </p:txBody>
      </p:sp>
      <p:sp>
        <p:nvSpPr>
          <p:cNvPr id="33" name="TextBox 32"/>
          <p:cNvSpPr txBox="1"/>
          <p:nvPr/>
        </p:nvSpPr>
        <p:spPr>
          <a:xfrm>
            <a:off x="4783395" y="742335"/>
            <a:ext cx="7174460" cy="769441"/>
          </a:xfrm>
          <a:prstGeom prst="rect">
            <a:avLst/>
          </a:prstGeom>
          <a:noFill/>
        </p:spPr>
        <p:txBody>
          <a:bodyPr wrap="square" rtlCol="0">
            <a:spAutoFit/>
          </a:bodyPr>
          <a:lstStyle/>
          <a:p>
            <a:pPr algn="ctr"/>
            <a:r>
              <a:rPr lang="en-US" sz="2200" b="1" dirty="0">
                <a:solidFill>
                  <a:srgbClr val="C00000"/>
                </a:solidFill>
              </a:rPr>
              <a:t>Potential Groups to Increase the Percentage of Graduation in 4 Years – ME FTF Fall 2011 Cohort</a:t>
            </a:r>
          </a:p>
        </p:txBody>
      </p:sp>
      <p:sp>
        <p:nvSpPr>
          <p:cNvPr id="44" name="TextBox 43"/>
          <p:cNvSpPr txBox="1"/>
          <p:nvPr/>
        </p:nvSpPr>
        <p:spPr>
          <a:xfrm>
            <a:off x="9770887" y="3135376"/>
            <a:ext cx="1839560" cy="2031325"/>
          </a:xfrm>
          <a:prstGeom prst="rect">
            <a:avLst/>
          </a:prstGeom>
          <a:noFill/>
        </p:spPr>
        <p:txBody>
          <a:bodyPr wrap="square" rtlCol="0">
            <a:spAutoFit/>
          </a:bodyPr>
          <a:lstStyle/>
          <a:p>
            <a:pPr algn="ctr"/>
            <a:r>
              <a:rPr lang="en-US" dirty="0" smtClean="0"/>
              <a:t>Increase the 4-year graduation from 11.33% to:</a:t>
            </a:r>
          </a:p>
          <a:p>
            <a:pPr algn="ctr"/>
            <a:endParaRPr lang="en-US" dirty="0"/>
          </a:p>
          <a:p>
            <a:pPr algn="ctr"/>
            <a:r>
              <a:rPr lang="en-US" dirty="0" smtClean="0"/>
              <a:t>11.33% + 4% = </a:t>
            </a:r>
            <a:r>
              <a:rPr lang="en-US" b="1" dirty="0" smtClean="0">
                <a:solidFill>
                  <a:srgbClr val="C00000"/>
                </a:solidFill>
              </a:rPr>
              <a:t>15.33% </a:t>
            </a:r>
            <a:endParaRPr lang="en-US" b="1" dirty="0">
              <a:solidFill>
                <a:srgbClr val="C00000"/>
              </a:solidFill>
            </a:endParaRPr>
          </a:p>
        </p:txBody>
      </p:sp>
      <p:sp>
        <p:nvSpPr>
          <p:cNvPr id="45" name="Rectangular Callout 44"/>
          <p:cNvSpPr/>
          <p:nvPr/>
        </p:nvSpPr>
        <p:spPr>
          <a:xfrm>
            <a:off x="8917632" y="5952514"/>
            <a:ext cx="523191" cy="455166"/>
          </a:xfrm>
          <a:prstGeom prst="wedgeRectCallout">
            <a:avLst>
              <a:gd name="adj1" fmla="val -118970"/>
              <a:gd name="adj2" fmla="val -653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ctr"/>
            <a:r>
              <a:rPr lang="en-US" sz="1600" dirty="0">
                <a:solidFill>
                  <a:schemeClr val="dk1"/>
                </a:solidFill>
              </a:rPr>
              <a:t>4</a:t>
            </a:r>
            <a:r>
              <a:rPr lang="en-US" sz="1600" dirty="0" smtClean="0">
                <a:solidFill>
                  <a:schemeClr val="dk1"/>
                </a:solidFill>
              </a:rPr>
              <a:t>%</a:t>
            </a:r>
            <a:endParaRPr lang="en-US" sz="1600" dirty="0">
              <a:solidFill>
                <a:schemeClr val="dk1"/>
              </a:solidFill>
            </a:endParaRPr>
          </a:p>
        </p:txBody>
      </p:sp>
      <p:sp>
        <p:nvSpPr>
          <p:cNvPr id="46" name="TextBox 45"/>
          <p:cNvSpPr txBox="1"/>
          <p:nvPr/>
        </p:nvSpPr>
        <p:spPr>
          <a:xfrm>
            <a:off x="3310217" y="136333"/>
            <a:ext cx="9062757" cy="769441"/>
          </a:xfrm>
          <a:prstGeom prst="rect">
            <a:avLst/>
          </a:prstGeom>
          <a:noFill/>
        </p:spPr>
        <p:txBody>
          <a:bodyPr wrap="square" rtlCol="0">
            <a:spAutoFit/>
          </a:bodyPr>
          <a:lstStyle/>
          <a:p>
            <a:pPr algn="ctr"/>
            <a:r>
              <a:rPr lang="en-US" sz="2200" b="1" dirty="0" smtClean="0">
                <a:solidFill>
                  <a:srgbClr val="C00000"/>
                </a:solidFill>
              </a:rPr>
              <a:t>Performance of ME FTF Students, who Changed Major and Graduated, in MATH Courses – Fall 2011 Cohort </a:t>
            </a:r>
          </a:p>
        </p:txBody>
      </p:sp>
    </p:spTree>
    <p:extLst>
      <p:ext uri="{BB962C8B-B14F-4D97-AF65-F5344CB8AC3E}">
        <p14:creationId xmlns:p14="http://schemas.microsoft.com/office/powerpoint/2010/main" val="2816424230"/>
      </p:ext>
    </p:extLst>
  </p:cSld>
  <p:clrMapOvr>
    <a:masterClrMapping/>
  </p:clrMapOvr>
  <mc:AlternateContent xmlns:mc="http://schemas.openxmlformats.org/markup-compatibility/2006">
    <mc:Choice xmlns:p14="http://schemas.microsoft.com/office/powerpoint/2010/main" Requires="p14">
      <p:transition spd="slow" p14:dur="50000" advClick="0" advTm="50000"/>
    </mc:Choice>
    <mc:Fallback>
      <p:transition spd="slow" advClick="0" advTm="5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0"/>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18"/>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1"/>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4"/>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nodeType="clickEffect">
                                  <p:stCondLst>
                                    <p:cond delay="0"/>
                                  </p:stCondLst>
                                  <p:childTnLst>
                                    <p:set>
                                      <p:cBhvr>
                                        <p:cTn id="64" dur="1" fill="hold">
                                          <p:stCondLst>
                                            <p:cond delay="0"/>
                                          </p:stCondLst>
                                        </p:cTn>
                                        <p:tgtEl>
                                          <p:spTgt spid="2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30"/>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1"/>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32"/>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7"/>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28"/>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33"/>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45"/>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42"/>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43"/>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44"/>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8" grpId="1"/>
      <p:bldP spid="18" grpId="1"/>
      <p:bldP spid="20" grpId="0" animBg="1"/>
      <p:bldP spid="20" grpId="1" animBg="1"/>
      <p:bldP spid="29" grpId="0" animBg="1"/>
      <p:bldP spid="29" grpId="1" animBg="1"/>
      <p:bldP spid="43" grpId="0" animBg="1"/>
      <p:bldP spid="43" grpId="1" animBg="1"/>
      <p:bldP spid="21" grpId="0" animBg="1"/>
      <p:bldP spid="21" grpId="1" animBg="1"/>
      <p:bldP spid="22" grpId="0"/>
      <p:bldP spid="22" grpId="1"/>
      <p:bldP spid="24" grpId="0" animBg="1"/>
      <p:bldP spid="24" grpId="1" animBg="1"/>
      <p:bldP spid="25" grpId="0"/>
      <p:bldP spid="25" grpId="1"/>
      <p:bldP spid="27" grpId="0" animBg="1"/>
      <p:bldP spid="27" grpId="1" animBg="1"/>
      <p:bldP spid="30" grpId="0" animBg="1"/>
      <p:bldP spid="30" grpId="1" animBg="1"/>
      <p:bldP spid="31" grpId="0" animBg="1"/>
      <p:bldP spid="31" grpId="1" animBg="1"/>
      <p:bldP spid="32" grpId="0" animBg="1"/>
      <p:bldP spid="32" grpId="1" animBg="1"/>
      <p:bldP spid="33" grpId="0"/>
      <p:bldP spid="33" grpId="1"/>
      <p:bldP spid="44" grpId="0"/>
      <p:bldP spid="44" grpId="1"/>
      <p:bldP spid="45" grpId="0" animBg="1"/>
      <p:bldP spid="45" grpId="1" animBg="1"/>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3A1353-9C25-AB4E-838E-5E6D567EA233}"/>
              </a:ext>
            </a:extLst>
          </p:cNvPr>
          <p:cNvSpPr>
            <a:spLocks noGrp="1"/>
          </p:cNvSpPr>
          <p:nvPr>
            <p:ph type="title"/>
          </p:nvPr>
        </p:nvSpPr>
        <p:spPr/>
        <p:txBody>
          <a:bodyPr/>
          <a:lstStyle/>
          <a:p>
            <a:r>
              <a:rPr lang="en-US" dirty="0" smtClean="0"/>
              <a:t>Concluding Thoughts</a:t>
            </a:r>
            <a:endParaRPr lang="en-US" dirty="0"/>
          </a:p>
        </p:txBody>
      </p:sp>
      <p:sp>
        <p:nvSpPr>
          <p:cNvPr id="3" name="Content Placeholder 2">
            <a:extLst>
              <a:ext uri="{FF2B5EF4-FFF2-40B4-BE49-F238E27FC236}">
                <a16:creationId xmlns="" xmlns:a16="http://schemas.microsoft.com/office/drawing/2014/main" id="{5105116D-055B-C247-864D-A8F263880ACE}"/>
              </a:ext>
            </a:extLst>
          </p:cNvPr>
          <p:cNvSpPr>
            <a:spLocks noGrp="1"/>
          </p:cNvSpPr>
          <p:nvPr>
            <p:ph idx="1"/>
          </p:nvPr>
        </p:nvSpPr>
        <p:spPr>
          <a:xfrm>
            <a:off x="4640826" y="421991"/>
            <a:ext cx="7128386" cy="6312309"/>
          </a:xfrm>
        </p:spPr>
        <p:txBody>
          <a:bodyPr>
            <a:noAutofit/>
          </a:bodyPr>
          <a:lstStyle/>
          <a:p>
            <a:r>
              <a:rPr lang="en-US" dirty="0"/>
              <a:t>Changing major and graduating earlier has a high level of correlation with each other.</a:t>
            </a:r>
          </a:p>
          <a:p>
            <a:r>
              <a:rPr lang="en-US" dirty="0" smtClean="0"/>
              <a:t>Struggling in MATH courses; especially MATH 102, 104 and 150, were a major trigger for ME FTF students to change major.</a:t>
            </a:r>
          </a:p>
          <a:p>
            <a:r>
              <a:rPr lang="en-US" dirty="0" smtClean="0"/>
              <a:t>Not taking MATH courses each and every </a:t>
            </a:r>
            <a:r>
              <a:rPr lang="en-US" dirty="0"/>
              <a:t>semester </a:t>
            </a:r>
            <a:r>
              <a:rPr lang="en-US" dirty="0" smtClean="0"/>
              <a:t>lengthens </a:t>
            </a:r>
            <a:r>
              <a:rPr lang="en-US" dirty="0"/>
              <a:t>the period of graduation. </a:t>
            </a:r>
          </a:p>
          <a:p>
            <a:r>
              <a:rPr lang="en-US" dirty="0" smtClean="0"/>
              <a:t>Students must take MATH pre-requisites from very beginning and each and every semester. This allows them and their advisor to evaluate their performance in these courses and recognize any potential need to change major earlier.</a:t>
            </a:r>
          </a:p>
          <a:p>
            <a:r>
              <a:rPr lang="en-US" dirty="0" smtClean="0"/>
              <a:t>Student advisors need to monitor the performance of students in critical courses, such as MATH courses, look into the trend of students’ low/failing grades as well as the trend of repeating courses. [There could be a developed “Decision Support System” or an “Artificial Intelligent System” that gets the information of each student and provides recommendations through data; e.g. trend analysis.] </a:t>
            </a:r>
          </a:p>
        </p:txBody>
      </p:sp>
      <p:sp>
        <p:nvSpPr>
          <p:cNvPr id="5" name="Content Placeholder 2">
            <a:extLst>
              <a:ext uri="{FF2B5EF4-FFF2-40B4-BE49-F238E27FC236}">
                <a16:creationId xmlns="" xmlns:a16="http://schemas.microsoft.com/office/drawing/2014/main" id="{5105116D-055B-C247-864D-A8F263880ACE}"/>
              </a:ext>
            </a:extLst>
          </p:cNvPr>
          <p:cNvSpPr txBox="1">
            <a:spLocks/>
          </p:cNvSpPr>
          <p:nvPr/>
        </p:nvSpPr>
        <p:spPr>
          <a:xfrm>
            <a:off x="4876801" y="545689"/>
            <a:ext cx="7128386" cy="631230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en-US" dirty="0" smtClean="0"/>
              <a:t>It is critical to change major in a timely manner after recognizing the need for it.</a:t>
            </a:r>
          </a:p>
          <a:p>
            <a:r>
              <a:rPr lang="en-US" dirty="0" smtClean="0"/>
              <a:t>Help students identify the right major based on their capabilities and their struggles the first time they decide to change major. Changing major more than once postpones the graduation. </a:t>
            </a:r>
          </a:p>
          <a:p>
            <a:r>
              <a:rPr lang="en-US" dirty="0" smtClean="0"/>
              <a:t>Students should come to engineering majors with much better preparedness in MATH courses. Those who started from MATH 92 and MATH 93 cannot graduate in a reasonable time. (Even few of those graduate at all; roughly 25% in Fall 2011 Cohort for all ECS majors.)</a:t>
            </a:r>
          </a:p>
          <a:p>
            <a:r>
              <a:rPr lang="en-US" dirty="0" smtClean="0"/>
              <a:t>There could be some requirements for the minimum level of MATH preparedness to those who are interested in being admitted to an engineering major. </a:t>
            </a:r>
            <a:endParaRPr lang="en-US" dirty="0"/>
          </a:p>
        </p:txBody>
      </p:sp>
    </p:spTree>
    <p:extLst>
      <p:ext uri="{BB962C8B-B14F-4D97-AF65-F5344CB8AC3E}">
        <p14:creationId xmlns:p14="http://schemas.microsoft.com/office/powerpoint/2010/main" val="2410605112"/>
      </p:ext>
    </p:extLst>
  </p:cSld>
  <p:clrMapOvr>
    <a:masterClrMapping/>
  </p:clrMapOvr>
  <mc:AlternateContent xmlns:mc="http://schemas.openxmlformats.org/markup-compatibility/2006">
    <mc:Choice xmlns:p14="http://schemas.microsoft.com/office/powerpoint/2010/main" Requires="p14">
      <p:transition spd="slow" p14:dur="50000" advClick="0" advTm="50000"/>
    </mc:Choice>
    <mc:Fallback>
      <p:transition spd="slow" advClick="0" advTm="5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C9C9C9"/>
                                      </p:to>
                                    </p:animClr>
                                    <p:animClr clrSpc="rgb" dir="cw">
                                      <p:cBhvr>
                                        <p:cTn id="7" dur="500" fill="hold"/>
                                        <p:tgtEl>
                                          <p:spTgt spid="3">
                                            <p:txEl>
                                              <p:pRg st="0" end="0"/>
                                            </p:txEl>
                                          </p:spTgt>
                                        </p:tgtEl>
                                        <p:attrNameLst>
                                          <p:attrName>fillcolor</p:attrName>
                                        </p:attrNameLst>
                                      </p:cBhvr>
                                      <p:to>
                                        <a:srgbClr val="C9C9C9"/>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3">
                                            <p:txEl>
                                              <p:pRg st="1" end="1"/>
                                            </p:txEl>
                                          </p:spTgt>
                                        </p:tgtEl>
                                        <p:attrNameLst>
                                          <p:attrName>style.color</p:attrName>
                                        </p:attrNameLst>
                                      </p:cBhvr>
                                      <p:to>
                                        <a:srgbClr val="C9C9C9"/>
                                      </p:to>
                                    </p:animClr>
                                    <p:animClr clrSpc="rgb" dir="cw">
                                      <p:cBhvr>
                                        <p:cTn id="17" dur="500" fill="hold"/>
                                        <p:tgtEl>
                                          <p:spTgt spid="3">
                                            <p:txEl>
                                              <p:pRg st="1" end="1"/>
                                            </p:txEl>
                                          </p:spTgt>
                                        </p:tgtEl>
                                        <p:attrNameLst>
                                          <p:attrName>fillcolor</p:attrName>
                                        </p:attrNameLst>
                                      </p:cBhvr>
                                      <p:to>
                                        <a:srgbClr val="C9C9C9"/>
                                      </p:to>
                                    </p:animClr>
                                    <p:set>
                                      <p:cBhvr>
                                        <p:cTn id="18" dur="500" fill="hold"/>
                                        <p:tgtEl>
                                          <p:spTgt spid="3">
                                            <p:txEl>
                                              <p:pRg st="1" end="1"/>
                                            </p:txEl>
                                          </p:spTgt>
                                        </p:tgtEl>
                                        <p:attrNameLst>
                                          <p:attrName>fill.type</p:attrName>
                                        </p:attrNameLst>
                                      </p:cBhvr>
                                      <p:to>
                                        <p:strVal val="solid"/>
                                      </p:to>
                                    </p:set>
                                    <p:set>
                                      <p:cBhvr>
                                        <p:cTn id="19" dur="500" fill="hold"/>
                                        <p:tgtEl>
                                          <p:spTgt spid="3">
                                            <p:txEl>
                                              <p:pRg st="1" end="1"/>
                                            </p:txEl>
                                          </p:spTgt>
                                        </p:tgtEl>
                                        <p:attrNameLst>
                                          <p:attrName>fill.on</p:attrName>
                                        </p:attrNameLst>
                                      </p:cBhvr>
                                      <p:to>
                                        <p:strVal val="true"/>
                                      </p:to>
                                    </p:se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9" presetClass="emph" presetSubtype="0" fill="hold" nodeType="clickEffect">
                                  <p:stCondLst>
                                    <p:cond delay="0"/>
                                  </p:stCondLst>
                                  <p:childTnLst>
                                    <p:animClr clrSpc="rgb" dir="cw">
                                      <p:cBhvr override="childStyle">
                                        <p:cTn id="26" dur="500" fill="hold"/>
                                        <p:tgtEl>
                                          <p:spTgt spid="3">
                                            <p:txEl>
                                              <p:pRg st="2" end="2"/>
                                            </p:txEl>
                                          </p:spTgt>
                                        </p:tgtEl>
                                        <p:attrNameLst>
                                          <p:attrName>style.color</p:attrName>
                                        </p:attrNameLst>
                                      </p:cBhvr>
                                      <p:to>
                                        <a:srgbClr val="C9C9C9"/>
                                      </p:to>
                                    </p:animClr>
                                    <p:animClr clrSpc="rgb" dir="cw">
                                      <p:cBhvr>
                                        <p:cTn id="27" dur="500" fill="hold"/>
                                        <p:tgtEl>
                                          <p:spTgt spid="3">
                                            <p:txEl>
                                              <p:pRg st="2" end="2"/>
                                            </p:txEl>
                                          </p:spTgt>
                                        </p:tgtEl>
                                        <p:attrNameLst>
                                          <p:attrName>fillcolor</p:attrName>
                                        </p:attrNameLst>
                                      </p:cBhvr>
                                      <p:to>
                                        <a:srgbClr val="C9C9C9"/>
                                      </p:to>
                                    </p:animClr>
                                    <p:set>
                                      <p:cBhvr>
                                        <p:cTn id="28" dur="500" fill="hold"/>
                                        <p:tgtEl>
                                          <p:spTgt spid="3">
                                            <p:txEl>
                                              <p:pRg st="2" end="2"/>
                                            </p:txEl>
                                          </p:spTgt>
                                        </p:tgtEl>
                                        <p:attrNameLst>
                                          <p:attrName>fill.type</p:attrName>
                                        </p:attrNameLst>
                                      </p:cBhvr>
                                      <p:to>
                                        <p:strVal val="solid"/>
                                      </p:to>
                                    </p:set>
                                    <p:set>
                                      <p:cBhvr>
                                        <p:cTn id="29" dur="500" fill="hold"/>
                                        <p:tgtEl>
                                          <p:spTgt spid="3">
                                            <p:txEl>
                                              <p:pRg st="2" end="2"/>
                                            </p:txEl>
                                          </p:spTgt>
                                        </p:tgtEl>
                                        <p:attrNameLst>
                                          <p:attrName>fill.on</p:attrName>
                                        </p:attrNameLst>
                                      </p:cBhvr>
                                      <p:to>
                                        <p:strVal val="true"/>
                                      </p:to>
                                    </p:set>
                                  </p:childTnLst>
                                </p:cTn>
                              </p:par>
                            </p:childTnLst>
                          </p:cTn>
                        </p:par>
                        <p:par>
                          <p:cTn id="30" fill="hold">
                            <p:stCondLst>
                              <p:cond delay="500"/>
                            </p:stCondLst>
                            <p:childTnLst>
                              <p:par>
                                <p:cTn id="31" presetID="1" presetClass="entr" presetSubtype="0" fill="hold"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9" presetClass="emph" presetSubtype="0" fill="hold" nodeType="clickEffect">
                                  <p:stCondLst>
                                    <p:cond delay="0"/>
                                  </p:stCondLst>
                                  <p:childTnLst>
                                    <p:animClr clrSpc="rgb" dir="cw">
                                      <p:cBhvr override="childStyle">
                                        <p:cTn id="36" dur="500" fill="hold"/>
                                        <p:tgtEl>
                                          <p:spTgt spid="3">
                                            <p:txEl>
                                              <p:pRg st="3" end="3"/>
                                            </p:txEl>
                                          </p:spTgt>
                                        </p:tgtEl>
                                        <p:attrNameLst>
                                          <p:attrName>style.color</p:attrName>
                                        </p:attrNameLst>
                                      </p:cBhvr>
                                      <p:to>
                                        <a:srgbClr val="C9C9C9"/>
                                      </p:to>
                                    </p:animClr>
                                    <p:animClr clrSpc="rgb" dir="cw">
                                      <p:cBhvr>
                                        <p:cTn id="37" dur="500" fill="hold"/>
                                        <p:tgtEl>
                                          <p:spTgt spid="3">
                                            <p:txEl>
                                              <p:pRg st="3" end="3"/>
                                            </p:txEl>
                                          </p:spTgt>
                                        </p:tgtEl>
                                        <p:attrNameLst>
                                          <p:attrName>fillcolor</p:attrName>
                                        </p:attrNameLst>
                                      </p:cBhvr>
                                      <p:to>
                                        <a:srgbClr val="C9C9C9"/>
                                      </p:to>
                                    </p:animClr>
                                    <p:set>
                                      <p:cBhvr>
                                        <p:cTn id="38" dur="500" fill="hold"/>
                                        <p:tgtEl>
                                          <p:spTgt spid="3">
                                            <p:txEl>
                                              <p:pRg st="3" end="3"/>
                                            </p:txEl>
                                          </p:spTgt>
                                        </p:tgtEl>
                                        <p:attrNameLst>
                                          <p:attrName>fill.type</p:attrName>
                                        </p:attrNameLst>
                                      </p:cBhvr>
                                      <p:to>
                                        <p:strVal val="solid"/>
                                      </p:to>
                                    </p:set>
                                    <p:set>
                                      <p:cBhvr>
                                        <p:cTn id="39" dur="500" fill="hold"/>
                                        <p:tgtEl>
                                          <p:spTgt spid="3">
                                            <p:txEl>
                                              <p:pRg st="3" end="3"/>
                                            </p:txEl>
                                          </p:spTgt>
                                        </p:tgtEl>
                                        <p:attrNameLst>
                                          <p:attrName>fill.on</p:attrName>
                                        </p:attrNameLst>
                                      </p:cBhvr>
                                      <p:to>
                                        <p:strVal val="true"/>
                                      </p:to>
                                    </p:set>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3">
                                            <p:txEl>
                                              <p:pRg st="3" end="3"/>
                                            </p:txEl>
                                          </p:spTgt>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9" presetClass="emph" presetSubtype="0" fill="hold" nodeType="clickEffect">
                                  <p:stCondLst>
                                    <p:cond delay="0"/>
                                  </p:stCondLst>
                                  <p:childTnLst>
                                    <p:animClr clrSpc="rgb" dir="cw">
                                      <p:cBhvr override="childStyle">
                                        <p:cTn id="62" dur="500" fill="hold"/>
                                        <p:tgtEl>
                                          <p:spTgt spid="5">
                                            <p:txEl>
                                              <p:pRg st="0" end="0"/>
                                            </p:txEl>
                                          </p:spTgt>
                                        </p:tgtEl>
                                        <p:attrNameLst>
                                          <p:attrName>style.color</p:attrName>
                                        </p:attrNameLst>
                                      </p:cBhvr>
                                      <p:to>
                                        <a:srgbClr val="C9C9C9"/>
                                      </p:to>
                                    </p:animClr>
                                    <p:animClr clrSpc="rgb" dir="cw">
                                      <p:cBhvr>
                                        <p:cTn id="63" dur="500" fill="hold"/>
                                        <p:tgtEl>
                                          <p:spTgt spid="5">
                                            <p:txEl>
                                              <p:pRg st="0" end="0"/>
                                            </p:txEl>
                                          </p:spTgt>
                                        </p:tgtEl>
                                        <p:attrNameLst>
                                          <p:attrName>fillcolor</p:attrName>
                                        </p:attrNameLst>
                                      </p:cBhvr>
                                      <p:to>
                                        <a:srgbClr val="C9C9C9"/>
                                      </p:to>
                                    </p:animClr>
                                    <p:set>
                                      <p:cBhvr>
                                        <p:cTn id="64" dur="500" fill="hold"/>
                                        <p:tgtEl>
                                          <p:spTgt spid="5">
                                            <p:txEl>
                                              <p:pRg st="0" end="0"/>
                                            </p:txEl>
                                          </p:spTgt>
                                        </p:tgtEl>
                                        <p:attrNameLst>
                                          <p:attrName>fill.type</p:attrName>
                                        </p:attrNameLst>
                                      </p:cBhvr>
                                      <p:to>
                                        <p:strVal val="solid"/>
                                      </p:to>
                                    </p:set>
                                    <p:set>
                                      <p:cBhvr>
                                        <p:cTn id="65" dur="500" fill="hold"/>
                                        <p:tgtEl>
                                          <p:spTgt spid="5">
                                            <p:txEl>
                                              <p:pRg st="0" end="0"/>
                                            </p:txEl>
                                          </p:spTgt>
                                        </p:tgtEl>
                                        <p:attrNameLst>
                                          <p:attrName>fill.on</p:attrName>
                                        </p:attrNameLst>
                                      </p:cBhvr>
                                      <p:to>
                                        <p:strVal val="true"/>
                                      </p:to>
                                    </p:set>
                                  </p:childTnLst>
                                </p:cTn>
                              </p:par>
                            </p:childTnLst>
                          </p:cTn>
                        </p:par>
                        <p:par>
                          <p:cTn id="66" fill="hold">
                            <p:stCondLst>
                              <p:cond delay="500"/>
                            </p:stCondLst>
                            <p:childTnLst>
                              <p:par>
                                <p:cTn id="67" presetID="1" presetClass="entr" presetSubtype="0" fill="hold" nodeType="afterEffect">
                                  <p:stCondLst>
                                    <p:cond delay="0"/>
                                  </p:stCondLst>
                                  <p:childTnLst>
                                    <p:set>
                                      <p:cBhvr>
                                        <p:cTn id="6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9" presetClass="emph" presetSubtype="0" fill="hold" nodeType="clickEffect">
                                  <p:stCondLst>
                                    <p:cond delay="0"/>
                                  </p:stCondLst>
                                  <p:childTnLst>
                                    <p:animClr clrSpc="rgb" dir="cw">
                                      <p:cBhvr override="childStyle">
                                        <p:cTn id="72" dur="500" fill="hold"/>
                                        <p:tgtEl>
                                          <p:spTgt spid="5">
                                            <p:txEl>
                                              <p:pRg st="1" end="1"/>
                                            </p:txEl>
                                          </p:spTgt>
                                        </p:tgtEl>
                                        <p:attrNameLst>
                                          <p:attrName>style.color</p:attrName>
                                        </p:attrNameLst>
                                      </p:cBhvr>
                                      <p:to>
                                        <a:srgbClr val="C9C9C9"/>
                                      </p:to>
                                    </p:animClr>
                                    <p:animClr clrSpc="rgb" dir="cw">
                                      <p:cBhvr>
                                        <p:cTn id="73" dur="500" fill="hold"/>
                                        <p:tgtEl>
                                          <p:spTgt spid="5">
                                            <p:txEl>
                                              <p:pRg st="1" end="1"/>
                                            </p:txEl>
                                          </p:spTgt>
                                        </p:tgtEl>
                                        <p:attrNameLst>
                                          <p:attrName>fillcolor</p:attrName>
                                        </p:attrNameLst>
                                      </p:cBhvr>
                                      <p:to>
                                        <a:srgbClr val="C9C9C9"/>
                                      </p:to>
                                    </p:animClr>
                                    <p:set>
                                      <p:cBhvr>
                                        <p:cTn id="74" dur="500" fill="hold"/>
                                        <p:tgtEl>
                                          <p:spTgt spid="5">
                                            <p:txEl>
                                              <p:pRg st="1" end="1"/>
                                            </p:txEl>
                                          </p:spTgt>
                                        </p:tgtEl>
                                        <p:attrNameLst>
                                          <p:attrName>fill.type</p:attrName>
                                        </p:attrNameLst>
                                      </p:cBhvr>
                                      <p:to>
                                        <p:strVal val="solid"/>
                                      </p:to>
                                    </p:set>
                                    <p:set>
                                      <p:cBhvr>
                                        <p:cTn id="75" dur="500" fill="hold"/>
                                        <p:tgtEl>
                                          <p:spTgt spid="5">
                                            <p:txEl>
                                              <p:pRg st="1" end="1"/>
                                            </p:txEl>
                                          </p:spTgt>
                                        </p:tgtEl>
                                        <p:attrNameLst>
                                          <p:attrName>fill.on</p:attrName>
                                        </p:attrNameLst>
                                      </p:cBhvr>
                                      <p:to>
                                        <p:strVal val="true"/>
                                      </p:to>
                                    </p:set>
                                  </p:childTnLst>
                                </p:cTn>
                              </p:par>
                            </p:childTnLst>
                          </p:cTn>
                        </p:par>
                        <p:par>
                          <p:cTn id="76" fill="hold">
                            <p:stCondLst>
                              <p:cond delay="500"/>
                            </p:stCondLst>
                            <p:childTnLst>
                              <p:par>
                                <p:cTn id="77" presetID="1" presetClass="entr" presetSubtype="0" fill="hold" nodeType="afterEffect">
                                  <p:stCondLst>
                                    <p:cond delay="0"/>
                                  </p:stCondLst>
                                  <p:childTnLst>
                                    <p:set>
                                      <p:cBhvr>
                                        <p:cTn id="7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9" presetClass="emph" presetSubtype="0" fill="hold" nodeType="clickEffect">
                                  <p:stCondLst>
                                    <p:cond delay="0"/>
                                  </p:stCondLst>
                                  <p:childTnLst>
                                    <p:animClr clrSpc="rgb" dir="cw">
                                      <p:cBhvr override="childStyle">
                                        <p:cTn id="82" dur="500" fill="hold"/>
                                        <p:tgtEl>
                                          <p:spTgt spid="5">
                                            <p:txEl>
                                              <p:pRg st="2" end="2"/>
                                            </p:txEl>
                                          </p:spTgt>
                                        </p:tgtEl>
                                        <p:attrNameLst>
                                          <p:attrName>style.color</p:attrName>
                                        </p:attrNameLst>
                                      </p:cBhvr>
                                      <p:to>
                                        <a:srgbClr val="C9C9C9"/>
                                      </p:to>
                                    </p:animClr>
                                    <p:animClr clrSpc="rgb" dir="cw">
                                      <p:cBhvr>
                                        <p:cTn id="83" dur="500" fill="hold"/>
                                        <p:tgtEl>
                                          <p:spTgt spid="5">
                                            <p:txEl>
                                              <p:pRg st="2" end="2"/>
                                            </p:txEl>
                                          </p:spTgt>
                                        </p:tgtEl>
                                        <p:attrNameLst>
                                          <p:attrName>fillcolor</p:attrName>
                                        </p:attrNameLst>
                                      </p:cBhvr>
                                      <p:to>
                                        <a:srgbClr val="C9C9C9"/>
                                      </p:to>
                                    </p:animClr>
                                    <p:set>
                                      <p:cBhvr>
                                        <p:cTn id="84" dur="500" fill="hold"/>
                                        <p:tgtEl>
                                          <p:spTgt spid="5">
                                            <p:txEl>
                                              <p:pRg st="2" end="2"/>
                                            </p:txEl>
                                          </p:spTgt>
                                        </p:tgtEl>
                                        <p:attrNameLst>
                                          <p:attrName>fill.type</p:attrName>
                                        </p:attrNameLst>
                                      </p:cBhvr>
                                      <p:to>
                                        <p:strVal val="solid"/>
                                      </p:to>
                                    </p:set>
                                    <p:set>
                                      <p:cBhvr>
                                        <p:cTn id="85" dur="500" fill="hold"/>
                                        <p:tgtEl>
                                          <p:spTgt spid="5">
                                            <p:txEl>
                                              <p:pRg st="2" end="2"/>
                                            </p:txEl>
                                          </p:spTgt>
                                        </p:tgtEl>
                                        <p:attrNameLst>
                                          <p:attrName>fill.on</p:attrName>
                                        </p:attrNameLst>
                                      </p:cBhvr>
                                      <p:to>
                                        <p:strVal val="true"/>
                                      </p:to>
                                    </p:set>
                                  </p:childTnLst>
                                </p:cTn>
                              </p:par>
                            </p:childTnLst>
                          </p:cTn>
                        </p:par>
                        <p:par>
                          <p:cTn id="86" fill="hold">
                            <p:stCondLst>
                              <p:cond delay="500"/>
                            </p:stCondLst>
                            <p:childTnLst>
                              <p:par>
                                <p:cTn id="87" presetID="1" presetClass="entr" presetSubtype="0" fill="hold" nodeType="afterEffect">
                                  <p:stCondLst>
                                    <p:cond delay="0"/>
                                  </p:stCondLst>
                                  <p:childTnLst>
                                    <p:set>
                                      <p:cBhvr>
                                        <p:cTn id="8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783</TotalTime>
  <Words>1315</Words>
  <Application>Microsoft Office PowerPoint</Application>
  <PresentationFormat>Widescreen</PresentationFormat>
  <Paragraphs>431</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Calibri Light</vt:lpstr>
      <vt:lpstr>Rockwell</vt:lpstr>
      <vt:lpstr>Wingdings</vt:lpstr>
      <vt:lpstr>Atlas</vt:lpstr>
      <vt:lpstr>Comprehensive Analysis of the Impact of Change of Major in CECS on Graduation Rates  </vt:lpstr>
      <vt:lpstr>Guiding Questions</vt:lpstr>
      <vt:lpstr>Data Analysis &amp; Observations</vt:lpstr>
      <vt:lpstr>Data Analysis &amp; Observations-Cont’d</vt:lpstr>
      <vt:lpstr>Concluding Thoughts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Oh, Janet S.</dc:creator>
  <cp:lastModifiedBy>mtabibzadeh</cp:lastModifiedBy>
  <cp:revision>46</cp:revision>
  <dcterms:created xsi:type="dcterms:W3CDTF">2018-03-07T17:41:25Z</dcterms:created>
  <dcterms:modified xsi:type="dcterms:W3CDTF">2018-05-04T19:41:48Z</dcterms:modified>
</cp:coreProperties>
</file>