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8"/>
    <p:restoredTop sz="94629"/>
  </p:normalViewPr>
  <p:slideViewPr>
    <p:cSldViewPr snapToGrid="0" snapToObjects="1">
      <p:cViewPr varScale="1">
        <p:scale>
          <a:sx n="107" d="100"/>
          <a:sy n="107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ry-pat/Dropbox/%20%20%20%20%20%20%20%20SPRING%202018/DATA%20CHAMPION/MAY%209%20PRESENTATION/2011-2016%20Previous%20Major%20(version%20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ry-pat/Dropbox/%20%20%20%20%20%20%20%20SPRING%202018/DATA%20CHAMPION/MAY%209%20PRESENTATION/2011-2016%20Previous%20Major%20(version%20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ry-pat/Dropbox/%20%20%20%20%20%20%20%20SPRING%202018/DATA%20CHAMPION/MAY%209%20PRESENTATION/2011-2016%20Previous%20Major%20(version%20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ry-pat/Dropbox/%20%20%20%20%20%20%20%20SPRING%202018/DATA%20CHAMPION/MAY%209%20PRESENTATION/2011-2016%20Previous%20Major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Students</a:t>
            </a:r>
            <a:r>
              <a:rPr lang="en-US" baseline="0" dirty="0">
                <a:solidFill>
                  <a:schemeClr val="tx1"/>
                </a:solidFill>
              </a:rPr>
              <a:t> Redirected</a:t>
            </a:r>
          </a:p>
          <a:p>
            <a:pPr>
              <a:defRPr/>
            </a:pPr>
            <a:r>
              <a:rPr lang="en-US" baseline="0" dirty="0">
                <a:solidFill>
                  <a:schemeClr val="tx1"/>
                </a:solidFill>
              </a:rPr>
              <a:t> to Liberal Studies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Sheet1!$B$2:$D$2</c:f>
              <c:strCache>
                <c:ptCount val="3"/>
                <c:pt idx="0">
                  <c:v>Graduate LRS</c:v>
                </c:pt>
                <c:pt idx="1">
                  <c:v>Graduated Non-LRS</c:v>
                </c:pt>
                <c:pt idx="2">
                  <c:v>Did Not Graduate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276</c:v>
                </c:pt>
                <c:pt idx="1">
                  <c:v>67</c:v>
                </c:pt>
                <c:pt idx="2">
                  <c:v>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A-3143-BC8F-501D3D068AA1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Sheet1!$B$2:$D$2</c:f>
              <c:strCache>
                <c:ptCount val="3"/>
                <c:pt idx="0">
                  <c:v>Graduate LRS</c:v>
                </c:pt>
                <c:pt idx="1">
                  <c:v>Graduated Non-LRS</c:v>
                </c:pt>
                <c:pt idx="2">
                  <c:v>Did Not Graduate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479</c:v>
                </c:pt>
                <c:pt idx="1">
                  <c:v>133</c:v>
                </c:pt>
                <c:pt idx="2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A-3143-BC8F-501D3D068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3346959"/>
        <c:axId val="703348655"/>
      </c:barChart>
      <c:catAx>
        <c:axId val="7033469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348655"/>
        <c:crosses val="autoZero"/>
        <c:auto val="1"/>
        <c:lblAlgn val="ctr"/>
        <c:lblOffset val="100"/>
        <c:noMultiLvlLbl val="0"/>
      </c:catAx>
      <c:valAx>
        <c:axId val="703348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346959"/>
        <c:crosses val="max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Ethnicity of Students Redirected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to</a:t>
            </a:r>
            <a:r>
              <a:rPr lang="en-US" baseline="0" dirty="0">
                <a:solidFill>
                  <a:schemeClr val="tx1"/>
                </a:solidFill>
              </a:rPr>
              <a:t> Liberal Studies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38976377952751E-2"/>
          <c:y val="0.18077509040958367"/>
          <c:w val="0.86427897233999595"/>
          <c:h val="0.559451755454910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Sheet2!$A$16</c:f>
              <c:strCache>
                <c:ptCount val="1"/>
                <c:pt idx="0">
                  <c:v>Graduated LRS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Sheet2!$B$15:$I$15</c:f>
              <c:strCache>
                <c:ptCount val="8"/>
                <c:pt idx="0">
                  <c:v>Asian</c:v>
                </c:pt>
                <c:pt idx="1">
                  <c:v>Black</c:v>
                </c:pt>
                <c:pt idx="2">
                  <c:v>Hawaiian</c:v>
                </c:pt>
                <c:pt idx="3">
                  <c:v>Hispanic</c:v>
                </c:pt>
                <c:pt idx="4">
                  <c:v>NS</c:v>
                </c:pt>
                <c:pt idx="5">
                  <c:v>N/A</c:v>
                </c:pt>
                <c:pt idx="6">
                  <c:v>Not Listed</c:v>
                </c:pt>
                <c:pt idx="7">
                  <c:v>White</c:v>
                </c:pt>
              </c:strCache>
            </c:strRef>
          </c:cat>
          <c:val>
            <c:numRef>
              <c:f>Sheet2!$B$16:$I$16</c:f>
              <c:numCache>
                <c:formatCode>General</c:formatCode>
                <c:ptCount val="8"/>
                <c:pt idx="0">
                  <c:v>117</c:v>
                </c:pt>
                <c:pt idx="1">
                  <c:v>63</c:v>
                </c:pt>
                <c:pt idx="2">
                  <c:v>4</c:v>
                </c:pt>
                <c:pt idx="3">
                  <c:v>231</c:v>
                </c:pt>
                <c:pt idx="4">
                  <c:v>73</c:v>
                </c:pt>
                <c:pt idx="5">
                  <c:v>10</c:v>
                </c:pt>
                <c:pt idx="6">
                  <c:v>1</c:v>
                </c:pt>
                <c:pt idx="7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E-DF45-8831-5942A110D750}"/>
            </c:ext>
          </c:extLst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Graduated Non-LRS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Sheet2!$B$15:$I$15</c:f>
              <c:strCache>
                <c:ptCount val="8"/>
                <c:pt idx="0">
                  <c:v>Asian</c:v>
                </c:pt>
                <c:pt idx="1">
                  <c:v>Black</c:v>
                </c:pt>
                <c:pt idx="2">
                  <c:v>Hawaiian</c:v>
                </c:pt>
                <c:pt idx="3">
                  <c:v>Hispanic</c:v>
                </c:pt>
                <c:pt idx="4">
                  <c:v>NS</c:v>
                </c:pt>
                <c:pt idx="5">
                  <c:v>N/A</c:v>
                </c:pt>
                <c:pt idx="6">
                  <c:v>Not Listed</c:v>
                </c:pt>
                <c:pt idx="7">
                  <c:v>White</c:v>
                </c:pt>
              </c:strCache>
            </c:strRef>
          </c:cat>
          <c:val>
            <c:numRef>
              <c:f>Sheet2!$B$17:$I$17</c:f>
              <c:numCache>
                <c:formatCode>General</c:formatCode>
                <c:ptCount val="8"/>
                <c:pt idx="0">
                  <c:v>21</c:v>
                </c:pt>
                <c:pt idx="1">
                  <c:v>29</c:v>
                </c:pt>
                <c:pt idx="2">
                  <c:v>1</c:v>
                </c:pt>
                <c:pt idx="3">
                  <c:v>57</c:v>
                </c:pt>
                <c:pt idx="4">
                  <c:v>27</c:v>
                </c:pt>
                <c:pt idx="5">
                  <c:v>1</c:v>
                </c:pt>
                <c:pt idx="6">
                  <c:v>0</c:v>
                </c:pt>
                <c:pt idx="7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BE-DF45-8831-5942A110D750}"/>
            </c:ext>
          </c:extLst>
        </c:ser>
        <c:ser>
          <c:idx val="2"/>
          <c:order val="2"/>
          <c:tx>
            <c:strRef>
              <c:f>Sheet2!$A$18</c:f>
              <c:strCache>
                <c:ptCount val="1"/>
                <c:pt idx="0">
                  <c:v>Did Not Graduate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Sheet2!$B$15:$I$15</c:f>
              <c:strCache>
                <c:ptCount val="8"/>
                <c:pt idx="0">
                  <c:v>Asian</c:v>
                </c:pt>
                <c:pt idx="1">
                  <c:v>Black</c:v>
                </c:pt>
                <c:pt idx="2">
                  <c:v>Hawaiian</c:v>
                </c:pt>
                <c:pt idx="3">
                  <c:v>Hispanic</c:v>
                </c:pt>
                <c:pt idx="4">
                  <c:v>NS</c:v>
                </c:pt>
                <c:pt idx="5">
                  <c:v>N/A</c:v>
                </c:pt>
                <c:pt idx="6">
                  <c:v>Not Listed</c:v>
                </c:pt>
                <c:pt idx="7">
                  <c:v>White</c:v>
                </c:pt>
              </c:strCache>
            </c:strRef>
          </c:cat>
          <c:val>
            <c:numRef>
              <c:f>Sheet2!$B$18:$I$18</c:f>
              <c:numCache>
                <c:formatCode>General</c:formatCode>
                <c:ptCount val="8"/>
                <c:pt idx="0">
                  <c:v>77</c:v>
                </c:pt>
                <c:pt idx="1">
                  <c:v>55</c:v>
                </c:pt>
                <c:pt idx="2">
                  <c:v>3</c:v>
                </c:pt>
                <c:pt idx="3">
                  <c:v>205</c:v>
                </c:pt>
                <c:pt idx="4">
                  <c:v>70</c:v>
                </c:pt>
                <c:pt idx="5">
                  <c:v>11</c:v>
                </c:pt>
                <c:pt idx="6">
                  <c:v>0</c:v>
                </c:pt>
                <c:pt idx="7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BE-DF45-8831-5942A110D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365743"/>
        <c:axId val="748367439"/>
      </c:barChart>
      <c:catAx>
        <c:axId val="74836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367439"/>
        <c:crosses val="autoZero"/>
        <c:auto val="1"/>
        <c:lblAlgn val="ctr"/>
        <c:lblOffset val="100"/>
        <c:noMultiLvlLbl val="0"/>
      </c:catAx>
      <c:valAx>
        <c:axId val="74836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36574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Previous</a:t>
            </a:r>
            <a:r>
              <a:rPr lang="en-US" baseline="0" dirty="0"/>
              <a:t> Majors of All Students</a:t>
            </a:r>
          </a:p>
          <a:p>
            <a:pPr>
              <a:defRPr/>
            </a:pPr>
            <a:r>
              <a:rPr lang="en-US" baseline="0" dirty="0"/>
              <a:t>Redirected to LS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'PREV MAJ ALL'!$G$16</c:f>
              <c:strCache>
                <c:ptCount val="1"/>
                <c:pt idx="0">
                  <c:v>% Redirects</c:v>
                </c:pt>
              </c:strCache>
            </c:strRef>
          </c:tx>
          <c:dLbls>
            <c:dLbl>
              <c:idx val="2"/>
              <c:layout>
                <c:manualLayout>
                  <c:x val="-5.806745633335151E-2"/>
                  <c:y val="-4.6483052125084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40134873329395"/>
                      <c:h val="0.137462216574376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78-1548-9F9F-EE71938E551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59426962685876"/>
                      <c:h val="0.121223686899520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78-1548-9F9F-EE71938E55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'PREV MAJ ALL'!$F$17:$F$26</c:f>
              <c:strCache>
                <c:ptCount val="10"/>
                <c:pt idx="0">
                  <c:v>AMC</c:v>
                </c:pt>
                <c:pt idx="1">
                  <c:v>BUSINESS</c:v>
                </c:pt>
                <c:pt idx="2">
                  <c:v>COMP and ENGIN</c:v>
                </c:pt>
                <c:pt idx="3">
                  <c:v>EDUC</c:v>
                </c:pt>
                <c:pt idx="4">
                  <c:v>HHD</c:v>
                </c:pt>
                <c:pt idx="5">
                  <c:v>HUM</c:v>
                </c:pt>
                <c:pt idx="6">
                  <c:v>LIBERAL</c:v>
                </c:pt>
                <c:pt idx="7">
                  <c:v>None</c:v>
                </c:pt>
                <c:pt idx="8">
                  <c:v>SBS</c:v>
                </c:pt>
                <c:pt idx="9">
                  <c:v>SM</c:v>
                </c:pt>
              </c:strCache>
            </c:strRef>
          </c:cat>
          <c:val>
            <c:numRef>
              <c:f>'PREV MAJ ALL'!$G$17:$G$26</c:f>
              <c:numCache>
                <c:formatCode>General</c:formatCode>
                <c:ptCount val="10"/>
                <c:pt idx="0">
                  <c:v>7.349081364829396</c:v>
                </c:pt>
                <c:pt idx="1">
                  <c:v>27.230971128608921</c:v>
                </c:pt>
                <c:pt idx="2">
                  <c:v>5.0524934383202105</c:v>
                </c:pt>
                <c:pt idx="3">
                  <c:v>1.246719160104987</c:v>
                </c:pt>
                <c:pt idx="4">
                  <c:v>10.826771653543307</c:v>
                </c:pt>
                <c:pt idx="5">
                  <c:v>3.5433070866141732</c:v>
                </c:pt>
                <c:pt idx="6">
                  <c:v>11.351706036745407</c:v>
                </c:pt>
                <c:pt idx="7">
                  <c:v>9.9737532808398957</c:v>
                </c:pt>
                <c:pt idx="8">
                  <c:v>6.4304461942257225</c:v>
                </c:pt>
                <c:pt idx="9">
                  <c:v>16.99475065616798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8-1548-9F9F-EE71938E551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Science</a:t>
            </a:r>
            <a:r>
              <a:rPr lang="en-US" baseline="0" dirty="0"/>
              <a:t> &amp; Math.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'SM Redirects'!$AF$11</c:f>
              <c:strCache>
                <c:ptCount val="1"/>
                <c:pt idx="0">
                  <c:v>% Redirected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'SM Redirects'!$AE$12:$AE$16</c:f>
              <c:strCache>
                <c:ptCount val="5"/>
                <c:pt idx="0">
                  <c:v>Bio</c:v>
                </c:pt>
                <c:pt idx="1">
                  <c:v>Chem</c:v>
                </c:pt>
                <c:pt idx="2">
                  <c:v>Geol</c:v>
                </c:pt>
                <c:pt idx="3">
                  <c:v>Math</c:v>
                </c:pt>
                <c:pt idx="4">
                  <c:v>Physics</c:v>
                </c:pt>
              </c:strCache>
            </c:strRef>
          </c:cat>
          <c:val>
            <c:numRef>
              <c:f>'SM Redirects'!$AF$12:$AF$16</c:f>
              <c:numCache>
                <c:formatCode>General</c:formatCode>
                <c:ptCount val="5"/>
                <c:pt idx="0">
                  <c:v>70.491803278688522</c:v>
                </c:pt>
                <c:pt idx="1">
                  <c:v>14.754098360655737</c:v>
                </c:pt>
                <c:pt idx="2">
                  <c:v>0.81967213114754101</c:v>
                </c:pt>
                <c:pt idx="3">
                  <c:v>13.524590163934427</c:v>
                </c:pt>
                <c:pt idx="4">
                  <c:v>0.4098360655737705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3-9C46-ADB0-172C4A33B18F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DNCBE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'BUS Redirects'!$E$18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1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85365889581401"/>
                      <c:h val="0.139916899013204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64E-864A-9C03-2EE616185210}"/>
                </c:ext>
              </c:extLst>
            </c:dLbl>
            <c:dLbl>
              <c:idx val="7"/>
              <c:layout>
                <c:manualLayout>
                  <c:x val="-0.10911268922889615"/>
                  <c:y val="-0.171953790635302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28650856577568"/>
                      <c:h val="0.137462216574376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64E-864A-9C03-2EE616185210}"/>
                </c:ext>
              </c:extLst>
            </c:dLbl>
            <c:dLbl>
              <c:idx val="8"/>
              <c:layout>
                <c:manualLayout>
                  <c:x val="0.12390764574337773"/>
                  <c:y val="-3.57662049630199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680450786372333"/>
                      <c:h val="0.139131400632779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64E-864A-9C03-2EE61618521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'BUS Redirects'!$D$19:$D$30</c:f>
              <c:strCache>
                <c:ptCount val="12"/>
                <c:pt idx="0">
                  <c:v>Accountancy</c:v>
                </c:pt>
                <c:pt idx="1">
                  <c:v>Accounting</c:v>
                </c:pt>
                <c:pt idx="2">
                  <c:v>Bus Admin</c:v>
                </c:pt>
                <c:pt idx="3">
                  <c:v>Bus Law</c:v>
                </c:pt>
                <c:pt idx="4">
                  <c:v>Econ</c:v>
                </c:pt>
                <c:pt idx="5">
                  <c:v>Finance</c:v>
                </c:pt>
                <c:pt idx="6">
                  <c:v>Info Syst</c:v>
                </c:pt>
                <c:pt idx="7">
                  <c:v>Management</c:v>
                </c:pt>
                <c:pt idx="8">
                  <c:v>Marketing</c:v>
                </c:pt>
                <c:pt idx="9">
                  <c:v>Pre-Account</c:v>
                </c:pt>
                <c:pt idx="10">
                  <c:v>Pre-Fin</c:v>
                </c:pt>
                <c:pt idx="11">
                  <c:v>Real Est</c:v>
                </c:pt>
              </c:strCache>
            </c:strRef>
          </c:cat>
          <c:val>
            <c:numRef>
              <c:f>'BUS Redirects'!$E$19:$E$30</c:f>
              <c:numCache>
                <c:formatCode>0.0</c:formatCode>
                <c:ptCount val="12"/>
                <c:pt idx="0">
                  <c:v>1.4705882352941175</c:v>
                </c:pt>
                <c:pt idx="1">
                  <c:v>0.98039215686274506</c:v>
                </c:pt>
                <c:pt idx="2">
                  <c:v>2.6960784313725492</c:v>
                </c:pt>
                <c:pt idx="3">
                  <c:v>8.3333333333333321</c:v>
                </c:pt>
                <c:pt idx="4">
                  <c:v>11.029411764705882</c:v>
                </c:pt>
                <c:pt idx="5">
                  <c:v>6.3725490196078427</c:v>
                </c:pt>
                <c:pt idx="6">
                  <c:v>1.715686274509804</c:v>
                </c:pt>
                <c:pt idx="7">
                  <c:v>29.411764705882355</c:v>
                </c:pt>
                <c:pt idx="8">
                  <c:v>24.264705882352942</c:v>
                </c:pt>
                <c:pt idx="9">
                  <c:v>6.6176470588235299</c:v>
                </c:pt>
                <c:pt idx="10">
                  <c:v>5.6372549019607847</c:v>
                </c:pt>
                <c:pt idx="11">
                  <c:v>1.4705882352941175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E-864A-9C03-2EE61618521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HHD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'HHD Redirects'!$E$19</c:f>
              <c:strCache>
                <c:ptCount val="1"/>
                <c:pt idx="0">
                  <c:v>% Redirects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'HHD Redirects'!$D$20:$D$30</c:f>
              <c:strCache>
                <c:ptCount val="11"/>
                <c:pt idx="0">
                  <c:v>Ath. Train</c:v>
                </c:pt>
                <c:pt idx="1">
                  <c:v>CADV</c:v>
                </c:pt>
                <c:pt idx="2">
                  <c:v>CD Speech</c:v>
                </c:pt>
                <c:pt idx="3">
                  <c:v>Comm Disorders</c:v>
                </c:pt>
                <c:pt idx="4">
                  <c:v>EOH</c:v>
                </c:pt>
                <c:pt idx="5">
                  <c:v>FCS</c:v>
                </c:pt>
                <c:pt idx="6">
                  <c:v>Health Admin</c:v>
                </c:pt>
                <c:pt idx="7">
                  <c:v>Kin</c:v>
                </c:pt>
                <c:pt idx="8">
                  <c:v>Public Health</c:v>
                </c:pt>
                <c:pt idx="9">
                  <c:v>Rad. Sci.</c:v>
                </c:pt>
                <c:pt idx="10">
                  <c:v>RTM</c:v>
                </c:pt>
              </c:strCache>
            </c:strRef>
          </c:cat>
          <c:val>
            <c:numRef>
              <c:f>'HHD Redirects'!$E$20:$E$30</c:f>
              <c:numCache>
                <c:formatCode>General</c:formatCode>
                <c:ptCount val="11"/>
                <c:pt idx="0">
                  <c:v>2.5157232704402519</c:v>
                </c:pt>
                <c:pt idx="1">
                  <c:v>15.09433962264151</c:v>
                </c:pt>
                <c:pt idx="2">
                  <c:v>8.1761006289308167</c:v>
                </c:pt>
                <c:pt idx="3">
                  <c:v>5.6603773584905666</c:v>
                </c:pt>
                <c:pt idx="4">
                  <c:v>4.4025157232704402</c:v>
                </c:pt>
                <c:pt idx="5">
                  <c:v>25.157232704402517</c:v>
                </c:pt>
                <c:pt idx="6">
                  <c:v>3.1446540880503147</c:v>
                </c:pt>
                <c:pt idx="7">
                  <c:v>22.012578616352201</c:v>
                </c:pt>
                <c:pt idx="8">
                  <c:v>5.6603773584905666</c:v>
                </c:pt>
                <c:pt idx="9">
                  <c:v>3.7735849056603774</c:v>
                </c:pt>
                <c:pt idx="10">
                  <c:v>4.4025157232704402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F-9947-9BB6-9B6C26D628D9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Success of Students Redirected to Liberal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Mary-Pat Stein, Liberal Studies, Humanities</a:t>
            </a:r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alpha val="99000"/>
                  </a:schemeClr>
                </a:solidFill>
              </a:rPr>
              <a:t>Who</a:t>
            </a:r>
            <a:r>
              <a:rPr lang="en-US" sz="2400" dirty="0">
                <a:solidFill>
                  <a:schemeClr val="tx1">
                    <a:alpha val="99000"/>
                  </a:schemeClr>
                </a:solidFill>
              </a:rPr>
              <a:t> are the students that are redirected to the Liberal Studies (LS) Program? </a:t>
            </a:r>
          </a:p>
          <a:p>
            <a:r>
              <a:rPr lang="en-US" sz="2400" b="1" dirty="0">
                <a:solidFill>
                  <a:schemeClr val="tx1">
                    <a:alpha val="99000"/>
                  </a:schemeClr>
                </a:solidFill>
              </a:rPr>
              <a:t>How</a:t>
            </a:r>
            <a:r>
              <a:rPr lang="en-US" sz="2400" dirty="0">
                <a:solidFill>
                  <a:schemeClr val="tx1">
                    <a:alpha val="99000"/>
                  </a:schemeClr>
                </a:solidFill>
              </a:rPr>
              <a:t> effective is the Liberal Studies Major in graduating students once they get directed to the LS Program?</a:t>
            </a:r>
          </a:p>
          <a:p>
            <a:r>
              <a:rPr lang="en-US" sz="2400" dirty="0">
                <a:solidFill>
                  <a:schemeClr val="tx1">
                    <a:alpha val="99000"/>
                  </a:schemeClr>
                </a:solidFill>
              </a:rPr>
              <a:t>Are there areas where resources could be used to help students so that they do not get redirected to the LS Major?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en-US" dirty="0"/>
              <a:t>Total of 1537 Student Files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4CFFB4-54D2-A54D-9904-6F7D8751DAEF}"/>
              </a:ext>
            </a:extLst>
          </p:cNvPr>
          <p:cNvSpPr txBox="1"/>
          <p:nvPr/>
        </p:nvSpPr>
        <p:spPr>
          <a:xfrm>
            <a:off x="2594919" y="4967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71B511-6400-A441-AFB9-69304BCB1A2F}"/>
              </a:ext>
            </a:extLst>
          </p:cNvPr>
          <p:cNvSpPr txBox="1">
            <a:spLocks/>
          </p:cNvSpPr>
          <p:nvPr/>
        </p:nvSpPr>
        <p:spPr>
          <a:xfrm>
            <a:off x="666473" y="1693527"/>
            <a:ext cx="3856891" cy="656398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 Students Directed to LS  2012-2016 and 2017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64CD82-A4AF-5349-AE29-ACDEA9BDD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885210"/>
              </p:ext>
            </p:extLst>
          </p:nvPr>
        </p:nvGraphicFramePr>
        <p:xfrm>
          <a:off x="6532352" y="104696"/>
          <a:ext cx="3549494" cy="289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651748-20C7-D04E-ADC7-D38FEDF0B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989309"/>
              </p:ext>
            </p:extLst>
          </p:nvPr>
        </p:nvGraphicFramePr>
        <p:xfrm>
          <a:off x="6325899" y="3038970"/>
          <a:ext cx="3962400" cy="385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CF8FDA-B1C5-6D4C-9863-5F5D53BD791D}"/>
              </a:ext>
            </a:extLst>
          </p:cNvPr>
          <p:cNvSpPr txBox="1"/>
          <p:nvPr/>
        </p:nvSpPr>
        <p:spPr>
          <a:xfrm>
            <a:off x="234461" y="222738"/>
            <a:ext cx="543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Who</a:t>
            </a:r>
            <a:r>
              <a:rPr lang="en-US" dirty="0"/>
              <a:t> are the students that are redirected to the Liberal Studies (LS) Program?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803186"/>
            <a:ext cx="5949356" cy="5063224"/>
          </a:xfrm>
        </p:spPr>
        <p:txBody>
          <a:bodyPr/>
          <a:lstStyle/>
          <a:p>
            <a:r>
              <a:rPr lang="en-US" dirty="0"/>
              <a:t>Average GPA Pre-LRS 	= 	2.59</a:t>
            </a:r>
          </a:p>
          <a:p>
            <a:r>
              <a:rPr lang="en-US" dirty="0"/>
              <a:t>Average Units Pre-LRS 	=  	97.3</a:t>
            </a:r>
          </a:p>
          <a:p>
            <a:endParaRPr lang="en-US" dirty="0"/>
          </a:p>
          <a:p>
            <a:r>
              <a:rPr lang="en-US" dirty="0"/>
              <a:t>Total Grad Units		=	134</a:t>
            </a:r>
          </a:p>
          <a:p>
            <a:r>
              <a:rPr lang="en-US" dirty="0"/>
              <a:t>Total LRS Units		=	36.8</a:t>
            </a:r>
          </a:p>
          <a:p>
            <a:r>
              <a:rPr lang="en-US" dirty="0"/>
              <a:t>Total GPA at Grad		= 	2.75</a:t>
            </a:r>
          </a:p>
          <a:p>
            <a:endParaRPr lang="en-US" dirty="0"/>
          </a:p>
          <a:p>
            <a:r>
              <a:rPr lang="en-US" dirty="0"/>
              <a:t>Average Semesters to Grad	=	3.1*</a:t>
            </a:r>
          </a:p>
          <a:p>
            <a:endParaRPr lang="en-US" dirty="0"/>
          </a:p>
          <a:p>
            <a:r>
              <a:rPr lang="en-US" dirty="0"/>
              <a:t>*may also have summer units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63818D-77AF-834C-9F32-B25604A1ED46}"/>
              </a:ext>
            </a:extLst>
          </p:cNvPr>
          <p:cNvSpPr txBox="1"/>
          <p:nvPr/>
        </p:nvSpPr>
        <p:spPr>
          <a:xfrm>
            <a:off x="386862" y="211015"/>
            <a:ext cx="4731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</a:t>
            </a:r>
            <a:r>
              <a:rPr lang="en-US" dirty="0"/>
              <a:t> effective is the Liberal Studies Major in graduating students once they get directed to the LS Program?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5B43A-3C96-F044-BBDB-C43C4F9F84CF}"/>
              </a:ext>
            </a:extLst>
          </p:cNvPr>
          <p:cNvSpPr txBox="1"/>
          <p:nvPr/>
        </p:nvSpPr>
        <p:spPr>
          <a:xfrm>
            <a:off x="6495060" y="618520"/>
            <a:ext cx="352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Students that Graduated LRS</a:t>
            </a:r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Intervention Could Help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992774-68F1-2844-B06D-C25DACFF7840}"/>
              </a:ext>
            </a:extLst>
          </p:cNvPr>
          <p:cNvSpPr txBox="1"/>
          <p:nvPr/>
        </p:nvSpPr>
        <p:spPr>
          <a:xfrm>
            <a:off x="105507" y="339968"/>
            <a:ext cx="4188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 there areas where resources could be used to help students so that they do not get redirected to the LS Major?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368981"/>
              </p:ext>
            </p:extLst>
          </p:nvPr>
        </p:nvGraphicFramePr>
        <p:xfrm>
          <a:off x="4329450" y="9960"/>
          <a:ext cx="4474124" cy="388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354983"/>
              </p:ext>
            </p:extLst>
          </p:nvPr>
        </p:nvGraphicFramePr>
        <p:xfrm>
          <a:off x="4470735" y="3926865"/>
          <a:ext cx="3402603" cy="2931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638777"/>
              </p:ext>
            </p:extLst>
          </p:nvPr>
        </p:nvGraphicFramePr>
        <p:xfrm>
          <a:off x="8921109" y="-1915"/>
          <a:ext cx="3259016" cy="388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449436"/>
              </p:ext>
            </p:extLst>
          </p:nvPr>
        </p:nvGraphicFramePr>
        <p:xfrm>
          <a:off x="7895134" y="3926865"/>
          <a:ext cx="4296866" cy="293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4181</TotalTime>
  <Words>189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Success of Students Redirected to Liberal Studies</vt:lpstr>
      <vt:lpstr>Guiding Questions</vt:lpstr>
      <vt:lpstr>Total of 1537 Student Files</vt:lpstr>
      <vt:lpstr>Findings</vt:lpstr>
      <vt:lpstr>Earlier Intervention Could Help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Stein, Mary-Patricia</cp:lastModifiedBy>
  <cp:revision>14</cp:revision>
  <dcterms:created xsi:type="dcterms:W3CDTF">2018-03-07T17:41:25Z</dcterms:created>
  <dcterms:modified xsi:type="dcterms:W3CDTF">2018-04-30T16:17:37Z</dcterms:modified>
</cp:coreProperties>
</file>