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5" r:id="rId2"/>
    <p:sldMasterId id="2147483732" r:id="rId3"/>
  </p:sldMasterIdLst>
  <p:sldIdLst>
    <p:sldId id="256" r:id="rId4"/>
    <p:sldId id="257" r:id="rId5"/>
    <p:sldId id="320" r:id="rId6"/>
    <p:sldId id="258" r:id="rId7"/>
    <p:sldId id="321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7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1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8827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23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5115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89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98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83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4588"/>
            <a:ext cx="10972800" cy="47228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9796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1"/>
            <a:ext cx="8839200" cy="282129"/>
          </a:xfrm>
        </p:spPr>
        <p:txBody>
          <a:bodyPr wrap="square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4589"/>
            <a:ext cx="10972800" cy="4722812"/>
          </a:xfrm>
        </p:spPr>
        <p:txBody>
          <a:bodyPr/>
          <a:lstStyle>
            <a:lvl2pPr marL="454025" indent="-219075">
              <a:defRPr/>
            </a:lvl2pPr>
            <a:lvl3pPr marL="692150" indent="-228600">
              <a:defRPr/>
            </a:lvl3pPr>
            <a:lvl4pPr marL="914400" indent="-225425">
              <a:defRPr/>
            </a:lvl4pPr>
            <a:lvl5pPr marL="1143000" indent="-231775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09600" y="514351"/>
            <a:ext cx="8839200" cy="219075"/>
          </a:xfrm>
        </p:spPr>
        <p:txBody>
          <a:bodyPr/>
          <a:lstStyle>
            <a:lvl1pPr>
              <a:buNone/>
              <a:defRPr sz="1600">
                <a:solidFill>
                  <a:srgbClr val="E11B2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2598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27481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4588"/>
            <a:ext cx="10972800" cy="227012"/>
          </a:xfrm>
        </p:spPr>
        <p:txBody>
          <a:bodyPr/>
          <a:lstStyle>
            <a:lvl1pPr>
              <a:buNone/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547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76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4589"/>
            <a:ext cx="5384800" cy="472281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44589"/>
            <a:ext cx="5384800" cy="472281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4888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ers and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43224"/>
            <a:ext cx="5386917" cy="444277"/>
          </a:xfrm>
        </p:spPr>
        <p:txBody>
          <a:bodyPr anchor="t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28801"/>
            <a:ext cx="5386917" cy="403860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143224"/>
            <a:ext cx="5389033" cy="444277"/>
          </a:xfrm>
        </p:spPr>
        <p:txBody>
          <a:bodyPr anchor="t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828801"/>
            <a:ext cx="5389033" cy="40386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6383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Box 3"/>
          <p:cNvSpPr txBox="1"/>
          <p:nvPr userDrawn="1"/>
        </p:nvSpPr>
        <p:spPr>
          <a:xfrm rot="20107531">
            <a:off x="721401" y="2532699"/>
            <a:ext cx="107376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>
                <a:solidFill>
                  <a:srgbClr val="C9CAC8"/>
                </a:solidFill>
              </a:rPr>
              <a:t>DRAFT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144589"/>
            <a:ext cx="10972800" cy="4722812"/>
          </a:xfrm>
        </p:spPr>
        <p:txBody>
          <a:bodyPr/>
          <a:lstStyle>
            <a:lvl2pPr marL="454025" indent="-219075">
              <a:defRPr/>
            </a:lvl2pPr>
            <a:lvl3pPr marL="692150" indent="-228600">
              <a:defRPr/>
            </a:lvl3pPr>
            <a:lvl4pPr marL="914400" indent="-225425">
              <a:defRPr/>
            </a:lvl4pPr>
            <a:lvl5pPr marL="1143000" indent="-231775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523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353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827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53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796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36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087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43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343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68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304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6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1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6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3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0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4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2F1A5-F9EA-4B4E-8C2B-301C751CD90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E1BE53-F755-4079-B7EB-08DC7A021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9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6426" y="223837"/>
            <a:ext cx="88423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4588"/>
            <a:ext cx="109728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26400" y="6554689"/>
            <a:ext cx="508000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0FA351-5A70-4EC9-BE2D-E8D941B01E50}" type="slidenum">
              <a:rPr lang="en-US" sz="800" smtClean="0">
                <a:solidFill>
                  <a:schemeClr val="tx1"/>
                </a:solidFill>
              </a:rPr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7581" y="6084701"/>
            <a:ext cx="1274819" cy="604211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>
            <a:off x="10236560" y="309617"/>
            <a:ext cx="453056" cy="31427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9843581" y="297075"/>
            <a:ext cx="491067" cy="368300"/>
          </a:xfrm>
          <a:prstGeom prst="ellipse">
            <a:avLst/>
          </a:prstGeom>
          <a:solidFill>
            <a:schemeClr val="bg1">
              <a:lumMod val="85000"/>
              <a:alpha val="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Oval 16">
            <a:hlinkClick r:id="" action="ppaction://hlinkshowjump?jump=nextslide"/>
          </p:cNvPr>
          <p:cNvSpPr/>
          <p:nvPr userDrawn="1"/>
        </p:nvSpPr>
        <p:spPr>
          <a:xfrm>
            <a:off x="11143125" y="297075"/>
            <a:ext cx="491067" cy="368300"/>
          </a:xfrm>
          <a:prstGeom prst="ellipse">
            <a:avLst/>
          </a:prstGeom>
          <a:solidFill>
            <a:schemeClr val="bg1">
              <a:lumMod val="85000"/>
              <a:alpha val="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Oval 17">
            <a:hlinkClick r:id="" action="ppaction://hlinkshowjump?jump=firstslide"/>
          </p:cNvPr>
          <p:cNvSpPr/>
          <p:nvPr userDrawn="1"/>
        </p:nvSpPr>
        <p:spPr>
          <a:xfrm>
            <a:off x="10334647" y="196156"/>
            <a:ext cx="808479" cy="584200"/>
          </a:xfrm>
          <a:prstGeom prst="ellipse">
            <a:avLst/>
          </a:prstGeom>
          <a:solidFill>
            <a:schemeClr val="bg1">
              <a:lumMod val="85000"/>
              <a:alpha val="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105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DF202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90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SzPct val="70000"/>
        <a:buFont typeface="Arial" panose="020B0604020202020204" pitchFamily="34" charset="0"/>
        <a:buChar char="♦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477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080">
          <p15:clr>
            <a:srgbClr val="F26B43"/>
          </p15:clr>
        </p15:guide>
        <p15:guide id="2" orient="horz" pos="4192">
          <p15:clr>
            <a:srgbClr val="F26B43"/>
          </p15:clr>
        </p15:guide>
        <p15:guide id="3" pos="288">
          <p15:clr>
            <a:srgbClr val="F26B43"/>
          </p15:clr>
        </p15:guide>
        <p15:guide id="4" pos="5472">
          <p15:clr>
            <a:srgbClr val="F26B43"/>
          </p15:clr>
        </p15:guide>
        <p15:guide id="5" orient="horz" pos="576">
          <p15:clr>
            <a:srgbClr val="F26B43"/>
          </p15:clr>
        </p15:guide>
        <p15:guide id="7" orient="horz" pos="720">
          <p15:clr>
            <a:srgbClr val="F26B43"/>
          </p15:clr>
        </p15:guide>
        <p15:guide id="8" pos="4032">
          <p15:clr>
            <a:srgbClr val="F26B43"/>
          </p15:clr>
        </p15:guide>
        <p15:guide id="9" orient="horz" pos="432">
          <p15:clr>
            <a:srgbClr val="F26B43"/>
          </p15:clr>
        </p15:guide>
        <p15:guide id="10" orient="horz" pos="369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B4E58-24F0-488E-8832-3A952F0FC49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828B-4DFD-407A-937E-5673E9870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7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AE81-739D-45F4-8455-3D1D793C3A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Cal State Northridge</a:t>
            </a:r>
            <a:br>
              <a:rPr lang="en-US" sz="3200" dirty="0"/>
            </a:br>
            <a:r>
              <a:rPr lang="en-US" sz="3200" dirty="0"/>
              <a:t>Risk &amp; Insurance</a:t>
            </a:r>
            <a:br>
              <a:rPr lang="en-US" sz="3200" dirty="0"/>
            </a:br>
            <a:r>
              <a:rPr lang="en-US" sz="3200" dirty="0"/>
              <a:t>“Professor for a Day”</a:t>
            </a:r>
            <a:br>
              <a:rPr lang="en-US" sz="3200" dirty="0"/>
            </a:br>
            <a:r>
              <a:rPr lang="en-US" sz="3200" dirty="0"/>
              <a:t>October 18,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40E08-DEB2-408E-AC7D-6874E5341A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P. Barrett, Chairman - Aon Southern California</a:t>
            </a:r>
          </a:p>
          <a:p>
            <a:r>
              <a:rPr lang="en-US" dirty="0"/>
              <a:t>Multinational Segment Leader – SWS Region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40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0F012-1EE8-4856-9F52-87BAC3879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P. Barrett – Career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967BC-AF13-4F60-B4AD-D5B362D8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8596668" cy="5240742"/>
          </a:xfrm>
        </p:spPr>
        <p:txBody>
          <a:bodyPr>
            <a:normAutofit fontScale="40000" lnSpcReduction="20000"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June, 1982:	Graduated from Santa Clara University (BSC Marketing)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1982-86:		High School Treasurer/Teacher/Baseball Coach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1986-91:		Johnson &amp; Higgins (J&amp;H)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 Services Rep – Medical Malpractice Insurance (SCPIE/J&amp;H)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Casualty Broker – Risk Management Practice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1991-2008:	Marsh &amp; McLennan (Marsh)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Casualty Broker – Large Account Practice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 Executive – Risk Management Practice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 Executive Leader – RM &amp; MM Clients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Head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2008 – Current:	Aon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2008-18:	Resident Managing Director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– Current:	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Chairman – Aon Southern California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Multinational Practice Leader – SWS Region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Designations:	P&amp;C and H&amp;B Licenses</a:t>
            </a:r>
          </a:p>
          <a:p>
            <a:pPr marL="91440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 in Risk Management Designation (ARM) 1988</a:t>
            </a:r>
          </a:p>
          <a:p>
            <a:pPr marL="91440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MBA (Pepperdine University) 1992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Associations:	Board Director:	Los Angeles Chamber of Commerce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President:  California Club Los Angeles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Board President: USC Risk Management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7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Face of Global Risk</a:t>
            </a:r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2325688" y="1143001"/>
            <a:ext cx="5567363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  <a:ea typeface="ＭＳ Ｐゴシック" pitchFamily="108" charset="-128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4304699" y="944599"/>
            <a:ext cx="1797050" cy="2073275"/>
          </a:xfrm>
          <a:custGeom>
            <a:avLst/>
            <a:gdLst>
              <a:gd name="T0" fmla="*/ 566 w 1132"/>
              <a:gd name="T1" fmla="*/ 0 h 1306"/>
              <a:gd name="T2" fmla="*/ 0 w 1132"/>
              <a:gd name="T3" fmla="*/ 326 h 1306"/>
              <a:gd name="T4" fmla="*/ 0 w 1132"/>
              <a:gd name="T5" fmla="*/ 980 h 1306"/>
              <a:gd name="T6" fmla="*/ 566 w 1132"/>
              <a:gd name="T7" fmla="*/ 1306 h 1306"/>
              <a:gd name="T8" fmla="*/ 1132 w 1132"/>
              <a:gd name="T9" fmla="*/ 980 h 1306"/>
              <a:gd name="T10" fmla="*/ 1132 w 1132"/>
              <a:gd name="T11" fmla="*/ 326 h 1306"/>
              <a:gd name="T12" fmla="*/ 566 w 1132"/>
              <a:gd name="T13" fmla="*/ 0 h 1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2" h="1306">
                <a:moveTo>
                  <a:pt x="566" y="0"/>
                </a:moveTo>
                <a:lnTo>
                  <a:pt x="0" y="326"/>
                </a:lnTo>
                <a:lnTo>
                  <a:pt x="0" y="980"/>
                </a:lnTo>
                <a:lnTo>
                  <a:pt x="566" y="1306"/>
                </a:lnTo>
                <a:lnTo>
                  <a:pt x="1132" y="980"/>
                </a:lnTo>
                <a:lnTo>
                  <a:pt x="1132" y="326"/>
                </a:lnTo>
                <a:lnTo>
                  <a:pt x="566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  <a:ea typeface="ＭＳ Ｐゴシック" pitchFamily="108" charset="-128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5247675" y="2582899"/>
            <a:ext cx="1793875" cy="2073275"/>
          </a:xfrm>
          <a:custGeom>
            <a:avLst/>
            <a:gdLst>
              <a:gd name="T0" fmla="*/ 0 w 1130"/>
              <a:gd name="T1" fmla="*/ 326 h 1306"/>
              <a:gd name="T2" fmla="*/ 0 w 1130"/>
              <a:gd name="T3" fmla="*/ 980 h 1306"/>
              <a:gd name="T4" fmla="*/ 566 w 1130"/>
              <a:gd name="T5" fmla="*/ 1306 h 1306"/>
              <a:gd name="T6" fmla="*/ 1130 w 1130"/>
              <a:gd name="T7" fmla="*/ 980 h 1306"/>
              <a:gd name="T8" fmla="*/ 1130 w 1130"/>
              <a:gd name="T9" fmla="*/ 326 h 1306"/>
              <a:gd name="T10" fmla="*/ 566 w 1130"/>
              <a:gd name="T11" fmla="*/ 0 h 1306"/>
              <a:gd name="T12" fmla="*/ 0 w 1130"/>
              <a:gd name="T13" fmla="*/ 326 h 1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0" h="1306">
                <a:moveTo>
                  <a:pt x="0" y="326"/>
                </a:moveTo>
                <a:lnTo>
                  <a:pt x="0" y="980"/>
                </a:lnTo>
                <a:lnTo>
                  <a:pt x="566" y="1306"/>
                </a:lnTo>
                <a:lnTo>
                  <a:pt x="1130" y="980"/>
                </a:lnTo>
                <a:lnTo>
                  <a:pt x="1130" y="326"/>
                </a:lnTo>
                <a:lnTo>
                  <a:pt x="566" y="0"/>
                </a:lnTo>
                <a:lnTo>
                  <a:pt x="0" y="3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  <a:ea typeface="ＭＳ Ｐゴシック" pitchFamily="108" charset="-128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7132037" y="2582899"/>
            <a:ext cx="1797050" cy="2073275"/>
          </a:xfrm>
          <a:custGeom>
            <a:avLst/>
            <a:gdLst>
              <a:gd name="T0" fmla="*/ 0 w 1132"/>
              <a:gd name="T1" fmla="*/ 326 h 1306"/>
              <a:gd name="T2" fmla="*/ 0 w 1132"/>
              <a:gd name="T3" fmla="*/ 980 h 1306"/>
              <a:gd name="T4" fmla="*/ 566 w 1132"/>
              <a:gd name="T5" fmla="*/ 1306 h 1306"/>
              <a:gd name="T6" fmla="*/ 1132 w 1132"/>
              <a:gd name="T7" fmla="*/ 980 h 1306"/>
              <a:gd name="T8" fmla="*/ 1132 w 1132"/>
              <a:gd name="T9" fmla="*/ 326 h 1306"/>
              <a:gd name="T10" fmla="*/ 566 w 1132"/>
              <a:gd name="T11" fmla="*/ 0 h 1306"/>
              <a:gd name="T12" fmla="*/ 0 w 1132"/>
              <a:gd name="T13" fmla="*/ 326 h 1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2" h="1306">
                <a:moveTo>
                  <a:pt x="0" y="326"/>
                </a:moveTo>
                <a:lnTo>
                  <a:pt x="0" y="980"/>
                </a:lnTo>
                <a:lnTo>
                  <a:pt x="566" y="1306"/>
                </a:lnTo>
                <a:lnTo>
                  <a:pt x="1132" y="980"/>
                </a:lnTo>
                <a:lnTo>
                  <a:pt x="1132" y="326"/>
                </a:lnTo>
                <a:lnTo>
                  <a:pt x="566" y="0"/>
                </a:lnTo>
                <a:lnTo>
                  <a:pt x="0" y="3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  <a:ea typeface="ＭＳ Ｐゴシック" pitchFamily="108" charset="-128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6181426" y="944599"/>
            <a:ext cx="1795463" cy="2073275"/>
          </a:xfrm>
          <a:custGeom>
            <a:avLst/>
            <a:gdLst>
              <a:gd name="T0" fmla="*/ 565 w 1131"/>
              <a:gd name="T1" fmla="*/ 0 h 1306"/>
              <a:gd name="T2" fmla="*/ 0 w 1131"/>
              <a:gd name="T3" fmla="*/ 326 h 1306"/>
              <a:gd name="T4" fmla="*/ 0 w 1131"/>
              <a:gd name="T5" fmla="*/ 980 h 1306"/>
              <a:gd name="T6" fmla="*/ 565 w 1131"/>
              <a:gd name="T7" fmla="*/ 1306 h 1306"/>
              <a:gd name="T8" fmla="*/ 1131 w 1131"/>
              <a:gd name="T9" fmla="*/ 980 h 1306"/>
              <a:gd name="T10" fmla="*/ 1131 w 1131"/>
              <a:gd name="T11" fmla="*/ 326 h 1306"/>
              <a:gd name="T12" fmla="*/ 565 w 1131"/>
              <a:gd name="T13" fmla="*/ 0 h 1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1" h="1306">
                <a:moveTo>
                  <a:pt x="565" y="0"/>
                </a:moveTo>
                <a:lnTo>
                  <a:pt x="0" y="326"/>
                </a:lnTo>
                <a:lnTo>
                  <a:pt x="0" y="980"/>
                </a:lnTo>
                <a:lnTo>
                  <a:pt x="565" y="1306"/>
                </a:lnTo>
                <a:lnTo>
                  <a:pt x="1131" y="980"/>
                </a:lnTo>
                <a:lnTo>
                  <a:pt x="1131" y="326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  <a:ea typeface="ＭＳ Ｐゴシック" pitchFamily="108" charset="-128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4265012" y="4221199"/>
            <a:ext cx="1797050" cy="2073275"/>
          </a:xfrm>
          <a:custGeom>
            <a:avLst/>
            <a:gdLst>
              <a:gd name="T0" fmla="*/ 566 w 1132"/>
              <a:gd name="T1" fmla="*/ 0 h 1306"/>
              <a:gd name="T2" fmla="*/ 0 w 1132"/>
              <a:gd name="T3" fmla="*/ 326 h 1306"/>
              <a:gd name="T4" fmla="*/ 0 w 1132"/>
              <a:gd name="T5" fmla="*/ 980 h 1306"/>
              <a:gd name="T6" fmla="*/ 566 w 1132"/>
              <a:gd name="T7" fmla="*/ 1306 h 1306"/>
              <a:gd name="T8" fmla="*/ 1132 w 1132"/>
              <a:gd name="T9" fmla="*/ 980 h 1306"/>
              <a:gd name="T10" fmla="*/ 1132 w 1132"/>
              <a:gd name="T11" fmla="*/ 326 h 1306"/>
              <a:gd name="T12" fmla="*/ 566 w 1132"/>
              <a:gd name="T13" fmla="*/ 0 h 1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2" h="1306">
                <a:moveTo>
                  <a:pt x="566" y="0"/>
                </a:moveTo>
                <a:lnTo>
                  <a:pt x="0" y="326"/>
                </a:lnTo>
                <a:lnTo>
                  <a:pt x="0" y="980"/>
                </a:lnTo>
                <a:lnTo>
                  <a:pt x="566" y="1306"/>
                </a:lnTo>
                <a:lnTo>
                  <a:pt x="1132" y="980"/>
                </a:lnTo>
                <a:lnTo>
                  <a:pt x="1132" y="326"/>
                </a:lnTo>
                <a:lnTo>
                  <a:pt x="56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  <a:ea typeface="ＭＳ Ｐゴシック" pitchFamily="108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04699" y="1732875"/>
            <a:ext cx="179832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Misunderstanding</a:t>
            </a:r>
            <a:r>
              <a:rPr lang="en-US" sz="1400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 is a fatal mistake</a:t>
            </a:r>
          </a:p>
        </p:txBody>
      </p:sp>
      <p:sp>
        <p:nvSpPr>
          <p:cNvPr id="21" name="Freeform 9"/>
          <p:cNvSpPr>
            <a:spLocks/>
          </p:cNvSpPr>
          <p:nvPr/>
        </p:nvSpPr>
        <p:spPr bwMode="auto">
          <a:xfrm>
            <a:off x="6172200" y="4221199"/>
            <a:ext cx="1797050" cy="2073275"/>
          </a:xfrm>
          <a:custGeom>
            <a:avLst/>
            <a:gdLst>
              <a:gd name="T0" fmla="*/ 566 w 1132"/>
              <a:gd name="T1" fmla="*/ 0 h 1306"/>
              <a:gd name="T2" fmla="*/ 0 w 1132"/>
              <a:gd name="T3" fmla="*/ 326 h 1306"/>
              <a:gd name="T4" fmla="*/ 0 w 1132"/>
              <a:gd name="T5" fmla="*/ 980 h 1306"/>
              <a:gd name="T6" fmla="*/ 566 w 1132"/>
              <a:gd name="T7" fmla="*/ 1306 h 1306"/>
              <a:gd name="T8" fmla="*/ 1132 w 1132"/>
              <a:gd name="T9" fmla="*/ 980 h 1306"/>
              <a:gd name="T10" fmla="*/ 1132 w 1132"/>
              <a:gd name="T11" fmla="*/ 326 h 1306"/>
              <a:gd name="T12" fmla="*/ 566 w 1132"/>
              <a:gd name="T13" fmla="*/ 0 h 1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2" h="1306">
                <a:moveTo>
                  <a:pt x="566" y="0"/>
                </a:moveTo>
                <a:lnTo>
                  <a:pt x="0" y="326"/>
                </a:lnTo>
                <a:lnTo>
                  <a:pt x="0" y="980"/>
                </a:lnTo>
                <a:lnTo>
                  <a:pt x="566" y="1306"/>
                </a:lnTo>
                <a:lnTo>
                  <a:pt x="1132" y="980"/>
                </a:lnTo>
                <a:lnTo>
                  <a:pt x="1132" y="326"/>
                </a:lnTo>
                <a:lnTo>
                  <a:pt x="56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  <a:ea typeface="ＭＳ Ｐゴシック" pitchFamily="108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79996" y="1752600"/>
            <a:ext cx="179832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Magnitude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of risk is increasing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7800" y="3352800"/>
            <a:ext cx="179832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Complexity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of risk is going up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33097" y="3372525"/>
            <a:ext cx="179832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Scrutiny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of risk is on the rise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67200" y="4774050"/>
            <a:ext cx="1798320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Risk Solutions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are 3 parts Opportunity and 1 part downside protection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72200" y="4800601"/>
            <a:ext cx="179832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Risk needs to be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ea typeface="ＭＳ Ｐゴシック" pitchFamily="108" charset="-128"/>
              </a:rPr>
              <a:t>Attacked, Embraced &amp; Managed</a:t>
            </a:r>
          </a:p>
        </p:txBody>
      </p:sp>
    </p:spTree>
    <p:extLst>
      <p:ext uri="{BB962C8B-B14F-4D97-AF65-F5344CB8AC3E}">
        <p14:creationId xmlns:p14="http://schemas.microsoft.com/office/powerpoint/2010/main" val="351846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D103F-D993-4C7D-B3B6-0D341C87E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Tips &amp;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BA474-4E0E-4392-BC46-3342B947C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“Say Yes” attitude</a:t>
            </a:r>
          </a:p>
          <a:p>
            <a:r>
              <a:rPr lang="en-US" dirty="0"/>
              <a:t>Go toward the challenge/Trouble</a:t>
            </a:r>
          </a:p>
          <a:p>
            <a:r>
              <a:rPr lang="en-US" dirty="0"/>
              <a:t>Stay in a job long enough to fix your own mistakes</a:t>
            </a:r>
          </a:p>
          <a:p>
            <a:r>
              <a:rPr lang="en-US" dirty="0"/>
              <a:t>Start with “the end” in mind</a:t>
            </a:r>
          </a:p>
          <a:p>
            <a:r>
              <a:rPr lang="en-US" dirty="0"/>
              <a:t>First seek to understand then to be understood</a:t>
            </a:r>
          </a:p>
          <a:p>
            <a:r>
              <a:rPr lang="en-US" dirty="0"/>
              <a:t>Be yourself</a:t>
            </a:r>
          </a:p>
          <a:p>
            <a:r>
              <a:rPr lang="en-US" dirty="0"/>
              <a:t>“Knowledge is a process of piling facts; Wisdom lies in their simplification”</a:t>
            </a:r>
          </a:p>
          <a:p>
            <a:r>
              <a:rPr lang="en-US" dirty="0"/>
              <a:t>“Disciplined People &gt; Disciplined Thought &gt; Disciplined Action</a:t>
            </a:r>
          </a:p>
          <a:p>
            <a:r>
              <a:rPr lang="en-US" dirty="0"/>
              <a:t>Read the book:  “The Defining Decade” by Meg Jay, PhD</a:t>
            </a:r>
          </a:p>
        </p:txBody>
      </p:sp>
    </p:spTree>
    <p:extLst>
      <p:ext uri="{BB962C8B-B14F-4D97-AF65-F5344CB8AC3E}">
        <p14:creationId xmlns:p14="http://schemas.microsoft.com/office/powerpoint/2010/main" val="28844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143000"/>
          </a:xfrm>
        </p:spPr>
        <p:txBody>
          <a:bodyPr/>
          <a:lstStyle/>
          <a:p>
            <a:r>
              <a:rPr lang="en-US" dirty="0"/>
              <a:t>Leadership Triangle </a:t>
            </a:r>
            <a:r>
              <a:rPr lang="en-US" sz="1600" dirty="0"/>
              <a:t>- You need no title to be a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57400" y="1066801"/>
            <a:ext cx="3276600" cy="2055813"/>
          </a:xfrm>
        </p:spPr>
        <p:txBody>
          <a:bodyPr>
            <a:noAutofit/>
          </a:bodyPr>
          <a:lstStyle/>
          <a:p>
            <a:pPr>
              <a:buClr>
                <a:srgbClr val="E11B22"/>
              </a:buClr>
              <a:buFont typeface="Arial"/>
              <a:buChar char="•"/>
            </a:pPr>
            <a:r>
              <a:rPr lang="en-US" sz="1600" dirty="0"/>
              <a:t>To make the difficult decision</a:t>
            </a:r>
          </a:p>
          <a:p>
            <a:pPr>
              <a:buClr>
                <a:srgbClr val="E11B22"/>
              </a:buClr>
              <a:buFont typeface="Arial"/>
              <a:buChar char="•"/>
            </a:pPr>
            <a:r>
              <a:rPr lang="en-US" sz="1600" dirty="0"/>
              <a:t>To take responsibility</a:t>
            </a:r>
          </a:p>
          <a:p>
            <a:pPr>
              <a:buClr>
                <a:srgbClr val="E11B22"/>
              </a:buClr>
              <a:buFont typeface="Arial"/>
              <a:buChar char="•"/>
            </a:pPr>
            <a:r>
              <a:rPr lang="en-US" sz="1600" dirty="0"/>
              <a:t>To be first</a:t>
            </a:r>
          </a:p>
          <a:p>
            <a:pPr>
              <a:buClr>
                <a:srgbClr val="E11B22"/>
              </a:buClr>
              <a:buFont typeface="Arial"/>
              <a:buChar char="•"/>
            </a:pPr>
            <a:r>
              <a:rPr lang="en-US" sz="1600" dirty="0"/>
              <a:t>To challenge status quo</a:t>
            </a:r>
          </a:p>
          <a:p>
            <a:pPr>
              <a:buClr>
                <a:srgbClr val="E11B22"/>
              </a:buClr>
              <a:buFont typeface="Arial"/>
              <a:buChar char="•"/>
            </a:pPr>
            <a:r>
              <a:rPr lang="en-US" sz="1600" dirty="0"/>
              <a:t>To take charge</a:t>
            </a:r>
          </a:p>
          <a:p>
            <a:pPr>
              <a:buClr>
                <a:srgbClr val="E11B22"/>
              </a:buClr>
              <a:buFont typeface="Arial"/>
              <a:buChar char="•"/>
            </a:pPr>
            <a:r>
              <a:rPr lang="en-US" sz="1600" dirty="0"/>
              <a:t>To think differently</a:t>
            </a:r>
          </a:p>
          <a:p>
            <a:pPr>
              <a:buClr>
                <a:srgbClr val="E11B22"/>
              </a:buClr>
              <a:buFont typeface="Arial"/>
              <a:buChar char="•"/>
            </a:pPr>
            <a:r>
              <a:rPr lang="en-US" sz="1600" dirty="0"/>
              <a:t>Confidence is contagious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981200" y="4876800"/>
            <a:ext cx="4267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228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254125" indent="-22542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Font typeface="Wingdings" pitchFamily="2" charset="2"/>
              <a:buChar char=""/>
              <a:defRPr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16002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0574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5146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9718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4290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Have you gained their respect?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Have you “walked in their shoes”?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Are you authentic?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Are you consistent in your decision making?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Have you mastered your craft?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Four Cores of Credibility: Integrity; Intent; Capabilities </a:t>
            </a:r>
            <a:r>
              <a:rPr lang="en-US" sz="1400">
                <a:solidFill>
                  <a:prstClr val="black"/>
                </a:solidFill>
                <a:latin typeface="Arial"/>
                <a:cs typeface="Arial"/>
              </a:rPr>
              <a:t>and Results</a:t>
            </a:r>
          </a:p>
          <a:p>
            <a:pPr defTabSz="914400">
              <a:buFont typeface="Arial"/>
              <a:buChar char="•"/>
            </a:pPr>
            <a:endParaRPr lang="en-US" sz="1400" dirty="0">
              <a:solidFill>
                <a:prstClr val="black"/>
              </a:solidFill>
              <a:latin typeface="Arial"/>
              <a:cs typeface="Arial"/>
            </a:endParaRPr>
          </a:p>
          <a:p>
            <a:pPr defTabSz="914400">
              <a:buFont typeface="Arial"/>
              <a:buChar char="•"/>
            </a:pPr>
            <a:endParaRPr lang="en-US" sz="1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914400">
              <a:buNone/>
            </a:pPr>
            <a:endParaRPr lang="en-US" sz="1600" dirty="0">
              <a:solidFill>
                <a:prstClr val="black"/>
              </a:solidFill>
              <a:latin typeface="Arial"/>
              <a:cs typeface="Arial"/>
            </a:endParaRPr>
          </a:p>
          <a:p>
            <a:pPr defTabSz="914400">
              <a:buFont typeface="Arial"/>
              <a:buChar char="•"/>
            </a:pPr>
            <a:endParaRPr lang="en-US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324600" y="4876800"/>
            <a:ext cx="396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254125" indent="-22542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Font typeface="Wingdings" pitchFamily="2" charset="2"/>
              <a:buChar char=""/>
              <a:defRPr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16002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E11B22"/>
              </a:buClr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0574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5146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9718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429000" indent="-2317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Do you make others around you better?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Are you a positive influence on the team?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Are you making a difference?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Are you a “go to” person?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Do you inspire others?</a:t>
            </a:r>
          </a:p>
          <a:p>
            <a:pPr defTabSz="914400">
              <a:buFont typeface="Arial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What is your legacy? Coach/mentor?</a:t>
            </a:r>
          </a:p>
          <a:p>
            <a:pPr defTabSz="914400">
              <a:buFont typeface="Arial"/>
              <a:buChar char="•"/>
            </a:pPr>
            <a:endParaRPr lang="en-US"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>
            <a:off x="4230624" y="914400"/>
            <a:ext cx="4456176" cy="3841531"/>
          </a:xfrm>
          <a:prstGeom prst="triangle">
            <a:avLst/>
          </a:prstGeom>
          <a:solidFill>
            <a:srgbClr val="5EB6E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  <a:ea typeface="ＭＳ Ｐゴシック" pitchFamily="108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2205335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dirty="0">
                <a:solidFill>
                  <a:prstClr val="white"/>
                </a:solidFill>
                <a:latin typeface="Arial"/>
                <a:cs typeface="Arial"/>
              </a:rPr>
              <a:t>Confidence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3733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dirty="0">
                <a:solidFill>
                  <a:prstClr val="white"/>
                </a:solidFill>
                <a:latin typeface="Arial"/>
                <a:cs typeface="Arial"/>
              </a:rPr>
              <a:t>Credibility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05600" y="3733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dirty="0">
                <a:solidFill>
                  <a:prstClr val="white"/>
                </a:solidFill>
                <a:latin typeface="Arial"/>
                <a:cs typeface="Arial"/>
              </a:rPr>
              <a:t>Impact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5344668" y="2819400"/>
            <a:ext cx="22280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endCxn id="6" idx="3"/>
          </p:cNvCxnSpPr>
          <p:nvPr/>
        </p:nvCxnSpPr>
        <p:spPr bwMode="auto">
          <a:xfrm flipH="1">
            <a:off x="6458712" y="2819400"/>
            <a:ext cx="18288" cy="19365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34000" y="6537325"/>
            <a:ext cx="1625600" cy="242888"/>
          </a:xfrm>
        </p:spPr>
        <p:txBody>
          <a:bodyPr/>
          <a:lstStyle/>
          <a:p>
            <a:pPr defTabSz="914400">
              <a:defRPr/>
            </a:pPr>
            <a:fld id="{D1C3F97E-DC6D-4F3C-956E-675D4EB42C36}" type="slidenum">
              <a:rPr lang="en-US">
                <a:solidFill>
                  <a:srgbClr val="838487"/>
                </a:solidFill>
                <a:latin typeface="Calibri"/>
              </a:rPr>
              <a:pPr defTabSz="914400">
                <a:defRPr/>
              </a:pPr>
              <a:t>5</a:t>
            </a:fld>
            <a:endParaRPr lang="en-US" dirty="0">
              <a:solidFill>
                <a:srgbClr val="838487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00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subpages">
  <a:themeElements>
    <a:clrScheme name="Aon">
      <a:dk1>
        <a:sysClr val="windowText" lastClr="000000"/>
      </a:dk1>
      <a:lt1>
        <a:sysClr val="window" lastClr="FFFFFF"/>
      </a:lt1>
      <a:dk2>
        <a:srgbClr val="003F72"/>
      </a:dk2>
      <a:lt2>
        <a:srgbClr val="5EB6E4"/>
      </a:lt2>
      <a:accent1>
        <a:srgbClr val="0086A9"/>
      </a:accent1>
      <a:accent2>
        <a:srgbClr val="E11B22"/>
      </a:accent2>
      <a:accent3>
        <a:srgbClr val="7AB800"/>
      </a:accent3>
      <a:accent4>
        <a:srgbClr val="6E267B"/>
      </a:accent4>
      <a:accent5>
        <a:srgbClr val="4D4F53"/>
      </a:accent5>
      <a:accent6>
        <a:srgbClr val="F0AB00"/>
      </a:accent6>
      <a:hlink>
        <a:srgbClr val="0039A6"/>
      </a:hlink>
      <a:folHlink>
        <a:srgbClr val="C9CAC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_aon - pre-final guide aj.potx" id="{740FBCBF-E22F-4F1E-B004-2634FDF74E76}" vid="{3A670E7E-2942-486D-BBEE-A1DED9B933F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282</Words>
  <Application>Microsoft Office PowerPoint</Application>
  <PresentationFormat>Widescreen</PresentationFormat>
  <Paragraphs>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ＭＳ Ｐゴシック</vt:lpstr>
      <vt:lpstr>Arial</vt:lpstr>
      <vt:lpstr>Calibri</vt:lpstr>
      <vt:lpstr>Symbol</vt:lpstr>
      <vt:lpstr>Times New Roman</vt:lpstr>
      <vt:lpstr>Trebuchet MS</vt:lpstr>
      <vt:lpstr>Wingdings</vt:lpstr>
      <vt:lpstr>Wingdings 3</vt:lpstr>
      <vt:lpstr>Facet</vt:lpstr>
      <vt:lpstr>subpages</vt:lpstr>
      <vt:lpstr>Office Theme</vt:lpstr>
      <vt:lpstr>Cal State Northridge Risk &amp; Insurance “Professor for a Day” October 18, 2018</vt:lpstr>
      <vt:lpstr>John P. Barrett – Career History</vt:lpstr>
      <vt:lpstr>Changing Face of Global Risk</vt:lpstr>
      <vt:lpstr>Career Tips &amp; Lessons Learned</vt:lpstr>
      <vt:lpstr>Leadership Triangle - You need no title to be a Leader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 State Northridge Risk &amp; Insurance “Professor for a Day” October 18, 2018</dc:title>
  <dc:creator>Janice Harrison</dc:creator>
  <cp:lastModifiedBy>Chang, Mu-Sheng</cp:lastModifiedBy>
  <cp:revision>13</cp:revision>
  <cp:lastPrinted>2018-10-16T18:43:47Z</cp:lastPrinted>
  <dcterms:created xsi:type="dcterms:W3CDTF">2018-10-15T21:37:02Z</dcterms:created>
  <dcterms:modified xsi:type="dcterms:W3CDTF">2018-10-16T21:17:35Z</dcterms:modified>
</cp:coreProperties>
</file>