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8" r:id="rId3"/>
    <p:sldId id="259" r:id="rId4"/>
    <p:sldId id="260" r:id="rId5"/>
    <p:sldId id="261" r:id="rId6"/>
    <p:sldId id="295" r:id="rId7"/>
    <p:sldId id="296" r:id="rId8"/>
    <p:sldId id="262" r:id="rId9"/>
    <p:sldId id="258" r:id="rId10"/>
    <p:sldId id="257" r:id="rId11"/>
    <p:sldId id="270" r:id="rId12"/>
    <p:sldId id="273" r:id="rId13"/>
    <p:sldId id="272" r:id="rId14"/>
    <p:sldId id="268" r:id="rId15"/>
    <p:sldId id="294" r:id="rId16"/>
    <p:sldId id="263" r:id="rId17"/>
    <p:sldId id="264" r:id="rId18"/>
    <p:sldId id="265" r:id="rId19"/>
    <p:sldId id="266" r:id="rId20"/>
    <p:sldId id="274" r:id="rId21"/>
    <p:sldId id="275" r:id="rId22"/>
    <p:sldId id="276" r:id="rId23"/>
    <p:sldId id="277" r:id="rId24"/>
    <p:sldId id="279" r:id="rId25"/>
    <p:sldId id="280" r:id="rId26"/>
    <p:sldId id="281" r:id="rId27"/>
    <p:sldId id="282" r:id="rId28"/>
    <p:sldId id="284" r:id="rId29"/>
    <p:sldId id="285" r:id="rId30"/>
    <p:sldId id="286" r:id="rId31"/>
    <p:sldId id="287" r:id="rId32"/>
    <p:sldId id="289" r:id="rId33"/>
    <p:sldId id="290" r:id="rId34"/>
    <p:sldId id="291" r:id="rId35"/>
    <p:sldId id="292" r:id="rId36"/>
    <p:sldId id="297" r:id="rId37"/>
    <p:sldId id="299" r:id="rId38"/>
    <p:sldId id="269" r:id="rId39"/>
    <p:sldId id="267" r:id="rId40"/>
    <p:sldId id="278" r:id="rId41"/>
    <p:sldId id="283" r:id="rId42"/>
    <p:sldId id="288" r:id="rId43"/>
    <p:sldId id="293"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38"/>
    <p:restoredTop sz="94631"/>
  </p:normalViewPr>
  <p:slideViewPr>
    <p:cSldViewPr snapToGrid="0" snapToObjects="1">
      <p:cViewPr varScale="1">
        <p:scale>
          <a:sx n="135" d="100"/>
          <a:sy n="135" d="100"/>
        </p:scale>
        <p:origin x="176" y="10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Freshmen</c:v>
                </c:pt>
                <c:pt idx="1">
                  <c:v>Transfers</c:v>
                </c:pt>
              </c:strCache>
            </c:strRef>
          </c:cat>
          <c:val>
            <c:numRef>
              <c:f>Sheet1!$B$2:$B$3</c:f>
              <c:numCache>
                <c:formatCode>General</c:formatCode>
                <c:ptCount val="2"/>
                <c:pt idx="0">
                  <c:v>0.14000000000000001</c:v>
                </c:pt>
                <c:pt idx="1">
                  <c:v>0.18</c:v>
                </c:pt>
              </c:numCache>
            </c:numRef>
          </c:val>
          <c:extLst>
            <c:ext xmlns:c16="http://schemas.microsoft.com/office/drawing/2014/chart" uri="{C3380CC4-5D6E-409C-BE32-E72D297353CC}">
              <c16:uniqueId val="{00000000-2F4B-9644-BA8A-3B819A1E2350}"/>
            </c:ext>
          </c:extLst>
        </c:ser>
        <c:ser>
          <c:idx val="1"/>
          <c:order val="1"/>
          <c:tx>
            <c:strRef>
              <c:f>Sheet1!$C$1</c:f>
              <c:strCache>
                <c:ptCount val="1"/>
                <c:pt idx="0">
                  <c:v>B</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Freshmen</c:v>
                </c:pt>
                <c:pt idx="1">
                  <c:v>Transfers</c:v>
                </c:pt>
              </c:strCache>
            </c:strRef>
          </c:cat>
          <c:val>
            <c:numRef>
              <c:f>Sheet1!$C$2:$C$3</c:f>
              <c:numCache>
                <c:formatCode>General</c:formatCode>
                <c:ptCount val="2"/>
                <c:pt idx="0">
                  <c:v>0.48</c:v>
                </c:pt>
                <c:pt idx="1">
                  <c:v>0.4</c:v>
                </c:pt>
              </c:numCache>
            </c:numRef>
          </c:val>
          <c:extLst>
            <c:ext xmlns:c16="http://schemas.microsoft.com/office/drawing/2014/chart" uri="{C3380CC4-5D6E-409C-BE32-E72D297353CC}">
              <c16:uniqueId val="{00000001-2F4B-9644-BA8A-3B819A1E2350}"/>
            </c:ext>
          </c:extLst>
        </c:ser>
        <c:ser>
          <c:idx val="2"/>
          <c:order val="2"/>
          <c:tx>
            <c:strRef>
              <c:f>Sheet1!$D$1</c:f>
              <c:strCache>
                <c:ptCount val="1"/>
                <c:pt idx="0">
                  <c:v>C</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Freshmen</c:v>
                </c:pt>
                <c:pt idx="1">
                  <c:v>Transfers</c:v>
                </c:pt>
              </c:strCache>
            </c:strRef>
          </c:cat>
          <c:val>
            <c:numRef>
              <c:f>Sheet1!$D$2:$D$3</c:f>
              <c:numCache>
                <c:formatCode>General</c:formatCode>
                <c:ptCount val="2"/>
                <c:pt idx="0">
                  <c:v>2.68</c:v>
                </c:pt>
                <c:pt idx="1">
                  <c:v>2.2599999999999998</c:v>
                </c:pt>
              </c:numCache>
            </c:numRef>
          </c:val>
          <c:extLst>
            <c:ext xmlns:c16="http://schemas.microsoft.com/office/drawing/2014/chart" uri="{C3380CC4-5D6E-409C-BE32-E72D297353CC}">
              <c16:uniqueId val="{00000002-2F4B-9644-BA8A-3B819A1E2350}"/>
            </c:ext>
          </c:extLst>
        </c:ser>
        <c:ser>
          <c:idx val="3"/>
          <c:order val="3"/>
          <c:tx>
            <c:strRef>
              <c:f>Sheet1!$E$1</c:f>
              <c:strCache>
                <c:ptCount val="1"/>
                <c:pt idx="0">
                  <c:v>D</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Freshmen</c:v>
                </c:pt>
                <c:pt idx="1">
                  <c:v>Transfers</c:v>
                </c:pt>
              </c:strCache>
            </c:strRef>
          </c:cat>
          <c:val>
            <c:numRef>
              <c:f>Sheet1!$E$2:$E$3</c:f>
              <c:numCache>
                <c:formatCode>General</c:formatCode>
                <c:ptCount val="2"/>
                <c:pt idx="0">
                  <c:v>3.32</c:v>
                </c:pt>
                <c:pt idx="1">
                  <c:v>2.91</c:v>
                </c:pt>
              </c:numCache>
            </c:numRef>
          </c:val>
          <c:extLst>
            <c:ext xmlns:c16="http://schemas.microsoft.com/office/drawing/2014/chart" uri="{C3380CC4-5D6E-409C-BE32-E72D297353CC}">
              <c16:uniqueId val="{00000003-2F4B-9644-BA8A-3B819A1E2350}"/>
            </c:ext>
          </c:extLst>
        </c:ser>
        <c:ser>
          <c:idx val="4"/>
          <c:order val="4"/>
          <c:tx>
            <c:strRef>
              <c:f>Sheet1!$F$1</c:f>
              <c:strCache>
                <c:ptCount val="1"/>
                <c:pt idx="0">
                  <c:v>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Freshmen</c:v>
                </c:pt>
                <c:pt idx="1">
                  <c:v>Transfers</c:v>
                </c:pt>
              </c:strCache>
            </c:strRef>
          </c:cat>
          <c:val>
            <c:numRef>
              <c:f>Sheet1!$F$2:$F$3</c:f>
              <c:numCache>
                <c:formatCode>General</c:formatCode>
                <c:ptCount val="2"/>
                <c:pt idx="0">
                  <c:v>3.37</c:v>
                </c:pt>
                <c:pt idx="1">
                  <c:v>3.2</c:v>
                </c:pt>
              </c:numCache>
            </c:numRef>
          </c:val>
          <c:extLst>
            <c:ext xmlns:c16="http://schemas.microsoft.com/office/drawing/2014/chart" uri="{C3380CC4-5D6E-409C-BE32-E72D297353CC}">
              <c16:uniqueId val="{00000004-2F4B-9644-BA8A-3B819A1E2350}"/>
            </c:ext>
          </c:extLst>
        </c:ser>
        <c:ser>
          <c:idx val="5"/>
          <c:order val="5"/>
          <c:tx>
            <c:strRef>
              <c:f>Sheet1!$G$1</c:f>
              <c:strCache>
                <c:ptCount val="1"/>
                <c:pt idx="0">
                  <c:v>F</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Freshmen</c:v>
                </c:pt>
                <c:pt idx="1">
                  <c:v>Transfers</c:v>
                </c:pt>
              </c:strCache>
            </c:strRef>
          </c:cat>
          <c:val>
            <c:numRef>
              <c:f>Sheet1!$G$2:$G$3</c:f>
              <c:numCache>
                <c:formatCode>General</c:formatCode>
                <c:ptCount val="2"/>
                <c:pt idx="0">
                  <c:v>3.37</c:v>
                </c:pt>
                <c:pt idx="1">
                  <c:v>3.15</c:v>
                </c:pt>
              </c:numCache>
            </c:numRef>
          </c:val>
          <c:extLst>
            <c:ext xmlns:c16="http://schemas.microsoft.com/office/drawing/2014/chart" uri="{C3380CC4-5D6E-409C-BE32-E72D297353CC}">
              <c16:uniqueId val="{00000005-2F4B-9644-BA8A-3B819A1E2350}"/>
            </c:ext>
          </c:extLst>
        </c:ser>
        <c:dLbls>
          <c:showLegendKey val="0"/>
          <c:showVal val="0"/>
          <c:showCatName val="0"/>
          <c:showSerName val="0"/>
          <c:showPercent val="0"/>
          <c:showBubbleSize val="0"/>
        </c:dLbls>
        <c:gapWidth val="219"/>
        <c:overlap val="-27"/>
        <c:axId val="798730240"/>
        <c:axId val="805066416"/>
      </c:barChart>
      <c:catAx>
        <c:axId val="79873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805066416"/>
        <c:crosses val="autoZero"/>
        <c:auto val="1"/>
        <c:lblAlgn val="ctr"/>
        <c:lblOffset val="100"/>
        <c:noMultiLvlLbl val="0"/>
      </c:catAx>
      <c:valAx>
        <c:axId val="8050664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98730240"/>
        <c:crosses val="autoZero"/>
        <c:crossBetween val="between"/>
      </c:valAx>
      <c:spPr>
        <a:noFill/>
        <a:ln>
          <a:noFill/>
        </a:ln>
        <a:effectLst/>
      </c:spPr>
    </c:plotArea>
    <c:legend>
      <c:legendPos val="tr"/>
      <c:layout>
        <c:manualLayout>
          <c:xMode val="edge"/>
          <c:yMode val="edge"/>
          <c:x val="0.73293937812354848"/>
          <c:y val="3.6322365281920184E-2"/>
          <c:w val="0.25948672645008042"/>
          <c:h val="0.10807238351460353"/>
        </c:manualLayout>
      </c:layout>
      <c:overlay val="1"/>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200" dirty="0"/>
              <a:t>Lower-Division</a:t>
            </a:r>
            <a:r>
              <a:rPr lang="en-US" sz="2200" baseline="0" dirty="0"/>
              <a:t> F enrollment (FTF)</a:t>
            </a:r>
            <a:endParaRPr lang="en-US" sz="2200"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1C30-DC47-84FD-81DFED9B6FE8}"/>
              </c:ext>
            </c:extLst>
          </c:dPt>
          <c:dPt>
            <c:idx val="1"/>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2-1C30-DC47-84FD-81DFED9B6FE8}"/>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3-1C30-DC47-84FD-81DFED9B6FE8}"/>
              </c:ext>
            </c:extLst>
          </c:dPt>
          <c:dLbls>
            <c:dLbl>
              <c:idx val="0"/>
              <c:layout>
                <c:manualLayout>
                  <c:x val="-1.4777824026896905E-2"/>
                  <c:y val="-0.19152754528042953"/>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C30-DC47-84FD-81DFED9B6FE8}"/>
                </c:ext>
              </c:extLst>
            </c:dLbl>
            <c:dLbl>
              <c:idx val="1"/>
              <c:layout>
                <c:manualLayout>
                  <c:x val="5.3133620267461379E-2"/>
                  <c:y val="8.7057975127467963E-2"/>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23509030582553503"/>
                      <c:h val="0.1510455868461569"/>
                    </c:manualLayout>
                  </c15:layout>
                </c:ext>
                <c:ext xmlns:c16="http://schemas.microsoft.com/office/drawing/2014/chart" uri="{C3380CC4-5D6E-409C-BE32-E72D297353CC}">
                  <c16:uniqueId val="{00000002-1C30-DC47-84FD-81DFED9B6FE8}"/>
                </c:ext>
              </c:extLst>
            </c:dLbl>
            <c:dLbl>
              <c:idx val="2"/>
              <c:layout>
                <c:manualLayout>
                  <c:x val="-3.3338742128603216E-2"/>
                  <c:y val="2.9019325042489051E-3"/>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C30-DC47-84FD-81DFED9B6FE8}"/>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ES/GWS/QS</c:v>
                </c:pt>
                <c:pt idx="1">
                  <c:v>Language</c:v>
                </c:pt>
                <c:pt idx="2">
                  <c:v>Other</c:v>
                </c:pt>
              </c:strCache>
            </c:strRef>
          </c:cat>
          <c:val>
            <c:numRef>
              <c:f>Sheet1!$B$2:$B$4</c:f>
              <c:numCache>
                <c:formatCode>0%</c:formatCode>
                <c:ptCount val="3"/>
                <c:pt idx="0">
                  <c:v>0.48</c:v>
                </c:pt>
                <c:pt idx="1">
                  <c:v>0.31</c:v>
                </c:pt>
                <c:pt idx="2">
                  <c:v>0.22</c:v>
                </c:pt>
              </c:numCache>
            </c:numRef>
          </c:val>
          <c:extLst>
            <c:ext xmlns:c16="http://schemas.microsoft.com/office/drawing/2014/chart" uri="{C3380CC4-5D6E-409C-BE32-E72D297353CC}">
              <c16:uniqueId val="{00000000-1C30-DC47-84FD-81DFED9B6FE8}"/>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200" dirty="0"/>
              <a:t>Upper-Division F Enrollment</a:t>
            </a:r>
            <a:r>
              <a:rPr lang="en-US" sz="2200" baseline="0" dirty="0"/>
              <a:t>:  FTF</a:t>
            </a:r>
            <a:endParaRPr lang="en-US" sz="2200"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1C30-DC47-84FD-81DFED9B6FE8}"/>
              </c:ext>
            </c:extLst>
          </c:dPt>
          <c:dPt>
            <c:idx val="1"/>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2-1C30-DC47-84FD-81DFED9B6FE8}"/>
              </c:ext>
            </c:extLst>
          </c:dPt>
          <c:dLbls>
            <c:dLbl>
              <c:idx val="0"/>
              <c:layout>
                <c:manualLayout>
                  <c:x val="-2.2757957286705472E-3"/>
                  <c:y val="-5.2234785076480772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C30-DC47-84FD-81DFED9B6FE8}"/>
                </c:ext>
              </c:extLst>
            </c:dLbl>
            <c:dLbl>
              <c:idx val="1"/>
              <c:layout>
                <c:manualLayout>
                  <c:x val="4.0631591969235159E-2"/>
                  <c:y val="0.1015676376487125"/>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23509030582553503"/>
                      <c:h val="0.1510455868461569"/>
                    </c:manualLayout>
                  </c15:layout>
                </c:ext>
                <c:ext xmlns:c16="http://schemas.microsoft.com/office/drawing/2014/chart" uri="{C3380CC4-5D6E-409C-BE32-E72D297353CC}">
                  <c16:uniqueId val="{00000002-1C30-DC47-84FD-81DFED9B6FE8}"/>
                </c:ext>
              </c:extLst>
            </c:dLbl>
            <c:dLbl>
              <c:idx val="2"/>
              <c:layout>
                <c:manualLayout>
                  <c:x val="-3.3338742128603216E-2"/>
                  <c:y val="2.9019325042489051E-3"/>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C30-DC47-84FD-81DFED9B6FE8}"/>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ES/GWS/QS</c:v>
                </c:pt>
                <c:pt idx="1">
                  <c:v>Other</c:v>
                </c:pt>
              </c:strCache>
            </c:strRef>
          </c:cat>
          <c:val>
            <c:numRef>
              <c:f>Sheet1!$B$2:$B$3</c:f>
              <c:numCache>
                <c:formatCode>0%</c:formatCode>
                <c:ptCount val="2"/>
                <c:pt idx="0">
                  <c:v>0.28000000000000003</c:v>
                </c:pt>
                <c:pt idx="1">
                  <c:v>0.72</c:v>
                </c:pt>
              </c:numCache>
            </c:numRef>
          </c:val>
          <c:extLst>
            <c:ext xmlns:c16="http://schemas.microsoft.com/office/drawing/2014/chart" uri="{C3380CC4-5D6E-409C-BE32-E72D297353CC}">
              <c16:uniqueId val="{00000000-1C30-DC47-84FD-81DFED9B6FE8}"/>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200" dirty="0"/>
              <a:t>Upper-Division F Enrollment</a:t>
            </a:r>
            <a:r>
              <a:rPr lang="en-US" sz="2200" baseline="0" dirty="0"/>
              <a:t>:  FTT</a:t>
            </a:r>
            <a:endParaRPr lang="en-US" sz="2200"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4305-0640-BBC3-841D8D76CBBC}"/>
              </c:ext>
            </c:extLst>
          </c:dPt>
          <c:dPt>
            <c:idx val="1"/>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3-4305-0640-BBC3-841D8D76CBBC}"/>
              </c:ext>
            </c:extLst>
          </c:dPt>
          <c:dLbls>
            <c:dLbl>
              <c:idx val="0"/>
              <c:layout>
                <c:manualLayout>
                  <c:x val="4.9815988847271973E-2"/>
                  <c:y val="-2.321546003399147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305-0640-BBC3-841D8D76CBBC}"/>
                </c:ext>
              </c:extLst>
            </c:dLbl>
            <c:dLbl>
              <c:idx val="1"/>
              <c:layout>
                <c:manualLayout>
                  <c:x val="3.8547920586197458E-2"/>
                  <c:y val="8.7057975127466901E-3"/>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23509030582553503"/>
                      <c:h val="0.1510455868461569"/>
                    </c:manualLayout>
                  </c15:layout>
                </c:ext>
                <c:ext xmlns:c16="http://schemas.microsoft.com/office/drawing/2014/chart" uri="{C3380CC4-5D6E-409C-BE32-E72D297353CC}">
                  <c16:uniqueId val="{00000003-4305-0640-BBC3-841D8D76CBBC}"/>
                </c:ext>
              </c:extLst>
            </c:dLbl>
            <c:dLbl>
              <c:idx val="2"/>
              <c:layout>
                <c:manualLayout>
                  <c:x val="-3.3338742128603216E-2"/>
                  <c:y val="2.9019325042489051E-3"/>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305-0640-BBC3-841D8D76CBBC}"/>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ES/GWS/QS</c:v>
                </c:pt>
                <c:pt idx="1">
                  <c:v>Other</c:v>
                </c:pt>
              </c:strCache>
            </c:strRef>
          </c:cat>
          <c:val>
            <c:numRef>
              <c:f>Sheet1!$B$2:$B$3</c:f>
              <c:numCache>
                <c:formatCode>0%</c:formatCode>
                <c:ptCount val="2"/>
                <c:pt idx="0">
                  <c:v>0.2</c:v>
                </c:pt>
                <c:pt idx="1">
                  <c:v>0.8</c:v>
                </c:pt>
              </c:numCache>
            </c:numRef>
          </c:val>
          <c:extLst>
            <c:ext xmlns:c16="http://schemas.microsoft.com/office/drawing/2014/chart" uri="{C3380CC4-5D6E-409C-BE32-E72D297353CC}">
              <c16:uniqueId val="{00000005-4305-0640-BBC3-841D8D76CBBC}"/>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11/2/18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11/2/18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11/2/18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11/2/18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11/2/18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11/2/18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D6004-4052-134D-BFA2-089F4B33A88B}"/>
              </a:ext>
            </a:extLst>
          </p:cNvPr>
          <p:cNvSpPr>
            <a:spLocks noGrp="1"/>
          </p:cNvSpPr>
          <p:nvPr>
            <p:ph type="ctrTitle"/>
          </p:nvPr>
        </p:nvSpPr>
        <p:spPr>
          <a:xfrm>
            <a:off x="1154955" y="1447800"/>
            <a:ext cx="9882090" cy="3329581"/>
          </a:xfrm>
        </p:spPr>
        <p:txBody>
          <a:bodyPr>
            <a:normAutofit fontScale="90000"/>
          </a:bodyPr>
          <a:lstStyle/>
          <a:p>
            <a:r>
              <a:rPr lang="en-US" dirty="0"/>
              <a:t>ESTIMATE OF IMPACT OF PROPOSED GE PLANS ON UPPER-DIVISION GE</a:t>
            </a:r>
          </a:p>
        </p:txBody>
      </p:sp>
      <p:sp>
        <p:nvSpPr>
          <p:cNvPr id="3" name="Subtitle 2">
            <a:extLst>
              <a:ext uri="{FF2B5EF4-FFF2-40B4-BE49-F238E27FC236}">
                <a16:creationId xmlns:a16="http://schemas.microsoft.com/office/drawing/2014/main" id="{4A506409-6F42-2D49-8364-4B0309298650}"/>
              </a:ext>
            </a:extLst>
          </p:cNvPr>
          <p:cNvSpPr>
            <a:spLocks noGrp="1"/>
          </p:cNvSpPr>
          <p:nvPr>
            <p:ph type="subTitle" idx="1"/>
          </p:nvPr>
        </p:nvSpPr>
        <p:spPr>
          <a:xfrm>
            <a:off x="1154955" y="4979490"/>
            <a:ext cx="8825658" cy="861420"/>
          </a:xfrm>
        </p:spPr>
        <p:txBody>
          <a:bodyPr>
            <a:normAutofit fontScale="77500" lnSpcReduction="20000"/>
          </a:bodyPr>
          <a:lstStyle/>
          <a:p>
            <a:r>
              <a:rPr lang="en-US" sz="3200" i="1" dirty="0">
                <a:solidFill>
                  <a:schemeClr val="tx2"/>
                </a:solidFill>
              </a:rPr>
              <a:t>ACADEMIC AFFAIRS DISCUSSION: </a:t>
            </a:r>
          </a:p>
          <a:p>
            <a:r>
              <a:rPr lang="en-US" sz="3200" i="1" dirty="0">
                <a:solidFill>
                  <a:schemeClr val="tx2"/>
                </a:solidFill>
              </a:rPr>
              <a:t>OCTOBER 30 &amp; 31, 2018</a:t>
            </a:r>
          </a:p>
          <a:p>
            <a:endParaRPr lang="en-US" dirty="0"/>
          </a:p>
        </p:txBody>
      </p:sp>
    </p:spTree>
    <p:extLst>
      <p:ext uri="{BB962C8B-B14F-4D97-AF65-F5344CB8AC3E}">
        <p14:creationId xmlns:p14="http://schemas.microsoft.com/office/powerpoint/2010/main" val="217018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9830D92-9845-F74F-A82A-F0421DE4A7CC}"/>
              </a:ext>
            </a:extLst>
          </p:cNvPr>
          <p:cNvSpPr txBox="1"/>
          <p:nvPr/>
        </p:nvSpPr>
        <p:spPr>
          <a:xfrm>
            <a:off x="177799" y="139700"/>
            <a:ext cx="4768273" cy="553998"/>
          </a:xfrm>
          <a:prstGeom prst="rect">
            <a:avLst/>
          </a:prstGeom>
          <a:noFill/>
        </p:spPr>
        <p:txBody>
          <a:bodyPr wrap="square" rtlCol="0">
            <a:spAutoFit/>
          </a:bodyPr>
          <a:lstStyle/>
          <a:p>
            <a:r>
              <a:rPr lang="en-US" sz="3000" b="1" dirty="0"/>
              <a:t>CURRENT CSUN GE PLAN</a:t>
            </a:r>
          </a:p>
        </p:txBody>
      </p:sp>
      <p:sp>
        <p:nvSpPr>
          <p:cNvPr id="5" name="TextBox 4">
            <a:extLst>
              <a:ext uri="{FF2B5EF4-FFF2-40B4-BE49-F238E27FC236}">
                <a16:creationId xmlns:a16="http://schemas.microsoft.com/office/drawing/2014/main" id="{98815BBE-1C73-C64D-AAF8-2BDF6A481E5B}"/>
              </a:ext>
            </a:extLst>
          </p:cNvPr>
          <p:cNvSpPr txBox="1"/>
          <p:nvPr/>
        </p:nvSpPr>
        <p:spPr>
          <a:xfrm>
            <a:off x="177794" y="685960"/>
            <a:ext cx="4518891" cy="13542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A:  BASIC SKILLS</a:t>
            </a:r>
          </a:p>
          <a:p>
            <a:endParaRPr lang="en-US" sz="1000" b="1" dirty="0"/>
          </a:p>
          <a:p>
            <a:r>
              <a:rPr lang="en-US" dirty="0"/>
              <a:t>9 units</a:t>
            </a:r>
          </a:p>
          <a:p>
            <a:r>
              <a:rPr lang="en-US" b="1" dirty="0">
                <a:solidFill>
                  <a:schemeClr val="accent1"/>
                </a:solidFill>
              </a:rPr>
              <a:t>A1 (speech): LD or UD</a:t>
            </a:r>
          </a:p>
          <a:p>
            <a:r>
              <a:rPr lang="en-US" b="1" dirty="0">
                <a:solidFill>
                  <a:schemeClr val="accent1"/>
                </a:solidFill>
              </a:rPr>
              <a:t>A2 (writing)&amp; A3 (critical thinking): LD</a:t>
            </a:r>
          </a:p>
        </p:txBody>
      </p:sp>
      <p:sp>
        <p:nvSpPr>
          <p:cNvPr id="6" name="TextBox 5">
            <a:extLst>
              <a:ext uri="{FF2B5EF4-FFF2-40B4-BE49-F238E27FC236}">
                <a16:creationId xmlns:a16="http://schemas.microsoft.com/office/drawing/2014/main" id="{BFC8BD05-FE8F-EB47-8714-F2FBD40D1787}"/>
              </a:ext>
            </a:extLst>
          </p:cNvPr>
          <p:cNvSpPr txBox="1"/>
          <p:nvPr/>
        </p:nvSpPr>
        <p:spPr>
          <a:xfrm>
            <a:off x="177793" y="2120962"/>
            <a:ext cx="4518891"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B:  NATURAL SCIENCES &amp; QUANTITATIVE REASONING</a:t>
            </a:r>
          </a:p>
          <a:p>
            <a:endParaRPr lang="en-US" sz="1000" b="1" dirty="0"/>
          </a:p>
          <a:p>
            <a:r>
              <a:rPr lang="en-US" b="1" dirty="0">
                <a:solidFill>
                  <a:schemeClr val="accent1"/>
                </a:solidFill>
              </a:rPr>
              <a:t>11 units, incl. 2 labs</a:t>
            </a:r>
          </a:p>
        </p:txBody>
      </p:sp>
      <p:sp>
        <p:nvSpPr>
          <p:cNvPr id="7" name="TextBox 6">
            <a:extLst>
              <a:ext uri="{FF2B5EF4-FFF2-40B4-BE49-F238E27FC236}">
                <a16:creationId xmlns:a16="http://schemas.microsoft.com/office/drawing/2014/main" id="{CD42FEBC-6C0F-8A47-B5F6-20BE3F8D6D5E}"/>
              </a:ext>
            </a:extLst>
          </p:cNvPr>
          <p:cNvSpPr txBox="1"/>
          <p:nvPr/>
        </p:nvSpPr>
        <p:spPr>
          <a:xfrm>
            <a:off x="177792" y="3311206"/>
            <a:ext cx="4518891"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C:  ARTS &amp; HUMANITIES</a:t>
            </a:r>
          </a:p>
          <a:p>
            <a:endParaRPr lang="en-US" sz="1000" b="1" dirty="0"/>
          </a:p>
          <a:p>
            <a:r>
              <a:rPr lang="en-US" dirty="0"/>
              <a:t>6 units </a:t>
            </a:r>
            <a:r>
              <a:rPr lang="en-US" b="1" dirty="0">
                <a:solidFill>
                  <a:schemeClr val="accent1"/>
                </a:solidFill>
              </a:rPr>
              <a:t>(LD or UD)</a:t>
            </a:r>
          </a:p>
        </p:txBody>
      </p:sp>
      <p:sp>
        <p:nvSpPr>
          <p:cNvPr id="8" name="TextBox 7">
            <a:extLst>
              <a:ext uri="{FF2B5EF4-FFF2-40B4-BE49-F238E27FC236}">
                <a16:creationId xmlns:a16="http://schemas.microsoft.com/office/drawing/2014/main" id="{77F7762B-82AE-E841-A3FA-8900388BDA4D}"/>
              </a:ext>
            </a:extLst>
          </p:cNvPr>
          <p:cNvSpPr txBox="1"/>
          <p:nvPr/>
        </p:nvSpPr>
        <p:spPr>
          <a:xfrm>
            <a:off x="177791" y="4225334"/>
            <a:ext cx="4518891"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D:  SOCIAL SCIENCES</a:t>
            </a:r>
          </a:p>
          <a:p>
            <a:endParaRPr lang="en-US" sz="1000" b="1" dirty="0"/>
          </a:p>
          <a:p>
            <a:r>
              <a:rPr lang="en-US" dirty="0"/>
              <a:t>12 units </a:t>
            </a:r>
            <a:r>
              <a:rPr lang="en-US" b="1" dirty="0">
                <a:solidFill>
                  <a:schemeClr val="accent1"/>
                </a:solidFill>
              </a:rPr>
              <a:t>(LD or UD)</a:t>
            </a:r>
          </a:p>
        </p:txBody>
      </p:sp>
      <p:sp>
        <p:nvSpPr>
          <p:cNvPr id="9" name="TextBox 8">
            <a:extLst>
              <a:ext uri="{FF2B5EF4-FFF2-40B4-BE49-F238E27FC236}">
                <a16:creationId xmlns:a16="http://schemas.microsoft.com/office/drawing/2014/main" id="{E44A9988-2903-4F48-9075-4D5CCA5C2624}"/>
              </a:ext>
            </a:extLst>
          </p:cNvPr>
          <p:cNvSpPr txBox="1"/>
          <p:nvPr/>
        </p:nvSpPr>
        <p:spPr>
          <a:xfrm>
            <a:off x="177790" y="5138579"/>
            <a:ext cx="4518891"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E:  LIFELONG LEARNING</a:t>
            </a:r>
          </a:p>
          <a:p>
            <a:endParaRPr lang="en-US" sz="1000" b="1" dirty="0"/>
          </a:p>
          <a:p>
            <a:r>
              <a:rPr lang="en-US" dirty="0"/>
              <a:t>3 units </a:t>
            </a:r>
            <a:r>
              <a:rPr lang="en-US" b="1" dirty="0">
                <a:solidFill>
                  <a:schemeClr val="accent1"/>
                </a:solidFill>
              </a:rPr>
              <a:t>(LD or UD)</a:t>
            </a:r>
          </a:p>
        </p:txBody>
      </p:sp>
      <p:sp>
        <p:nvSpPr>
          <p:cNvPr id="10" name="TextBox 9">
            <a:extLst>
              <a:ext uri="{FF2B5EF4-FFF2-40B4-BE49-F238E27FC236}">
                <a16:creationId xmlns:a16="http://schemas.microsoft.com/office/drawing/2014/main" id="{9FCAF76C-7E03-3048-AF46-283AB5B18DC3}"/>
              </a:ext>
            </a:extLst>
          </p:cNvPr>
          <p:cNvSpPr txBox="1"/>
          <p:nvPr/>
        </p:nvSpPr>
        <p:spPr>
          <a:xfrm>
            <a:off x="177789" y="6038836"/>
            <a:ext cx="4518891"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F:  COMPARATIVE CULTURAL STUDIES</a:t>
            </a:r>
          </a:p>
          <a:p>
            <a:endParaRPr lang="en-US" sz="1000" b="1" dirty="0"/>
          </a:p>
          <a:p>
            <a:r>
              <a:rPr lang="en-US" dirty="0"/>
              <a:t>6 units </a:t>
            </a:r>
            <a:r>
              <a:rPr lang="en-US" b="1" dirty="0">
                <a:solidFill>
                  <a:schemeClr val="accent1"/>
                </a:solidFill>
              </a:rPr>
              <a:t>(LD or UD)</a:t>
            </a:r>
          </a:p>
        </p:txBody>
      </p:sp>
      <p:sp>
        <p:nvSpPr>
          <p:cNvPr id="11" name="TextBox 10">
            <a:extLst>
              <a:ext uri="{FF2B5EF4-FFF2-40B4-BE49-F238E27FC236}">
                <a16:creationId xmlns:a16="http://schemas.microsoft.com/office/drawing/2014/main" id="{305C99E7-D368-E548-A2E6-FF2EB726090C}"/>
              </a:ext>
            </a:extLst>
          </p:cNvPr>
          <p:cNvSpPr txBox="1"/>
          <p:nvPr/>
        </p:nvSpPr>
        <p:spPr>
          <a:xfrm>
            <a:off x="5650345" y="139700"/>
            <a:ext cx="4768273" cy="553998"/>
          </a:xfrm>
          <a:prstGeom prst="rect">
            <a:avLst/>
          </a:prstGeom>
          <a:noFill/>
        </p:spPr>
        <p:txBody>
          <a:bodyPr wrap="square" rtlCol="0">
            <a:spAutoFit/>
          </a:bodyPr>
          <a:lstStyle/>
          <a:p>
            <a:r>
              <a:rPr lang="en-US" sz="3000" b="1" dirty="0"/>
              <a:t>EO 1100R FRAMEWORK</a:t>
            </a:r>
          </a:p>
        </p:txBody>
      </p:sp>
      <p:sp>
        <p:nvSpPr>
          <p:cNvPr id="12" name="TextBox 11">
            <a:extLst>
              <a:ext uri="{FF2B5EF4-FFF2-40B4-BE49-F238E27FC236}">
                <a16:creationId xmlns:a16="http://schemas.microsoft.com/office/drawing/2014/main" id="{F9188344-E057-E945-BFAD-37E53C4F4520}"/>
              </a:ext>
            </a:extLst>
          </p:cNvPr>
          <p:cNvSpPr txBox="1"/>
          <p:nvPr/>
        </p:nvSpPr>
        <p:spPr>
          <a:xfrm>
            <a:off x="5650340" y="685960"/>
            <a:ext cx="4518891"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A:  BASIC SKILLS</a:t>
            </a:r>
          </a:p>
          <a:p>
            <a:endParaRPr lang="en-US" sz="1000" b="1" dirty="0"/>
          </a:p>
          <a:p>
            <a:r>
              <a:rPr lang="en-US" dirty="0"/>
              <a:t>9 units</a:t>
            </a:r>
          </a:p>
          <a:p>
            <a:r>
              <a:rPr lang="en-US" b="1" dirty="0">
                <a:solidFill>
                  <a:schemeClr val="accent1"/>
                </a:solidFill>
              </a:rPr>
              <a:t>LD only</a:t>
            </a:r>
          </a:p>
        </p:txBody>
      </p:sp>
      <p:sp>
        <p:nvSpPr>
          <p:cNvPr id="13" name="TextBox 12">
            <a:extLst>
              <a:ext uri="{FF2B5EF4-FFF2-40B4-BE49-F238E27FC236}">
                <a16:creationId xmlns:a16="http://schemas.microsoft.com/office/drawing/2014/main" id="{4F4D55EA-EAA7-4149-B9E9-013E17A7883A}"/>
              </a:ext>
            </a:extLst>
          </p:cNvPr>
          <p:cNvSpPr txBox="1"/>
          <p:nvPr/>
        </p:nvSpPr>
        <p:spPr>
          <a:xfrm>
            <a:off x="5650339" y="2120962"/>
            <a:ext cx="4518891"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B:  NATURAL SCIENCES &amp; QUANTITATIVE REASONING</a:t>
            </a:r>
          </a:p>
          <a:p>
            <a:endParaRPr lang="en-US" sz="1000" b="1" dirty="0"/>
          </a:p>
          <a:p>
            <a:r>
              <a:rPr lang="en-US" b="1" dirty="0">
                <a:solidFill>
                  <a:schemeClr val="accent1"/>
                </a:solidFill>
              </a:rPr>
              <a:t>12 units (3 UD), incl. 1 lab</a:t>
            </a:r>
          </a:p>
        </p:txBody>
      </p:sp>
      <p:sp>
        <p:nvSpPr>
          <p:cNvPr id="14" name="TextBox 13">
            <a:extLst>
              <a:ext uri="{FF2B5EF4-FFF2-40B4-BE49-F238E27FC236}">
                <a16:creationId xmlns:a16="http://schemas.microsoft.com/office/drawing/2014/main" id="{A7D522E7-8B56-634D-933F-9DC0F7D462E0}"/>
              </a:ext>
            </a:extLst>
          </p:cNvPr>
          <p:cNvSpPr txBox="1"/>
          <p:nvPr/>
        </p:nvSpPr>
        <p:spPr>
          <a:xfrm>
            <a:off x="5650338" y="3311206"/>
            <a:ext cx="4518891"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C:  ARTS &amp; HUMANITIES</a:t>
            </a:r>
          </a:p>
          <a:p>
            <a:endParaRPr lang="en-US" sz="1000" b="1" dirty="0"/>
          </a:p>
          <a:p>
            <a:r>
              <a:rPr lang="en-US" dirty="0"/>
              <a:t>6 units </a:t>
            </a:r>
            <a:r>
              <a:rPr lang="en-US" b="1" dirty="0">
                <a:solidFill>
                  <a:schemeClr val="accent1"/>
                </a:solidFill>
              </a:rPr>
              <a:t>(LD/UD split depends on plan)</a:t>
            </a:r>
          </a:p>
        </p:txBody>
      </p:sp>
      <p:sp>
        <p:nvSpPr>
          <p:cNvPr id="15" name="TextBox 14">
            <a:extLst>
              <a:ext uri="{FF2B5EF4-FFF2-40B4-BE49-F238E27FC236}">
                <a16:creationId xmlns:a16="http://schemas.microsoft.com/office/drawing/2014/main" id="{86079958-5EC9-0046-B3B4-C638BF641DFB}"/>
              </a:ext>
            </a:extLst>
          </p:cNvPr>
          <p:cNvSpPr txBox="1"/>
          <p:nvPr/>
        </p:nvSpPr>
        <p:spPr>
          <a:xfrm>
            <a:off x="5650337" y="4225334"/>
            <a:ext cx="4518891"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D:  SOCIAL SCIENCES</a:t>
            </a:r>
          </a:p>
          <a:p>
            <a:endParaRPr lang="en-US" sz="1000" b="1" dirty="0"/>
          </a:p>
          <a:p>
            <a:r>
              <a:rPr lang="en-US" dirty="0"/>
              <a:t>12 units </a:t>
            </a:r>
            <a:r>
              <a:rPr lang="en-US" b="1" dirty="0">
                <a:solidFill>
                  <a:schemeClr val="accent1"/>
                </a:solidFill>
              </a:rPr>
              <a:t>(LD/UD split depends on plan)</a:t>
            </a:r>
          </a:p>
        </p:txBody>
      </p:sp>
      <p:sp>
        <p:nvSpPr>
          <p:cNvPr id="16" name="TextBox 15">
            <a:extLst>
              <a:ext uri="{FF2B5EF4-FFF2-40B4-BE49-F238E27FC236}">
                <a16:creationId xmlns:a16="http://schemas.microsoft.com/office/drawing/2014/main" id="{D09776B0-B3DB-274D-9000-8A6DA704F812}"/>
              </a:ext>
            </a:extLst>
          </p:cNvPr>
          <p:cNvSpPr txBox="1"/>
          <p:nvPr/>
        </p:nvSpPr>
        <p:spPr>
          <a:xfrm>
            <a:off x="5650336" y="5138579"/>
            <a:ext cx="4518891"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E:  LIFELONG LEARNING</a:t>
            </a:r>
          </a:p>
          <a:p>
            <a:endParaRPr lang="en-US" sz="1000" b="1" dirty="0"/>
          </a:p>
          <a:p>
            <a:r>
              <a:rPr lang="en-US" dirty="0"/>
              <a:t>3 units </a:t>
            </a:r>
            <a:r>
              <a:rPr lang="en-US" b="1" dirty="0">
                <a:solidFill>
                  <a:schemeClr val="accent1"/>
                </a:solidFill>
              </a:rPr>
              <a:t>(not included in UDGE)</a:t>
            </a:r>
          </a:p>
        </p:txBody>
      </p:sp>
      <p:sp>
        <p:nvSpPr>
          <p:cNvPr id="17" name="TextBox 16">
            <a:extLst>
              <a:ext uri="{FF2B5EF4-FFF2-40B4-BE49-F238E27FC236}">
                <a16:creationId xmlns:a16="http://schemas.microsoft.com/office/drawing/2014/main" id="{B505CA0F-1198-4C44-8893-B27CE7CED9CD}"/>
              </a:ext>
            </a:extLst>
          </p:cNvPr>
          <p:cNvSpPr txBox="1"/>
          <p:nvPr/>
        </p:nvSpPr>
        <p:spPr>
          <a:xfrm>
            <a:off x="5650335" y="6038836"/>
            <a:ext cx="4518891"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F:  COMPARATIVE CULTURAL STUDIES</a:t>
            </a:r>
          </a:p>
          <a:p>
            <a:endParaRPr lang="en-US" sz="1000" b="1" dirty="0"/>
          </a:p>
          <a:p>
            <a:r>
              <a:rPr lang="en-US" dirty="0"/>
              <a:t>6 units </a:t>
            </a:r>
            <a:r>
              <a:rPr lang="en-US" b="1" dirty="0">
                <a:solidFill>
                  <a:schemeClr val="accent1"/>
                </a:solidFill>
              </a:rPr>
              <a:t>(LD/UD split depends on plan)*</a:t>
            </a:r>
          </a:p>
        </p:txBody>
      </p:sp>
      <p:sp>
        <p:nvSpPr>
          <p:cNvPr id="18" name="TextBox 17">
            <a:extLst>
              <a:ext uri="{FF2B5EF4-FFF2-40B4-BE49-F238E27FC236}">
                <a16:creationId xmlns:a16="http://schemas.microsoft.com/office/drawing/2014/main" id="{FBADD5DE-8451-6246-AC23-3FB5C3A3355F}"/>
              </a:ext>
            </a:extLst>
          </p:cNvPr>
          <p:cNvSpPr txBox="1"/>
          <p:nvPr/>
        </p:nvSpPr>
        <p:spPr>
          <a:xfrm>
            <a:off x="10418618" y="6254280"/>
            <a:ext cx="1773382" cy="584775"/>
          </a:xfrm>
          <a:prstGeom prst="rect">
            <a:avLst/>
          </a:prstGeom>
          <a:noFill/>
        </p:spPr>
        <p:txBody>
          <a:bodyPr wrap="square" rtlCol="0">
            <a:spAutoFit/>
          </a:bodyPr>
          <a:lstStyle/>
          <a:p>
            <a:r>
              <a:rPr lang="en-US" sz="1600" i="1" dirty="0">
                <a:solidFill>
                  <a:schemeClr val="accent1"/>
                </a:solidFill>
              </a:rPr>
              <a:t>*:  with campus F exception</a:t>
            </a:r>
          </a:p>
        </p:txBody>
      </p:sp>
      <p:sp>
        <p:nvSpPr>
          <p:cNvPr id="2" name="TextBox 1">
            <a:extLst>
              <a:ext uri="{FF2B5EF4-FFF2-40B4-BE49-F238E27FC236}">
                <a16:creationId xmlns:a16="http://schemas.microsoft.com/office/drawing/2014/main" id="{E4583BFD-F095-0F4F-B689-B37B36298104}"/>
              </a:ext>
            </a:extLst>
          </p:cNvPr>
          <p:cNvSpPr txBox="1"/>
          <p:nvPr/>
        </p:nvSpPr>
        <p:spPr>
          <a:xfrm>
            <a:off x="9439836" y="1863216"/>
            <a:ext cx="2574370" cy="1200329"/>
          </a:xfrm>
          <a:prstGeom prst="rect">
            <a:avLst/>
          </a:prstGeom>
          <a:solidFill>
            <a:schemeClr val="accent1"/>
          </a:solidFill>
        </p:spPr>
        <p:txBody>
          <a:bodyPr wrap="square" rtlCol="0">
            <a:spAutoFit/>
          </a:bodyPr>
          <a:lstStyle/>
          <a:p>
            <a:r>
              <a:rPr lang="en-US" dirty="0">
                <a:solidFill>
                  <a:schemeClr val="bg1"/>
                </a:solidFill>
              </a:rPr>
              <a:t>B1=Physical Sciences</a:t>
            </a:r>
          </a:p>
          <a:p>
            <a:r>
              <a:rPr lang="en-US" dirty="0">
                <a:solidFill>
                  <a:schemeClr val="bg1"/>
                </a:solidFill>
              </a:rPr>
              <a:t>B2=Life Sciences</a:t>
            </a:r>
          </a:p>
          <a:p>
            <a:r>
              <a:rPr lang="en-US" dirty="0">
                <a:solidFill>
                  <a:schemeClr val="bg1"/>
                </a:solidFill>
              </a:rPr>
              <a:t>B3=Labs</a:t>
            </a:r>
          </a:p>
          <a:p>
            <a:r>
              <a:rPr lang="en-US" dirty="0">
                <a:solidFill>
                  <a:schemeClr val="bg1"/>
                </a:solidFill>
              </a:rPr>
              <a:t>B4=Math &amp; QR</a:t>
            </a:r>
          </a:p>
        </p:txBody>
      </p:sp>
      <p:sp>
        <p:nvSpPr>
          <p:cNvPr id="19" name="TextBox 18">
            <a:extLst>
              <a:ext uri="{FF2B5EF4-FFF2-40B4-BE49-F238E27FC236}">
                <a16:creationId xmlns:a16="http://schemas.microsoft.com/office/drawing/2014/main" id="{CF966164-C238-D84B-9712-29E343D6162F}"/>
              </a:ext>
            </a:extLst>
          </p:cNvPr>
          <p:cNvSpPr txBox="1"/>
          <p:nvPr/>
        </p:nvSpPr>
        <p:spPr>
          <a:xfrm>
            <a:off x="9720733" y="3325648"/>
            <a:ext cx="2012575" cy="646331"/>
          </a:xfrm>
          <a:prstGeom prst="rect">
            <a:avLst/>
          </a:prstGeom>
          <a:solidFill>
            <a:schemeClr val="accent1"/>
          </a:solidFill>
        </p:spPr>
        <p:txBody>
          <a:bodyPr wrap="square" rtlCol="0">
            <a:spAutoFit/>
          </a:bodyPr>
          <a:lstStyle/>
          <a:p>
            <a:r>
              <a:rPr lang="en-US" dirty="0">
                <a:solidFill>
                  <a:schemeClr val="bg1"/>
                </a:solidFill>
              </a:rPr>
              <a:t>C1=Arts</a:t>
            </a:r>
          </a:p>
          <a:p>
            <a:r>
              <a:rPr lang="en-US" dirty="0">
                <a:solidFill>
                  <a:schemeClr val="bg1"/>
                </a:solidFill>
              </a:rPr>
              <a:t>C2=Humanities</a:t>
            </a:r>
          </a:p>
        </p:txBody>
      </p:sp>
    </p:spTree>
    <p:extLst>
      <p:ext uri="{BB962C8B-B14F-4D97-AF65-F5344CB8AC3E}">
        <p14:creationId xmlns:p14="http://schemas.microsoft.com/office/powerpoint/2010/main" val="147270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p:bldP spid="2"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9830D92-9845-F74F-A82A-F0421DE4A7CC}"/>
              </a:ext>
            </a:extLst>
          </p:cNvPr>
          <p:cNvSpPr txBox="1"/>
          <p:nvPr/>
        </p:nvSpPr>
        <p:spPr>
          <a:xfrm>
            <a:off x="177799" y="139700"/>
            <a:ext cx="4768273" cy="553998"/>
          </a:xfrm>
          <a:prstGeom prst="rect">
            <a:avLst/>
          </a:prstGeom>
          <a:noFill/>
        </p:spPr>
        <p:txBody>
          <a:bodyPr wrap="square" rtlCol="0">
            <a:spAutoFit/>
          </a:bodyPr>
          <a:lstStyle/>
          <a:p>
            <a:r>
              <a:rPr lang="en-US" sz="3000" b="1" dirty="0"/>
              <a:t>CURRENT CSUN GE PLAN</a:t>
            </a:r>
          </a:p>
        </p:txBody>
      </p:sp>
      <p:sp>
        <p:nvSpPr>
          <p:cNvPr id="5" name="TextBox 4">
            <a:extLst>
              <a:ext uri="{FF2B5EF4-FFF2-40B4-BE49-F238E27FC236}">
                <a16:creationId xmlns:a16="http://schemas.microsoft.com/office/drawing/2014/main" id="{98815BBE-1C73-C64D-AAF8-2BDF6A481E5B}"/>
              </a:ext>
            </a:extLst>
          </p:cNvPr>
          <p:cNvSpPr txBox="1"/>
          <p:nvPr/>
        </p:nvSpPr>
        <p:spPr>
          <a:xfrm>
            <a:off x="177794" y="685960"/>
            <a:ext cx="4518891" cy="13542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A:  BASIC SKILLS</a:t>
            </a:r>
          </a:p>
          <a:p>
            <a:endParaRPr lang="en-US" sz="1000" b="1" dirty="0"/>
          </a:p>
          <a:p>
            <a:r>
              <a:rPr lang="en-US" dirty="0"/>
              <a:t>9 units</a:t>
            </a:r>
          </a:p>
          <a:p>
            <a:r>
              <a:rPr lang="en-US" b="1" dirty="0">
                <a:solidFill>
                  <a:schemeClr val="accent1"/>
                </a:solidFill>
              </a:rPr>
              <a:t>A1 (speech): LD or UD</a:t>
            </a:r>
          </a:p>
          <a:p>
            <a:r>
              <a:rPr lang="en-US" b="1" dirty="0">
                <a:solidFill>
                  <a:schemeClr val="accent1"/>
                </a:solidFill>
              </a:rPr>
              <a:t>A2 (writing)&amp; A3 (critical thinking): LD</a:t>
            </a:r>
          </a:p>
        </p:txBody>
      </p:sp>
      <p:sp>
        <p:nvSpPr>
          <p:cNvPr id="6" name="TextBox 5">
            <a:extLst>
              <a:ext uri="{FF2B5EF4-FFF2-40B4-BE49-F238E27FC236}">
                <a16:creationId xmlns:a16="http://schemas.microsoft.com/office/drawing/2014/main" id="{BFC8BD05-FE8F-EB47-8714-F2FBD40D1787}"/>
              </a:ext>
            </a:extLst>
          </p:cNvPr>
          <p:cNvSpPr txBox="1"/>
          <p:nvPr/>
        </p:nvSpPr>
        <p:spPr>
          <a:xfrm>
            <a:off x="177793" y="2120962"/>
            <a:ext cx="4518891"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B:  NATURAL SCIENCES &amp; QUANTITATIVE REASONING</a:t>
            </a:r>
          </a:p>
          <a:p>
            <a:endParaRPr lang="en-US" sz="1000" b="1" dirty="0"/>
          </a:p>
          <a:p>
            <a:r>
              <a:rPr lang="en-US" b="1" dirty="0">
                <a:solidFill>
                  <a:schemeClr val="accent1"/>
                </a:solidFill>
              </a:rPr>
              <a:t>11 units, incl. 2 labs</a:t>
            </a:r>
          </a:p>
        </p:txBody>
      </p:sp>
      <p:sp>
        <p:nvSpPr>
          <p:cNvPr id="7" name="TextBox 6">
            <a:extLst>
              <a:ext uri="{FF2B5EF4-FFF2-40B4-BE49-F238E27FC236}">
                <a16:creationId xmlns:a16="http://schemas.microsoft.com/office/drawing/2014/main" id="{CD42FEBC-6C0F-8A47-B5F6-20BE3F8D6D5E}"/>
              </a:ext>
            </a:extLst>
          </p:cNvPr>
          <p:cNvSpPr txBox="1"/>
          <p:nvPr/>
        </p:nvSpPr>
        <p:spPr>
          <a:xfrm>
            <a:off x="177792" y="3311206"/>
            <a:ext cx="4518891"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C:  ARTS &amp; HUMANITIES</a:t>
            </a:r>
          </a:p>
          <a:p>
            <a:endParaRPr lang="en-US" sz="1000" b="1" dirty="0"/>
          </a:p>
          <a:p>
            <a:r>
              <a:rPr lang="en-US" dirty="0"/>
              <a:t>6 units </a:t>
            </a:r>
            <a:r>
              <a:rPr lang="en-US" b="1" dirty="0">
                <a:solidFill>
                  <a:schemeClr val="accent1"/>
                </a:solidFill>
              </a:rPr>
              <a:t>(LD or UD)</a:t>
            </a:r>
          </a:p>
        </p:txBody>
      </p:sp>
      <p:sp>
        <p:nvSpPr>
          <p:cNvPr id="8" name="TextBox 7">
            <a:extLst>
              <a:ext uri="{FF2B5EF4-FFF2-40B4-BE49-F238E27FC236}">
                <a16:creationId xmlns:a16="http://schemas.microsoft.com/office/drawing/2014/main" id="{77F7762B-82AE-E841-A3FA-8900388BDA4D}"/>
              </a:ext>
            </a:extLst>
          </p:cNvPr>
          <p:cNvSpPr txBox="1"/>
          <p:nvPr/>
        </p:nvSpPr>
        <p:spPr>
          <a:xfrm>
            <a:off x="177791" y="4225334"/>
            <a:ext cx="4518891"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D:  SOCIAL SCIENCES</a:t>
            </a:r>
          </a:p>
          <a:p>
            <a:endParaRPr lang="en-US" sz="1000" b="1" dirty="0"/>
          </a:p>
          <a:p>
            <a:r>
              <a:rPr lang="en-US" dirty="0"/>
              <a:t>12 units </a:t>
            </a:r>
            <a:r>
              <a:rPr lang="en-US" b="1" dirty="0">
                <a:solidFill>
                  <a:schemeClr val="accent1"/>
                </a:solidFill>
              </a:rPr>
              <a:t>(LD or UD)</a:t>
            </a:r>
          </a:p>
        </p:txBody>
      </p:sp>
      <p:sp>
        <p:nvSpPr>
          <p:cNvPr id="9" name="TextBox 8">
            <a:extLst>
              <a:ext uri="{FF2B5EF4-FFF2-40B4-BE49-F238E27FC236}">
                <a16:creationId xmlns:a16="http://schemas.microsoft.com/office/drawing/2014/main" id="{E44A9988-2903-4F48-9075-4D5CCA5C2624}"/>
              </a:ext>
            </a:extLst>
          </p:cNvPr>
          <p:cNvSpPr txBox="1"/>
          <p:nvPr/>
        </p:nvSpPr>
        <p:spPr>
          <a:xfrm>
            <a:off x="177790" y="5138579"/>
            <a:ext cx="4518891"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E:  LIFELONG LEARNING</a:t>
            </a:r>
          </a:p>
          <a:p>
            <a:endParaRPr lang="en-US" sz="1000" b="1" dirty="0"/>
          </a:p>
          <a:p>
            <a:r>
              <a:rPr lang="en-US" dirty="0"/>
              <a:t>3 units </a:t>
            </a:r>
            <a:r>
              <a:rPr lang="en-US" b="1" dirty="0">
                <a:solidFill>
                  <a:schemeClr val="accent1"/>
                </a:solidFill>
              </a:rPr>
              <a:t>(LD or UD)</a:t>
            </a:r>
          </a:p>
        </p:txBody>
      </p:sp>
      <p:sp>
        <p:nvSpPr>
          <p:cNvPr id="10" name="TextBox 9">
            <a:extLst>
              <a:ext uri="{FF2B5EF4-FFF2-40B4-BE49-F238E27FC236}">
                <a16:creationId xmlns:a16="http://schemas.microsoft.com/office/drawing/2014/main" id="{9FCAF76C-7E03-3048-AF46-283AB5B18DC3}"/>
              </a:ext>
            </a:extLst>
          </p:cNvPr>
          <p:cNvSpPr txBox="1"/>
          <p:nvPr/>
        </p:nvSpPr>
        <p:spPr>
          <a:xfrm>
            <a:off x="177789" y="6038836"/>
            <a:ext cx="4518891"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F:  COMPARATIVE CULTURAL STUDIES</a:t>
            </a:r>
          </a:p>
          <a:p>
            <a:endParaRPr lang="en-US" sz="1000" b="1" dirty="0"/>
          </a:p>
          <a:p>
            <a:r>
              <a:rPr lang="en-US" dirty="0"/>
              <a:t>6 units </a:t>
            </a:r>
            <a:r>
              <a:rPr lang="en-US" b="1" dirty="0">
                <a:solidFill>
                  <a:schemeClr val="accent1"/>
                </a:solidFill>
              </a:rPr>
              <a:t>(LD or UD)</a:t>
            </a:r>
          </a:p>
        </p:txBody>
      </p:sp>
      <p:sp>
        <p:nvSpPr>
          <p:cNvPr id="11" name="TextBox 10">
            <a:extLst>
              <a:ext uri="{FF2B5EF4-FFF2-40B4-BE49-F238E27FC236}">
                <a16:creationId xmlns:a16="http://schemas.microsoft.com/office/drawing/2014/main" id="{305C99E7-D368-E548-A2E6-FF2EB726090C}"/>
              </a:ext>
            </a:extLst>
          </p:cNvPr>
          <p:cNvSpPr txBox="1"/>
          <p:nvPr/>
        </p:nvSpPr>
        <p:spPr>
          <a:xfrm>
            <a:off x="5650345" y="139700"/>
            <a:ext cx="4768273" cy="553998"/>
          </a:xfrm>
          <a:prstGeom prst="rect">
            <a:avLst/>
          </a:prstGeom>
          <a:noFill/>
        </p:spPr>
        <p:txBody>
          <a:bodyPr wrap="square" rtlCol="0">
            <a:spAutoFit/>
          </a:bodyPr>
          <a:lstStyle/>
          <a:p>
            <a:r>
              <a:rPr lang="en-US" sz="3000" b="1" dirty="0"/>
              <a:t>EO 1100R FRAMEWORK</a:t>
            </a:r>
          </a:p>
        </p:txBody>
      </p:sp>
      <p:sp>
        <p:nvSpPr>
          <p:cNvPr id="12" name="TextBox 11">
            <a:extLst>
              <a:ext uri="{FF2B5EF4-FFF2-40B4-BE49-F238E27FC236}">
                <a16:creationId xmlns:a16="http://schemas.microsoft.com/office/drawing/2014/main" id="{F9188344-E057-E945-BFAD-37E53C4F4520}"/>
              </a:ext>
            </a:extLst>
          </p:cNvPr>
          <p:cNvSpPr txBox="1"/>
          <p:nvPr/>
        </p:nvSpPr>
        <p:spPr>
          <a:xfrm>
            <a:off x="5650340" y="685960"/>
            <a:ext cx="4518891"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A:  BASIC SKILLS</a:t>
            </a:r>
          </a:p>
          <a:p>
            <a:endParaRPr lang="en-US" sz="1000" b="1" dirty="0"/>
          </a:p>
          <a:p>
            <a:r>
              <a:rPr lang="en-US" dirty="0"/>
              <a:t>9 units</a:t>
            </a:r>
          </a:p>
          <a:p>
            <a:r>
              <a:rPr lang="en-US" b="1" dirty="0">
                <a:solidFill>
                  <a:schemeClr val="accent1"/>
                </a:solidFill>
              </a:rPr>
              <a:t>LD only</a:t>
            </a:r>
          </a:p>
        </p:txBody>
      </p:sp>
      <p:sp>
        <p:nvSpPr>
          <p:cNvPr id="13" name="TextBox 12">
            <a:extLst>
              <a:ext uri="{FF2B5EF4-FFF2-40B4-BE49-F238E27FC236}">
                <a16:creationId xmlns:a16="http://schemas.microsoft.com/office/drawing/2014/main" id="{4F4D55EA-EAA7-4149-B9E9-013E17A7883A}"/>
              </a:ext>
            </a:extLst>
          </p:cNvPr>
          <p:cNvSpPr txBox="1"/>
          <p:nvPr/>
        </p:nvSpPr>
        <p:spPr>
          <a:xfrm>
            <a:off x="5650339" y="2120962"/>
            <a:ext cx="4518891"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B:  NATURAL SCIENCES &amp; QUANTITATIVE REASONING</a:t>
            </a:r>
          </a:p>
          <a:p>
            <a:endParaRPr lang="en-US" sz="1000" b="1" dirty="0"/>
          </a:p>
          <a:p>
            <a:r>
              <a:rPr lang="en-US" b="1" dirty="0">
                <a:solidFill>
                  <a:schemeClr val="accent1"/>
                </a:solidFill>
              </a:rPr>
              <a:t>12 units (3 UD), incl. 1 lab</a:t>
            </a:r>
          </a:p>
        </p:txBody>
      </p:sp>
      <p:sp>
        <p:nvSpPr>
          <p:cNvPr id="14" name="TextBox 13">
            <a:extLst>
              <a:ext uri="{FF2B5EF4-FFF2-40B4-BE49-F238E27FC236}">
                <a16:creationId xmlns:a16="http://schemas.microsoft.com/office/drawing/2014/main" id="{A7D522E7-8B56-634D-933F-9DC0F7D462E0}"/>
              </a:ext>
            </a:extLst>
          </p:cNvPr>
          <p:cNvSpPr txBox="1"/>
          <p:nvPr/>
        </p:nvSpPr>
        <p:spPr>
          <a:xfrm>
            <a:off x="5650338" y="3311206"/>
            <a:ext cx="4518891"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C:  ARTS &amp; HUMANITIES</a:t>
            </a:r>
          </a:p>
          <a:p>
            <a:endParaRPr lang="en-US" sz="1000" b="1" dirty="0"/>
          </a:p>
          <a:p>
            <a:r>
              <a:rPr lang="en-US" dirty="0"/>
              <a:t>6 units </a:t>
            </a:r>
            <a:r>
              <a:rPr lang="en-US" b="1" dirty="0">
                <a:solidFill>
                  <a:schemeClr val="accent1"/>
                </a:solidFill>
              </a:rPr>
              <a:t>(LD/UD split depends on plan)</a:t>
            </a:r>
          </a:p>
        </p:txBody>
      </p:sp>
      <p:sp>
        <p:nvSpPr>
          <p:cNvPr id="15" name="TextBox 14">
            <a:extLst>
              <a:ext uri="{FF2B5EF4-FFF2-40B4-BE49-F238E27FC236}">
                <a16:creationId xmlns:a16="http://schemas.microsoft.com/office/drawing/2014/main" id="{86079958-5EC9-0046-B3B4-C638BF641DFB}"/>
              </a:ext>
            </a:extLst>
          </p:cNvPr>
          <p:cNvSpPr txBox="1"/>
          <p:nvPr/>
        </p:nvSpPr>
        <p:spPr>
          <a:xfrm>
            <a:off x="5650337" y="4225334"/>
            <a:ext cx="4518891"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D:  SOCIAL SCIENCES</a:t>
            </a:r>
          </a:p>
          <a:p>
            <a:endParaRPr lang="en-US" sz="1000" b="1" dirty="0"/>
          </a:p>
          <a:p>
            <a:r>
              <a:rPr lang="en-US" dirty="0"/>
              <a:t>12 units </a:t>
            </a:r>
            <a:r>
              <a:rPr lang="en-US" b="1" dirty="0">
                <a:solidFill>
                  <a:schemeClr val="accent1"/>
                </a:solidFill>
              </a:rPr>
              <a:t>(LD/UD split depends on plan)</a:t>
            </a:r>
          </a:p>
        </p:txBody>
      </p:sp>
      <p:sp>
        <p:nvSpPr>
          <p:cNvPr id="16" name="TextBox 15">
            <a:extLst>
              <a:ext uri="{FF2B5EF4-FFF2-40B4-BE49-F238E27FC236}">
                <a16:creationId xmlns:a16="http://schemas.microsoft.com/office/drawing/2014/main" id="{D09776B0-B3DB-274D-9000-8A6DA704F812}"/>
              </a:ext>
            </a:extLst>
          </p:cNvPr>
          <p:cNvSpPr txBox="1"/>
          <p:nvPr/>
        </p:nvSpPr>
        <p:spPr>
          <a:xfrm>
            <a:off x="5650336" y="5138579"/>
            <a:ext cx="4518891"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E:  LIFELONG LEARNING</a:t>
            </a:r>
          </a:p>
          <a:p>
            <a:endParaRPr lang="en-US" sz="1000" b="1" dirty="0"/>
          </a:p>
          <a:p>
            <a:r>
              <a:rPr lang="en-US" dirty="0"/>
              <a:t>3 units </a:t>
            </a:r>
            <a:r>
              <a:rPr lang="en-US" b="1" dirty="0">
                <a:solidFill>
                  <a:schemeClr val="accent1"/>
                </a:solidFill>
              </a:rPr>
              <a:t>(not included in UDGE)</a:t>
            </a:r>
          </a:p>
        </p:txBody>
      </p:sp>
      <p:sp>
        <p:nvSpPr>
          <p:cNvPr id="17" name="TextBox 16">
            <a:extLst>
              <a:ext uri="{FF2B5EF4-FFF2-40B4-BE49-F238E27FC236}">
                <a16:creationId xmlns:a16="http://schemas.microsoft.com/office/drawing/2014/main" id="{B505CA0F-1198-4C44-8893-B27CE7CED9CD}"/>
              </a:ext>
            </a:extLst>
          </p:cNvPr>
          <p:cNvSpPr txBox="1"/>
          <p:nvPr/>
        </p:nvSpPr>
        <p:spPr>
          <a:xfrm>
            <a:off x="5650335" y="6038836"/>
            <a:ext cx="4518891"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F:  COMPARATIVE CULTURAL STUDIES</a:t>
            </a:r>
          </a:p>
          <a:p>
            <a:endParaRPr lang="en-US" sz="1000" b="1" dirty="0"/>
          </a:p>
          <a:p>
            <a:r>
              <a:rPr lang="en-US" dirty="0"/>
              <a:t>6 units </a:t>
            </a:r>
            <a:r>
              <a:rPr lang="en-US" b="1" dirty="0">
                <a:solidFill>
                  <a:schemeClr val="accent1"/>
                </a:solidFill>
              </a:rPr>
              <a:t>(LD/UD split depends on plan)*</a:t>
            </a:r>
          </a:p>
        </p:txBody>
      </p:sp>
      <p:sp>
        <p:nvSpPr>
          <p:cNvPr id="18" name="TextBox 17">
            <a:extLst>
              <a:ext uri="{FF2B5EF4-FFF2-40B4-BE49-F238E27FC236}">
                <a16:creationId xmlns:a16="http://schemas.microsoft.com/office/drawing/2014/main" id="{FBADD5DE-8451-6246-AC23-3FB5C3A3355F}"/>
              </a:ext>
            </a:extLst>
          </p:cNvPr>
          <p:cNvSpPr txBox="1"/>
          <p:nvPr/>
        </p:nvSpPr>
        <p:spPr>
          <a:xfrm>
            <a:off x="10418618" y="6254280"/>
            <a:ext cx="1773382" cy="584775"/>
          </a:xfrm>
          <a:prstGeom prst="rect">
            <a:avLst/>
          </a:prstGeom>
          <a:noFill/>
        </p:spPr>
        <p:txBody>
          <a:bodyPr wrap="square" rtlCol="0">
            <a:spAutoFit/>
          </a:bodyPr>
          <a:lstStyle/>
          <a:p>
            <a:r>
              <a:rPr lang="en-US" sz="1600" i="1" dirty="0">
                <a:solidFill>
                  <a:schemeClr val="accent1"/>
                </a:solidFill>
              </a:rPr>
              <a:t>*:  with campus F exception</a:t>
            </a:r>
          </a:p>
        </p:txBody>
      </p:sp>
      <p:sp>
        <p:nvSpPr>
          <p:cNvPr id="2" name="TextBox 1">
            <a:extLst>
              <a:ext uri="{FF2B5EF4-FFF2-40B4-BE49-F238E27FC236}">
                <a16:creationId xmlns:a16="http://schemas.microsoft.com/office/drawing/2014/main" id="{EED3D56E-5A48-EA40-A72F-91F3B1A4508C}"/>
              </a:ext>
            </a:extLst>
          </p:cNvPr>
          <p:cNvSpPr txBox="1"/>
          <p:nvPr/>
        </p:nvSpPr>
        <p:spPr>
          <a:xfrm>
            <a:off x="9460328" y="1892754"/>
            <a:ext cx="2395341" cy="769441"/>
          </a:xfrm>
          <a:prstGeom prst="rect">
            <a:avLst/>
          </a:prstGeom>
          <a:solidFill>
            <a:schemeClr val="accent1"/>
          </a:solidFill>
        </p:spPr>
        <p:txBody>
          <a:bodyPr wrap="square" rtlCol="0">
            <a:spAutoFit/>
          </a:bodyPr>
          <a:lstStyle/>
          <a:p>
            <a:r>
              <a:rPr lang="en-US" sz="2200" dirty="0">
                <a:solidFill>
                  <a:schemeClr val="bg1"/>
                </a:solidFill>
              </a:rPr>
              <a:t>Required in all proposed plans</a:t>
            </a:r>
          </a:p>
        </p:txBody>
      </p:sp>
      <p:sp>
        <p:nvSpPr>
          <p:cNvPr id="19" name="TextBox 18">
            <a:extLst>
              <a:ext uri="{FF2B5EF4-FFF2-40B4-BE49-F238E27FC236}">
                <a16:creationId xmlns:a16="http://schemas.microsoft.com/office/drawing/2014/main" id="{B59BBC1C-DBCF-ED4B-978E-F8780A14B4C4}"/>
              </a:ext>
            </a:extLst>
          </p:cNvPr>
          <p:cNvSpPr txBox="1"/>
          <p:nvPr/>
        </p:nvSpPr>
        <p:spPr>
          <a:xfrm>
            <a:off x="9246735" y="5018436"/>
            <a:ext cx="2427631" cy="769441"/>
          </a:xfrm>
          <a:prstGeom prst="rect">
            <a:avLst/>
          </a:prstGeom>
          <a:solidFill>
            <a:schemeClr val="accent1"/>
          </a:solidFill>
        </p:spPr>
        <p:txBody>
          <a:bodyPr wrap="square" rtlCol="0">
            <a:spAutoFit/>
          </a:bodyPr>
          <a:lstStyle/>
          <a:p>
            <a:r>
              <a:rPr lang="en-US" sz="2200" dirty="0">
                <a:solidFill>
                  <a:schemeClr val="bg1"/>
                </a:solidFill>
              </a:rPr>
              <a:t>Required in all proposed plans</a:t>
            </a:r>
          </a:p>
        </p:txBody>
      </p:sp>
      <p:sp>
        <p:nvSpPr>
          <p:cNvPr id="20" name="TextBox 19">
            <a:extLst>
              <a:ext uri="{FF2B5EF4-FFF2-40B4-BE49-F238E27FC236}">
                <a16:creationId xmlns:a16="http://schemas.microsoft.com/office/drawing/2014/main" id="{07EDABBC-1380-2B4B-BFF6-98E59AE444F2}"/>
              </a:ext>
            </a:extLst>
          </p:cNvPr>
          <p:cNvSpPr txBox="1"/>
          <p:nvPr/>
        </p:nvSpPr>
        <p:spPr>
          <a:xfrm>
            <a:off x="9496127" y="3172870"/>
            <a:ext cx="2518080" cy="769441"/>
          </a:xfrm>
          <a:prstGeom prst="rect">
            <a:avLst/>
          </a:prstGeom>
          <a:solidFill>
            <a:schemeClr val="accent5"/>
          </a:solidFill>
        </p:spPr>
        <p:txBody>
          <a:bodyPr wrap="square" rtlCol="0">
            <a:spAutoFit/>
          </a:bodyPr>
          <a:lstStyle/>
          <a:p>
            <a:r>
              <a:rPr lang="en-US" sz="2200" dirty="0">
                <a:solidFill>
                  <a:schemeClr val="bg1"/>
                </a:solidFill>
              </a:rPr>
              <a:t>Shift depends on plan</a:t>
            </a:r>
          </a:p>
        </p:txBody>
      </p:sp>
      <p:sp>
        <p:nvSpPr>
          <p:cNvPr id="21" name="TextBox 20">
            <a:extLst>
              <a:ext uri="{FF2B5EF4-FFF2-40B4-BE49-F238E27FC236}">
                <a16:creationId xmlns:a16="http://schemas.microsoft.com/office/drawing/2014/main" id="{E25E439F-AF14-4444-AADC-F4856CED7E09}"/>
              </a:ext>
            </a:extLst>
          </p:cNvPr>
          <p:cNvSpPr txBox="1"/>
          <p:nvPr/>
        </p:nvSpPr>
        <p:spPr>
          <a:xfrm>
            <a:off x="9508717" y="4087139"/>
            <a:ext cx="2518080" cy="769441"/>
          </a:xfrm>
          <a:prstGeom prst="rect">
            <a:avLst/>
          </a:prstGeom>
          <a:solidFill>
            <a:schemeClr val="accent5"/>
          </a:solidFill>
        </p:spPr>
        <p:txBody>
          <a:bodyPr wrap="square" rtlCol="0">
            <a:spAutoFit/>
          </a:bodyPr>
          <a:lstStyle/>
          <a:p>
            <a:r>
              <a:rPr lang="en-US" sz="2200" dirty="0">
                <a:solidFill>
                  <a:schemeClr val="bg1"/>
                </a:solidFill>
              </a:rPr>
              <a:t>Shift depends on plan</a:t>
            </a:r>
          </a:p>
        </p:txBody>
      </p:sp>
      <p:sp>
        <p:nvSpPr>
          <p:cNvPr id="22" name="TextBox 21">
            <a:extLst>
              <a:ext uri="{FF2B5EF4-FFF2-40B4-BE49-F238E27FC236}">
                <a16:creationId xmlns:a16="http://schemas.microsoft.com/office/drawing/2014/main" id="{3C5FDA1A-534F-C742-861F-68DB13112E80}"/>
              </a:ext>
            </a:extLst>
          </p:cNvPr>
          <p:cNvSpPr txBox="1"/>
          <p:nvPr/>
        </p:nvSpPr>
        <p:spPr>
          <a:xfrm>
            <a:off x="9508717" y="5959492"/>
            <a:ext cx="2518080" cy="769441"/>
          </a:xfrm>
          <a:prstGeom prst="rect">
            <a:avLst/>
          </a:prstGeom>
          <a:solidFill>
            <a:schemeClr val="accent5"/>
          </a:solidFill>
        </p:spPr>
        <p:txBody>
          <a:bodyPr wrap="square" rtlCol="0">
            <a:spAutoFit/>
          </a:bodyPr>
          <a:lstStyle/>
          <a:p>
            <a:r>
              <a:rPr lang="en-US" sz="2200" dirty="0">
                <a:solidFill>
                  <a:schemeClr val="bg1"/>
                </a:solidFill>
              </a:rPr>
              <a:t>Shift depends on plan</a:t>
            </a:r>
          </a:p>
        </p:txBody>
      </p:sp>
    </p:spTree>
    <p:extLst>
      <p:ext uri="{BB962C8B-B14F-4D97-AF65-F5344CB8AC3E}">
        <p14:creationId xmlns:p14="http://schemas.microsoft.com/office/powerpoint/2010/main" val="284110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9830D92-9845-F74F-A82A-F0421DE4A7CC}"/>
              </a:ext>
            </a:extLst>
          </p:cNvPr>
          <p:cNvSpPr txBox="1"/>
          <p:nvPr/>
        </p:nvSpPr>
        <p:spPr>
          <a:xfrm>
            <a:off x="177799" y="139700"/>
            <a:ext cx="4768273" cy="553998"/>
          </a:xfrm>
          <a:prstGeom prst="rect">
            <a:avLst/>
          </a:prstGeom>
          <a:noFill/>
        </p:spPr>
        <p:txBody>
          <a:bodyPr wrap="square" rtlCol="0">
            <a:spAutoFit/>
          </a:bodyPr>
          <a:lstStyle/>
          <a:p>
            <a:r>
              <a:rPr lang="en-US" sz="3000" b="1" dirty="0"/>
              <a:t>CURRENT CSUN GE PLAN</a:t>
            </a:r>
          </a:p>
        </p:txBody>
      </p:sp>
      <p:sp>
        <p:nvSpPr>
          <p:cNvPr id="6" name="TextBox 5">
            <a:extLst>
              <a:ext uri="{FF2B5EF4-FFF2-40B4-BE49-F238E27FC236}">
                <a16:creationId xmlns:a16="http://schemas.microsoft.com/office/drawing/2014/main" id="{BFC8BD05-FE8F-EB47-8714-F2FBD40D1787}"/>
              </a:ext>
            </a:extLst>
          </p:cNvPr>
          <p:cNvSpPr txBox="1"/>
          <p:nvPr/>
        </p:nvSpPr>
        <p:spPr>
          <a:xfrm>
            <a:off x="177790" y="913652"/>
            <a:ext cx="4518891"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B:  NATURAL SCIENCES &amp; QUANTITATIVE REASONING</a:t>
            </a:r>
          </a:p>
          <a:p>
            <a:endParaRPr lang="en-US" sz="1000" b="1" dirty="0"/>
          </a:p>
          <a:p>
            <a:r>
              <a:rPr lang="en-US" b="1" dirty="0">
                <a:solidFill>
                  <a:schemeClr val="accent1"/>
                </a:solidFill>
              </a:rPr>
              <a:t>11 units, incl. 2 labs</a:t>
            </a:r>
          </a:p>
        </p:txBody>
      </p:sp>
      <p:sp>
        <p:nvSpPr>
          <p:cNvPr id="9" name="TextBox 8">
            <a:extLst>
              <a:ext uri="{FF2B5EF4-FFF2-40B4-BE49-F238E27FC236}">
                <a16:creationId xmlns:a16="http://schemas.microsoft.com/office/drawing/2014/main" id="{E44A9988-2903-4F48-9075-4D5CCA5C2624}"/>
              </a:ext>
            </a:extLst>
          </p:cNvPr>
          <p:cNvSpPr txBox="1"/>
          <p:nvPr/>
        </p:nvSpPr>
        <p:spPr>
          <a:xfrm>
            <a:off x="177789" y="4354391"/>
            <a:ext cx="4518891"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E:  LIFELONG LEARNING</a:t>
            </a:r>
          </a:p>
          <a:p>
            <a:endParaRPr lang="en-US" sz="1000" b="1" dirty="0"/>
          </a:p>
          <a:p>
            <a:r>
              <a:rPr lang="en-US" dirty="0"/>
              <a:t>3 units </a:t>
            </a:r>
            <a:r>
              <a:rPr lang="en-US" b="1" dirty="0">
                <a:solidFill>
                  <a:schemeClr val="accent1"/>
                </a:solidFill>
              </a:rPr>
              <a:t>(LD or UD)</a:t>
            </a:r>
          </a:p>
        </p:txBody>
      </p:sp>
      <p:sp>
        <p:nvSpPr>
          <p:cNvPr id="11" name="TextBox 10">
            <a:extLst>
              <a:ext uri="{FF2B5EF4-FFF2-40B4-BE49-F238E27FC236}">
                <a16:creationId xmlns:a16="http://schemas.microsoft.com/office/drawing/2014/main" id="{305C99E7-D368-E548-A2E6-FF2EB726090C}"/>
              </a:ext>
            </a:extLst>
          </p:cNvPr>
          <p:cNvSpPr txBox="1"/>
          <p:nvPr/>
        </p:nvSpPr>
        <p:spPr>
          <a:xfrm>
            <a:off x="5650345" y="139700"/>
            <a:ext cx="4768273" cy="553998"/>
          </a:xfrm>
          <a:prstGeom prst="rect">
            <a:avLst/>
          </a:prstGeom>
          <a:noFill/>
        </p:spPr>
        <p:txBody>
          <a:bodyPr wrap="square" rtlCol="0">
            <a:spAutoFit/>
          </a:bodyPr>
          <a:lstStyle/>
          <a:p>
            <a:r>
              <a:rPr lang="en-US" sz="3000" b="1" dirty="0"/>
              <a:t>EO 1100R FRAMEWORK</a:t>
            </a:r>
          </a:p>
        </p:txBody>
      </p:sp>
      <p:sp>
        <p:nvSpPr>
          <p:cNvPr id="13" name="TextBox 12">
            <a:extLst>
              <a:ext uri="{FF2B5EF4-FFF2-40B4-BE49-F238E27FC236}">
                <a16:creationId xmlns:a16="http://schemas.microsoft.com/office/drawing/2014/main" id="{4F4D55EA-EAA7-4149-B9E9-013E17A7883A}"/>
              </a:ext>
            </a:extLst>
          </p:cNvPr>
          <p:cNvSpPr txBox="1"/>
          <p:nvPr/>
        </p:nvSpPr>
        <p:spPr>
          <a:xfrm>
            <a:off x="5650336" y="929367"/>
            <a:ext cx="4518891"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B:  NATURAL SCIENCES &amp; QUANTITATIVE REASONING</a:t>
            </a:r>
          </a:p>
          <a:p>
            <a:endParaRPr lang="en-US" sz="1000" b="1" dirty="0"/>
          </a:p>
          <a:p>
            <a:r>
              <a:rPr lang="en-US" b="1" dirty="0">
                <a:solidFill>
                  <a:schemeClr val="accent1"/>
                </a:solidFill>
              </a:rPr>
              <a:t>12 units (3 UD), incl. 1 lab</a:t>
            </a:r>
          </a:p>
        </p:txBody>
      </p:sp>
      <p:sp>
        <p:nvSpPr>
          <p:cNvPr id="16" name="TextBox 15">
            <a:extLst>
              <a:ext uri="{FF2B5EF4-FFF2-40B4-BE49-F238E27FC236}">
                <a16:creationId xmlns:a16="http://schemas.microsoft.com/office/drawing/2014/main" id="{D09776B0-B3DB-274D-9000-8A6DA704F812}"/>
              </a:ext>
            </a:extLst>
          </p:cNvPr>
          <p:cNvSpPr txBox="1"/>
          <p:nvPr/>
        </p:nvSpPr>
        <p:spPr>
          <a:xfrm>
            <a:off x="5676290" y="4291955"/>
            <a:ext cx="4518891"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E:  LIFELONG LEARNING</a:t>
            </a:r>
          </a:p>
          <a:p>
            <a:endParaRPr lang="en-US" sz="1000" b="1" dirty="0"/>
          </a:p>
          <a:p>
            <a:r>
              <a:rPr lang="en-US" dirty="0"/>
              <a:t>3 units </a:t>
            </a:r>
            <a:r>
              <a:rPr lang="en-US" b="1" dirty="0">
                <a:solidFill>
                  <a:schemeClr val="accent1"/>
                </a:solidFill>
              </a:rPr>
              <a:t>(not included in UDGE)</a:t>
            </a:r>
          </a:p>
        </p:txBody>
      </p:sp>
      <p:sp>
        <p:nvSpPr>
          <p:cNvPr id="2" name="TextBox 1">
            <a:extLst>
              <a:ext uri="{FF2B5EF4-FFF2-40B4-BE49-F238E27FC236}">
                <a16:creationId xmlns:a16="http://schemas.microsoft.com/office/drawing/2014/main" id="{9070BB43-FC96-F342-8927-714B962E3FEC}"/>
              </a:ext>
            </a:extLst>
          </p:cNvPr>
          <p:cNvSpPr txBox="1"/>
          <p:nvPr/>
        </p:nvSpPr>
        <p:spPr>
          <a:xfrm>
            <a:off x="765544" y="2006585"/>
            <a:ext cx="3931137" cy="923330"/>
          </a:xfrm>
          <a:prstGeom prst="rect">
            <a:avLst/>
          </a:prstGeom>
          <a:solidFill>
            <a:schemeClr val="bg1"/>
          </a:solidFill>
          <a:ln>
            <a:solidFill>
              <a:schemeClr val="accent1"/>
            </a:solidFill>
          </a:ln>
        </p:spPr>
        <p:txBody>
          <a:bodyPr wrap="square" rtlCol="0">
            <a:spAutoFit/>
          </a:bodyPr>
          <a:lstStyle/>
          <a:p>
            <a:r>
              <a:rPr lang="en-US" dirty="0"/>
              <a:t>Current status:</a:t>
            </a:r>
          </a:p>
          <a:p>
            <a:r>
              <a:rPr lang="en-US" dirty="0"/>
              <a:t>Most B units taken in LD (average &lt; 1 unit in UD)</a:t>
            </a:r>
          </a:p>
        </p:txBody>
      </p:sp>
      <p:sp>
        <p:nvSpPr>
          <p:cNvPr id="19" name="TextBox 18">
            <a:extLst>
              <a:ext uri="{FF2B5EF4-FFF2-40B4-BE49-F238E27FC236}">
                <a16:creationId xmlns:a16="http://schemas.microsoft.com/office/drawing/2014/main" id="{4A4988E6-493E-014F-BF78-FAED19675658}"/>
              </a:ext>
            </a:extLst>
          </p:cNvPr>
          <p:cNvSpPr txBox="1"/>
          <p:nvPr/>
        </p:nvSpPr>
        <p:spPr>
          <a:xfrm>
            <a:off x="6238090" y="2006585"/>
            <a:ext cx="3931137" cy="923330"/>
          </a:xfrm>
          <a:prstGeom prst="rect">
            <a:avLst/>
          </a:prstGeom>
          <a:solidFill>
            <a:schemeClr val="bg1"/>
          </a:solidFill>
          <a:ln>
            <a:solidFill>
              <a:schemeClr val="accent1"/>
            </a:solidFill>
          </a:ln>
        </p:spPr>
        <p:txBody>
          <a:bodyPr wrap="square" rtlCol="0">
            <a:spAutoFit/>
          </a:bodyPr>
          <a:lstStyle/>
          <a:p>
            <a:r>
              <a:rPr lang="en-US" dirty="0"/>
              <a:t>Likely shift:</a:t>
            </a:r>
          </a:p>
          <a:p>
            <a:r>
              <a:rPr lang="en-US" dirty="0"/>
              <a:t>From less than 1 unit to at least 3 units in UD</a:t>
            </a:r>
          </a:p>
        </p:txBody>
      </p:sp>
      <p:sp>
        <p:nvSpPr>
          <p:cNvPr id="22" name="TextBox 21">
            <a:extLst>
              <a:ext uri="{FF2B5EF4-FFF2-40B4-BE49-F238E27FC236}">
                <a16:creationId xmlns:a16="http://schemas.microsoft.com/office/drawing/2014/main" id="{2F01F8A2-30CF-CF40-B9DB-C1E2529F6C64}"/>
              </a:ext>
            </a:extLst>
          </p:cNvPr>
          <p:cNvSpPr txBox="1"/>
          <p:nvPr/>
        </p:nvSpPr>
        <p:spPr>
          <a:xfrm>
            <a:off x="9611251" y="1301685"/>
            <a:ext cx="2402959" cy="1508105"/>
          </a:xfrm>
          <a:prstGeom prst="rect">
            <a:avLst/>
          </a:prstGeom>
          <a:solidFill>
            <a:schemeClr val="accent1"/>
          </a:solidFill>
        </p:spPr>
        <p:txBody>
          <a:bodyPr wrap="square" rtlCol="0">
            <a:spAutoFit/>
          </a:bodyPr>
          <a:lstStyle/>
          <a:p>
            <a:pPr algn="ctr"/>
            <a:r>
              <a:rPr lang="en-US" sz="2800" dirty="0">
                <a:solidFill>
                  <a:schemeClr val="bg1"/>
                </a:solidFill>
              </a:rPr>
              <a:t>501-522% </a:t>
            </a:r>
            <a:r>
              <a:rPr lang="en-US" sz="3600" dirty="0">
                <a:solidFill>
                  <a:schemeClr val="bg1"/>
                </a:solidFill>
              </a:rPr>
              <a:t>⇧</a:t>
            </a:r>
            <a:r>
              <a:rPr lang="en-US" sz="2000" dirty="0">
                <a:solidFill>
                  <a:schemeClr val="bg1"/>
                </a:solidFill>
              </a:rPr>
              <a:t> </a:t>
            </a:r>
          </a:p>
          <a:p>
            <a:pPr algn="ctr"/>
            <a:r>
              <a:rPr lang="en-US" sz="2800" dirty="0">
                <a:solidFill>
                  <a:schemeClr val="bg1"/>
                </a:solidFill>
              </a:rPr>
              <a:t>in UD B</a:t>
            </a:r>
          </a:p>
          <a:p>
            <a:pPr algn="ctr"/>
            <a:r>
              <a:rPr lang="en-US" sz="2800" dirty="0">
                <a:solidFill>
                  <a:schemeClr val="bg1"/>
                </a:solidFill>
              </a:rPr>
              <a:t>(from LD B)</a:t>
            </a:r>
          </a:p>
        </p:txBody>
      </p:sp>
      <p:cxnSp>
        <p:nvCxnSpPr>
          <p:cNvPr id="5" name="Straight Arrow Connector 4">
            <a:extLst>
              <a:ext uri="{FF2B5EF4-FFF2-40B4-BE49-F238E27FC236}">
                <a16:creationId xmlns:a16="http://schemas.microsoft.com/office/drawing/2014/main" id="{B74273B8-8D94-5A4C-9342-451675BDF7F3}"/>
              </a:ext>
            </a:extLst>
          </p:cNvPr>
          <p:cNvCxnSpPr/>
          <p:nvPr/>
        </p:nvCxnSpPr>
        <p:spPr>
          <a:xfrm>
            <a:off x="4696680" y="2303813"/>
            <a:ext cx="1541410" cy="0"/>
          </a:xfrm>
          <a:prstGeom prst="straightConnector1">
            <a:avLst/>
          </a:prstGeom>
          <a:ln w="41275">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692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1000"/>
                                        <p:tgtEl>
                                          <p:spTgt spid="5"/>
                                        </p:tgtEl>
                                      </p:cBhvr>
                                    </p:animEffect>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left)">
                                      <p:cBhvr>
                                        <p:cTn id="19"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9" grpId="0" animBg="1"/>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9830D92-9845-F74F-A82A-F0421DE4A7CC}"/>
              </a:ext>
            </a:extLst>
          </p:cNvPr>
          <p:cNvSpPr txBox="1"/>
          <p:nvPr/>
        </p:nvSpPr>
        <p:spPr>
          <a:xfrm>
            <a:off x="177799" y="139700"/>
            <a:ext cx="4768273" cy="553998"/>
          </a:xfrm>
          <a:prstGeom prst="rect">
            <a:avLst/>
          </a:prstGeom>
          <a:noFill/>
        </p:spPr>
        <p:txBody>
          <a:bodyPr wrap="square" rtlCol="0">
            <a:spAutoFit/>
          </a:bodyPr>
          <a:lstStyle/>
          <a:p>
            <a:r>
              <a:rPr lang="en-US" sz="3000" b="1" dirty="0"/>
              <a:t>CURRENT CSUN GE PLAN</a:t>
            </a:r>
          </a:p>
        </p:txBody>
      </p:sp>
      <p:sp>
        <p:nvSpPr>
          <p:cNvPr id="6" name="TextBox 5">
            <a:extLst>
              <a:ext uri="{FF2B5EF4-FFF2-40B4-BE49-F238E27FC236}">
                <a16:creationId xmlns:a16="http://schemas.microsoft.com/office/drawing/2014/main" id="{BFC8BD05-FE8F-EB47-8714-F2FBD40D1787}"/>
              </a:ext>
            </a:extLst>
          </p:cNvPr>
          <p:cNvSpPr txBox="1"/>
          <p:nvPr/>
        </p:nvSpPr>
        <p:spPr>
          <a:xfrm>
            <a:off x="177790" y="913652"/>
            <a:ext cx="4518891"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B:  NATURAL SCIENCES &amp; QUANTITATIVE REASONING</a:t>
            </a:r>
          </a:p>
          <a:p>
            <a:endParaRPr lang="en-US" sz="1000" b="1" dirty="0"/>
          </a:p>
          <a:p>
            <a:r>
              <a:rPr lang="en-US" b="1" dirty="0">
                <a:solidFill>
                  <a:schemeClr val="accent1"/>
                </a:solidFill>
              </a:rPr>
              <a:t>11 units, incl. 2 labs</a:t>
            </a:r>
          </a:p>
        </p:txBody>
      </p:sp>
      <p:sp>
        <p:nvSpPr>
          <p:cNvPr id="9" name="TextBox 8">
            <a:extLst>
              <a:ext uri="{FF2B5EF4-FFF2-40B4-BE49-F238E27FC236}">
                <a16:creationId xmlns:a16="http://schemas.microsoft.com/office/drawing/2014/main" id="{E44A9988-2903-4F48-9075-4D5CCA5C2624}"/>
              </a:ext>
            </a:extLst>
          </p:cNvPr>
          <p:cNvSpPr txBox="1"/>
          <p:nvPr/>
        </p:nvSpPr>
        <p:spPr>
          <a:xfrm>
            <a:off x="177789" y="3645624"/>
            <a:ext cx="4518891"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E:  LIFELONG LEARNING</a:t>
            </a:r>
          </a:p>
          <a:p>
            <a:endParaRPr lang="en-US" sz="1000" b="1" dirty="0"/>
          </a:p>
          <a:p>
            <a:r>
              <a:rPr lang="en-US" dirty="0"/>
              <a:t>3 units </a:t>
            </a:r>
            <a:r>
              <a:rPr lang="en-US" b="1" dirty="0">
                <a:solidFill>
                  <a:schemeClr val="accent1"/>
                </a:solidFill>
              </a:rPr>
              <a:t>(LD or UD)</a:t>
            </a:r>
          </a:p>
        </p:txBody>
      </p:sp>
      <p:sp>
        <p:nvSpPr>
          <p:cNvPr id="11" name="TextBox 10">
            <a:extLst>
              <a:ext uri="{FF2B5EF4-FFF2-40B4-BE49-F238E27FC236}">
                <a16:creationId xmlns:a16="http://schemas.microsoft.com/office/drawing/2014/main" id="{305C99E7-D368-E548-A2E6-FF2EB726090C}"/>
              </a:ext>
            </a:extLst>
          </p:cNvPr>
          <p:cNvSpPr txBox="1"/>
          <p:nvPr/>
        </p:nvSpPr>
        <p:spPr>
          <a:xfrm>
            <a:off x="5650345" y="139700"/>
            <a:ext cx="4768273" cy="553998"/>
          </a:xfrm>
          <a:prstGeom prst="rect">
            <a:avLst/>
          </a:prstGeom>
          <a:noFill/>
        </p:spPr>
        <p:txBody>
          <a:bodyPr wrap="square" rtlCol="0">
            <a:spAutoFit/>
          </a:bodyPr>
          <a:lstStyle/>
          <a:p>
            <a:r>
              <a:rPr lang="en-US" sz="3000" b="1" dirty="0"/>
              <a:t>EO 1100R FRAMEWORK</a:t>
            </a:r>
          </a:p>
        </p:txBody>
      </p:sp>
      <p:sp>
        <p:nvSpPr>
          <p:cNvPr id="13" name="TextBox 12">
            <a:extLst>
              <a:ext uri="{FF2B5EF4-FFF2-40B4-BE49-F238E27FC236}">
                <a16:creationId xmlns:a16="http://schemas.microsoft.com/office/drawing/2014/main" id="{4F4D55EA-EAA7-4149-B9E9-013E17A7883A}"/>
              </a:ext>
            </a:extLst>
          </p:cNvPr>
          <p:cNvSpPr txBox="1"/>
          <p:nvPr/>
        </p:nvSpPr>
        <p:spPr>
          <a:xfrm>
            <a:off x="5650336" y="929367"/>
            <a:ext cx="4518891"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B:  NATURAL SCIENCES &amp; QUANTITATIVE REASONING</a:t>
            </a:r>
          </a:p>
          <a:p>
            <a:endParaRPr lang="en-US" sz="1000" b="1" dirty="0"/>
          </a:p>
          <a:p>
            <a:r>
              <a:rPr lang="en-US" b="1" dirty="0">
                <a:solidFill>
                  <a:schemeClr val="accent1"/>
                </a:solidFill>
              </a:rPr>
              <a:t>12 units (3 UD), incl. 1 lab</a:t>
            </a:r>
          </a:p>
        </p:txBody>
      </p:sp>
      <p:sp>
        <p:nvSpPr>
          <p:cNvPr id="16" name="TextBox 15">
            <a:extLst>
              <a:ext uri="{FF2B5EF4-FFF2-40B4-BE49-F238E27FC236}">
                <a16:creationId xmlns:a16="http://schemas.microsoft.com/office/drawing/2014/main" id="{D09776B0-B3DB-274D-9000-8A6DA704F812}"/>
              </a:ext>
            </a:extLst>
          </p:cNvPr>
          <p:cNvSpPr txBox="1"/>
          <p:nvPr/>
        </p:nvSpPr>
        <p:spPr>
          <a:xfrm>
            <a:off x="5650336" y="3645624"/>
            <a:ext cx="4518891"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E:  LIFELONG LEARNING</a:t>
            </a:r>
          </a:p>
          <a:p>
            <a:endParaRPr lang="en-US" sz="1000" b="1" dirty="0"/>
          </a:p>
          <a:p>
            <a:r>
              <a:rPr lang="en-US" dirty="0"/>
              <a:t>3 units </a:t>
            </a:r>
            <a:r>
              <a:rPr lang="en-US" b="1" dirty="0">
                <a:solidFill>
                  <a:schemeClr val="accent1"/>
                </a:solidFill>
              </a:rPr>
              <a:t>(not included in UDGE)</a:t>
            </a:r>
          </a:p>
        </p:txBody>
      </p:sp>
      <p:sp>
        <p:nvSpPr>
          <p:cNvPr id="2" name="TextBox 1">
            <a:extLst>
              <a:ext uri="{FF2B5EF4-FFF2-40B4-BE49-F238E27FC236}">
                <a16:creationId xmlns:a16="http://schemas.microsoft.com/office/drawing/2014/main" id="{9070BB43-FC96-F342-8927-714B962E3FEC}"/>
              </a:ext>
            </a:extLst>
          </p:cNvPr>
          <p:cNvSpPr txBox="1"/>
          <p:nvPr/>
        </p:nvSpPr>
        <p:spPr>
          <a:xfrm>
            <a:off x="765544" y="2006585"/>
            <a:ext cx="3931137" cy="923330"/>
          </a:xfrm>
          <a:prstGeom prst="rect">
            <a:avLst/>
          </a:prstGeom>
          <a:solidFill>
            <a:schemeClr val="bg1"/>
          </a:solidFill>
          <a:ln>
            <a:solidFill>
              <a:schemeClr val="accent1"/>
            </a:solidFill>
          </a:ln>
        </p:spPr>
        <p:txBody>
          <a:bodyPr wrap="square" rtlCol="0">
            <a:spAutoFit/>
          </a:bodyPr>
          <a:lstStyle/>
          <a:p>
            <a:r>
              <a:rPr lang="en-US" dirty="0"/>
              <a:t>Current status:</a:t>
            </a:r>
          </a:p>
          <a:p>
            <a:r>
              <a:rPr lang="en-US" dirty="0"/>
              <a:t>Most B units taken in LD (average &lt; 1 unit in UD)</a:t>
            </a:r>
          </a:p>
        </p:txBody>
      </p:sp>
      <p:sp>
        <p:nvSpPr>
          <p:cNvPr id="19" name="TextBox 18">
            <a:extLst>
              <a:ext uri="{FF2B5EF4-FFF2-40B4-BE49-F238E27FC236}">
                <a16:creationId xmlns:a16="http://schemas.microsoft.com/office/drawing/2014/main" id="{4A4988E6-493E-014F-BF78-FAED19675658}"/>
              </a:ext>
            </a:extLst>
          </p:cNvPr>
          <p:cNvSpPr txBox="1"/>
          <p:nvPr/>
        </p:nvSpPr>
        <p:spPr>
          <a:xfrm>
            <a:off x="6238090" y="2006585"/>
            <a:ext cx="3931137" cy="923330"/>
          </a:xfrm>
          <a:prstGeom prst="rect">
            <a:avLst/>
          </a:prstGeom>
          <a:solidFill>
            <a:schemeClr val="bg1"/>
          </a:solidFill>
          <a:ln>
            <a:solidFill>
              <a:schemeClr val="accent1"/>
            </a:solidFill>
          </a:ln>
        </p:spPr>
        <p:txBody>
          <a:bodyPr wrap="square" rtlCol="0">
            <a:spAutoFit/>
          </a:bodyPr>
          <a:lstStyle/>
          <a:p>
            <a:r>
              <a:rPr lang="en-US" dirty="0"/>
              <a:t>Likely shift:</a:t>
            </a:r>
          </a:p>
          <a:p>
            <a:r>
              <a:rPr lang="en-US" dirty="0"/>
              <a:t>From less than 1 unit to at least 3 units in UD</a:t>
            </a:r>
          </a:p>
        </p:txBody>
      </p:sp>
      <p:sp>
        <p:nvSpPr>
          <p:cNvPr id="24" name="TextBox 23">
            <a:extLst>
              <a:ext uri="{FF2B5EF4-FFF2-40B4-BE49-F238E27FC236}">
                <a16:creationId xmlns:a16="http://schemas.microsoft.com/office/drawing/2014/main" id="{E49A49EF-F49C-E343-8411-78746309033B}"/>
              </a:ext>
            </a:extLst>
          </p:cNvPr>
          <p:cNvSpPr txBox="1"/>
          <p:nvPr/>
        </p:nvSpPr>
        <p:spPr>
          <a:xfrm>
            <a:off x="765544" y="4445843"/>
            <a:ext cx="3931137" cy="923330"/>
          </a:xfrm>
          <a:prstGeom prst="rect">
            <a:avLst/>
          </a:prstGeom>
          <a:solidFill>
            <a:schemeClr val="bg1"/>
          </a:solidFill>
          <a:ln>
            <a:solidFill>
              <a:schemeClr val="accent1"/>
            </a:solidFill>
          </a:ln>
        </p:spPr>
        <p:txBody>
          <a:bodyPr wrap="square" rtlCol="0">
            <a:spAutoFit/>
          </a:bodyPr>
          <a:lstStyle/>
          <a:p>
            <a:r>
              <a:rPr lang="en-US" dirty="0"/>
              <a:t>Current status:</a:t>
            </a:r>
          </a:p>
          <a:p>
            <a:r>
              <a:rPr lang="en-US" dirty="0"/>
              <a:t>Average &gt; 3 units in UD</a:t>
            </a:r>
          </a:p>
          <a:p>
            <a:r>
              <a:rPr lang="en-US" dirty="0"/>
              <a:t>FTF:  </a:t>
            </a:r>
            <a:r>
              <a:rPr lang="en-US" dirty="0" err="1"/>
              <a:t>avg</a:t>
            </a:r>
            <a:r>
              <a:rPr lang="en-US" dirty="0"/>
              <a:t> total of &gt; 8 units</a:t>
            </a:r>
          </a:p>
        </p:txBody>
      </p:sp>
      <p:sp>
        <p:nvSpPr>
          <p:cNvPr id="25" name="TextBox 24">
            <a:extLst>
              <a:ext uri="{FF2B5EF4-FFF2-40B4-BE49-F238E27FC236}">
                <a16:creationId xmlns:a16="http://schemas.microsoft.com/office/drawing/2014/main" id="{5D13BC0D-41C0-3A41-80CA-400FFDBEBF77}"/>
              </a:ext>
            </a:extLst>
          </p:cNvPr>
          <p:cNvSpPr txBox="1"/>
          <p:nvPr/>
        </p:nvSpPr>
        <p:spPr>
          <a:xfrm>
            <a:off x="6238090" y="4446204"/>
            <a:ext cx="3931137" cy="1754326"/>
          </a:xfrm>
          <a:prstGeom prst="rect">
            <a:avLst/>
          </a:prstGeom>
          <a:solidFill>
            <a:schemeClr val="bg1"/>
          </a:solidFill>
          <a:ln>
            <a:solidFill>
              <a:schemeClr val="accent1"/>
            </a:solidFill>
          </a:ln>
        </p:spPr>
        <p:txBody>
          <a:bodyPr wrap="square" rtlCol="0">
            <a:spAutoFit/>
          </a:bodyPr>
          <a:lstStyle/>
          <a:p>
            <a:r>
              <a:rPr lang="en-US" dirty="0"/>
              <a:t>Likely shift:</a:t>
            </a:r>
          </a:p>
          <a:p>
            <a:r>
              <a:rPr lang="en-US" dirty="0"/>
              <a:t>FTT:  from more than 3 units to 0 units in UD (unless required in major)</a:t>
            </a:r>
          </a:p>
          <a:p>
            <a:r>
              <a:rPr lang="en-US" dirty="0"/>
              <a:t>FTF:  unclear since already &gt; 3 total units</a:t>
            </a:r>
          </a:p>
        </p:txBody>
      </p:sp>
      <p:sp>
        <p:nvSpPr>
          <p:cNvPr id="35" name="TextBox 34">
            <a:extLst>
              <a:ext uri="{FF2B5EF4-FFF2-40B4-BE49-F238E27FC236}">
                <a16:creationId xmlns:a16="http://schemas.microsoft.com/office/drawing/2014/main" id="{667E45FD-B9A0-6340-AE34-6BAF662512F5}"/>
              </a:ext>
            </a:extLst>
          </p:cNvPr>
          <p:cNvSpPr txBox="1"/>
          <p:nvPr/>
        </p:nvSpPr>
        <p:spPr>
          <a:xfrm>
            <a:off x="9907979" y="3881920"/>
            <a:ext cx="2216727" cy="1938992"/>
          </a:xfrm>
          <a:prstGeom prst="rect">
            <a:avLst/>
          </a:prstGeom>
          <a:solidFill>
            <a:schemeClr val="accent1"/>
          </a:solidFill>
        </p:spPr>
        <p:txBody>
          <a:bodyPr wrap="square" rtlCol="0">
            <a:spAutoFit/>
          </a:bodyPr>
          <a:lstStyle/>
          <a:p>
            <a:pPr algn="ctr"/>
            <a:r>
              <a:rPr lang="en-US" sz="2800" dirty="0">
                <a:solidFill>
                  <a:schemeClr val="bg1"/>
                </a:solidFill>
              </a:rPr>
              <a:t>up to</a:t>
            </a:r>
          </a:p>
          <a:p>
            <a:pPr algn="ctr"/>
            <a:r>
              <a:rPr lang="en-US" sz="2800" dirty="0">
                <a:solidFill>
                  <a:schemeClr val="bg1"/>
                </a:solidFill>
              </a:rPr>
              <a:t>57-62% </a:t>
            </a:r>
            <a:r>
              <a:rPr lang="en-US" sz="3600" dirty="0">
                <a:solidFill>
                  <a:schemeClr val="bg1"/>
                </a:solidFill>
              </a:rPr>
              <a:t>⇩</a:t>
            </a:r>
            <a:r>
              <a:rPr lang="en-US" sz="2000" dirty="0">
                <a:solidFill>
                  <a:schemeClr val="bg1"/>
                </a:solidFill>
              </a:rPr>
              <a:t> </a:t>
            </a:r>
          </a:p>
          <a:p>
            <a:pPr algn="ctr"/>
            <a:r>
              <a:rPr lang="en-US" sz="2800" dirty="0">
                <a:solidFill>
                  <a:schemeClr val="bg1"/>
                </a:solidFill>
              </a:rPr>
              <a:t>in UD E</a:t>
            </a:r>
          </a:p>
          <a:p>
            <a:pPr algn="ctr"/>
            <a:r>
              <a:rPr lang="en-US" sz="2800" dirty="0">
                <a:solidFill>
                  <a:schemeClr val="bg1"/>
                </a:solidFill>
              </a:rPr>
              <a:t>(to LD E)</a:t>
            </a:r>
          </a:p>
        </p:txBody>
      </p:sp>
      <p:cxnSp>
        <p:nvCxnSpPr>
          <p:cNvPr id="15" name="Straight Arrow Connector 14">
            <a:extLst>
              <a:ext uri="{FF2B5EF4-FFF2-40B4-BE49-F238E27FC236}">
                <a16:creationId xmlns:a16="http://schemas.microsoft.com/office/drawing/2014/main" id="{229E6626-0749-8748-88E3-932CB2EBBCEC}"/>
              </a:ext>
            </a:extLst>
          </p:cNvPr>
          <p:cNvCxnSpPr/>
          <p:nvPr/>
        </p:nvCxnSpPr>
        <p:spPr>
          <a:xfrm>
            <a:off x="4696680" y="4851416"/>
            <a:ext cx="1541410" cy="0"/>
          </a:xfrm>
          <a:prstGeom prst="straightConnector1">
            <a:avLst/>
          </a:prstGeom>
          <a:ln w="41275">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680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1000"/>
                                        <p:tgtEl>
                                          <p:spTgt spid="15"/>
                                        </p:tgtEl>
                                      </p:cBhvr>
                                    </p:animEffect>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wipe(left)">
                                      <p:cBhvr>
                                        <p:cTn id="19" dur="1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3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12A12-B94D-B54B-A6AF-57CD5BC8FFA8}"/>
              </a:ext>
            </a:extLst>
          </p:cNvPr>
          <p:cNvSpPr>
            <a:spLocks noGrp="1"/>
          </p:cNvSpPr>
          <p:nvPr>
            <p:ph type="title"/>
          </p:nvPr>
        </p:nvSpPr>
        <p:spPr/>
        <p:txBody>
          <a:bodyPr/>
          <a:lstStyle/>
          <a:p>
            <a:r>
              <a:rPr lang="en-US" dirty="0"/>
              <a:t>UPPER-DIVISION GE COMPARISON</a:t>
            </a:r>
            <a:br>
              <a:rPr lang="en-US" dirty="0"/>
            </a:br>
            <a:r>
              <a:rPr lang="en-US" dirty="0"/>
              <a:t>NOTES</a:t>
            </a:r>
          </a:p>
        </p:txBody>
      </p:sp>
      <p:sp>
        <p:nvSpPr>
          <p:cNvPr id="3" name="Content Placeholder 2">
            <a:extLst>
              <a:ext uri="{FF2B5EF4-FFF2-40B4-BE49-F238E27FC236}">
                <a16:creationId xmlns:a16="http://schemas.microsoft.com/office/drawing/2014/main" id="{B7D91E58-E3CF-394F-8749-02B172DDEF7B}"/>
              </a:ext>
            </a:extLst>
          </p:cNvPr>
          <p:cNvSpPr>
            <a:spLocks noGrp="1"/>
          </p:cNvSpPr>
          <p:nvPr>
            <p:ph idx="1"/>
          </p:nvPr>
        </p:nvSpPr>
        <p:spPr/>
        <p:txBody>
          <a:bodyPr>
            <a:normAutofit/>
          </a:bodyPr>
          <a:lstStyle/>
          <a:p>
            <a:pPr>
              <a:buClr>
                <a:schemeClr val="accent1"/>
              </a:buClr>
            </a:pPr>
            <a:r>
              <a:rPr lang="en-US" sz="2400" dirty="0"/>
              <a:t>Minimal impact is expected prior to Fall 2021:</a:t>
            </a:r>
          </a:p>
          <a:p>
            <a:pPr lvl="1">
              <a:buClr>
                <a:schemeClr val="accent1"/>
              </a:buClr>
            </a:pPr>
            <a:r>
              <a:rPr lang="en-US" sz="2400" dirty="0"/>
              <a:t>Most new FTF will not start new upper-division GE until 60+ units (year 3+)</a:t>
            </a:r>
          </a:p>
          <a:p>
            <a:pPr lvl="1">
              <a:buClr>
                <a:schemeClr val="accent1"/>
              </a:buClr>
            </a:pPr>
            <a:r>
              <a:rPr lang="en-US" sz="2400" dirty="0"/>
              <a:t>FTT have catalog rights to year they started at community college</a:t>
            </a:r>
          </a:p>
          <a:p>
            <a:pPr lvl="2">
              <a:buClr>
                <a:schemeClr val="accent1"/>
              </a:buClr>
            </a:pPr>
            <a:r>
              <a:rPr lang="en-US" sz="2400" dirty="0"/>
              <a:t>Will start new GE plan in Fall 2021</a:t>
            </a:r>
          </a:p>
        </p:txBody>
      </p:sp>
    </p:spTree>
    <p:extLst>
      <p:ext uri="{BB962C8B-B14F-4D97-AF65-F5344CB8AC3E}">
        <p14:creationId xmlns:p14="http://schemas.microsoft.com/office/powerpoint/2010/main" val="2963112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12A12-B94D-B54B-A6AF-57CD5BC8FFA8}"/>
              </a:ext>
            </a:extLst>
          </p:cNvPr>
          <p:cNvSpPr>
            <a:spLocks noGrp="1"/>
          </p:cNvSpPr>
          <p:nvPr>
            <p:ph type="title"/>
          </p:nvPr>
        </p:nvSpPr>
        <p:spPr/>
        <p:txBody>
          <a:bodyPr/>
          <a:lstStyle/>
          <a:p>
            <a:r>
              <a:rPr lang="en-US" dirty="0"/>
              <a:t>UPPER-DIVISION GE COMPARISON</a:t>
            </a:r>
            <a:br>
              <a:rPr lang="en-US" dirty="0"/>
            </a:br>
            <a:r>
              <a:rPr lang="en-US" dirty="0"/>
              <a:t>NOTES</a:t>
            </a:r>
          </a:p>
        </p:txBody>
      </p:sp>
      <p:sp>
        <p:nvSpPr>
          <p:cNvPr id="3" name="Content Placeholder 2">
            <a:extLst>
              <a:ext uri="{FF2B5EF4-FFF2-40B4-BE49-F238E27FC236}">
                <a16:creationId xmlns:a16="http://schemas.microsoft.com/office/drawing/2014/main" id="{B7D91E58-E3CF-394F-8749-02B172DDEF7B}"/>
              </a:ext>
            </a:extLst>
          </p:cNvPr>
          <p:cNvSpPr>
            <a:spLocks noGrp="1"/>
          </p:cNvSpPr>
          <p:nvPr>
            <p:ph idx="1"/>
          </p:nvPr>
        </p:nvSpPr>
        <p:spPr>
          <a:xfrm>
            <a:off x="645130" y="2052918"/>
            <a:ext cx="10016385" cy="4805082"/>
          </a:xfrm>
        </p:spPr>
        <p:txBody>
          <a:bodyPr>
            <a:normAutofit fontScale="92500" lnSpcReduction="10000"/>
          </a:bodyPr>
          <a:lstStyle/>
          <a:p>
            <a:pPr>
              <a:buClr>
                <a:schemeClr val="accent1"/>
              </a:buClr>
            </a:pPr>
            <a:r>
              <a:rPr lang="en-US" sz="2600" dirty="0"/>
              <a:t>Estimates presented here are for </a:t>
            </a:r>
            <a:r>
              <a:rPr lang="en-US" sz="2600" b="1" dirty="0">
                <a:solidFill>
                  <a:schemeClr val="accent1"/>
                </a:solidFill>
              </a:rPr>
              <a:t>UPPER-DIVISION GE ONLY</a:t>
            </a:r>
          </a:p>
          <a:p>
            <a:pPr>
              <a:buClr>
                <a:schemeClr val="accent1"/>
              </a:buClr>
            </a:pPr>
            <a:r>
              <a:rPr lang="en-US" sz="2600" dirty="0"/>
              <a:t>Enrollment shifts will be of two types:</a:t>
            </a:r>
          </a:p>
          <a:p>
            <a:pPr lvl="1">
              <a:buClr>
                <a:schemeClr val="accent1"/>
              </a:buClr>
            </a:pPr>
            <a:r>
              <a:rPr lang="en-US" sz="2600" dirty="0"/>
              <a:t>between lower- and upper-division</a:t>
            </a:r>
          </a:p>
          <a:p>
            <a:pPr lvl="2">
              <a:buClr>
                <a:schemeClr val="accent1"/>
              </a:buClr>
            </a:pPr>
            <a:r>
              <a:rPr lang="en-US" sz="2600" dirty="0"/>
              <a:t>in most sections, total required units remains the same, so </a:t>
            </a:r>
            <a:r>
              <a:rPr lang="en-US" sz="2600" b="1" dirty="0">
                <a:solidFill>
                  <a:schemeClr val="accent1"/>
                </a:solidFill>
              </a:rPr>
              <a:t>a decrease in UD would result in an increase in LD in the same area </a:t>
            </a:r>
            <a:r>
              <a:rPr lang="en-US" sz="2600" dirty="0"/>
              <a:t>(and vice versa)</a:t>
            </a:r>
          </a:p>
          <a:p>
            <a:pPr lvl="1">
              <a:buClr>
                <a:schemeClr val="accent1"/>
              </a:buClr>
            </a:pPr>
            <a:r>
              <a:rPr lang="en-US" sz="2600" dirty="0"/>
              <a:t>between areas in upper division</a:t>
            </a:r>
          </a:p>
          <a:p>
            <a:pPr lvl="2">
              <a:buClr>
                <a:schemeClr val="accent1"/>
              </a:buClr>
            </a:pPr>
            <a:r>
              <a:rPr lang="en-US" sz="2600" dirty="0"/>
              <a:t>depending on requirements in the chosen plan, </a:t>
            </a:r>
            <a:r>
              <a:rPr lang="en-US" sz="2600" b="1" dirty="0">
                <a:solidFill>
                  <a:schemeClr val="accent1"/>
                </a:solidFill>
              </a:rPr>
              <a:t>enrollment may shift between areas</a:t>
            </a:r>
          </a:p>
          <a:p>
            <a:pPr lvl="1">
              <a:buClr>
                <a:schemeClr val="accent1"/>
              </a:buClr>
            </a:pPr>
            <a:r>
              <a:rPr lang="en-US" sz="2600" dirty="0"/>
              <a:t>NOTE:  in most plans, the </a:t>
            </a:r>
            <a:r>
              <a:rPr lang="en-US" sz="2600" b="1" dirty="0">
                <a:solidFill>
                  <a:schemeClr val="accent1"/>
                </a:solidFill>
              </a:rPr>
              <a:t>shifts will be a combination </a:t>
            </a:r>
            <a:r>
              <a:rPr lang="en-US" sz="2600" dirty="0"/>
              <a:t>of the above</a:t>
            </a:r>
          </a:p>
          <a:p>
            <a:endParaRPr lang="en-US" sz="2400" dirty="0"/>
          </a:p>
        </p:txBody>
      </p:sp>
    </p:spTree>
    <p:extLst>
      <p:ext uri="{BB962C8B-B14F-4D97-AF65-F5344CB8AC3E}">
        <p14:creationId xmlns:p14="http://schemas.microsoft.com/office/powerpoint/2010/main" val="247897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CF44C-D950-0546-B356-BC73E66234B4}"/>
              </a:ext>
            </a:extLst>
          </p:cNvPr>
          <p:cNvSpPr>
            <a:spLocks noGrp="1"/>
          </p:cNvSpPr>
          <p:nvPr>
            <p:ph type="title"/>
          </p:nvPr>
        </p:nvSpPr>
        <p:spPr/>
        <p:txBody>
          <a:bodyPr/>
          <a:lstStyle/>
          <a:p>
            <a:r>
              <a:rPr lang="en-US" dirty="0"/>
              <a:t>UPPER-DIVISION GE COMPARISON</a:t>
            </a:r>
            <a:br>
              <a:rPr lang="en-US" dirty="0"/>
            </a:br>
            <a:r>
              <a:rPr lang="en-US" sz="3600" dirty="0"/>
              <a:t>Strict Compliance (Plan 0/Option 0)</a:t>
            </a:r>
            <a:endParaRPr lang="en-US" sz="2800" i="1" dirty="0"/>
          </a:p>
        </p:txBody>
      </p:sp>
      <p:graphicFrame>
        <p:nvGraphicFramePr>
          <p:cNvPr id="6" name="Content Placeholder 5">
            <a:extLst>
              <a:ext uri="{FF2B5EF4-FFF2-40B4-BE49-F238E27FC236}">
                <a16:creationId xmlns:a16="http://schemas.microsoft.com/office/drawing/2014/main" id="{5A879F2D-8061-4D41-9168-2927760C4DBF}"/>
              </a:ext>
            </a:extLst>
          </p:cNvPr>
          <p:cNvGraphicFramePr>
            <a:graphicFrameLocks noGrp="1"/>
          </p:cNvGraphicFramePr>
          <p:nvPr>
            <p:ph idx="1"/>
            <p:extLst>
              <p:ext uri="{D42A27DB-BD31-4B8C-83A1-F6EECF244321}">
                <p14:modId xmlns:p14="http://schemas.microsoft.com/office/powerpoint/2010/main" val="2326433347"/>
              </p:ext>
            </p:extLst>
          </p:nvPr>
        </p:nvGraphicFramePr>
        <p:xfrm>
          <a:off x="646111" y="3133888"/>
          <a:ext cx="8947150" cy="1204196"/>
        </p:xfrm>
        <a:graphic>
          <a:graphicData uri="http://schemas.openxmlformats.org/drawingml/2006/table">
            <a:tbl>
              <a:tblPr firstRow="1" bandRow="1">
                <a:tableStyleId>{5C22544A-7EE6-4342-B048-85BDC9FD1C3A}</a:tableStyleId>
              </a:tblPr>
              <a:tblGrid>
                <a:gridCol w="1789430">
                  <a:extLst>
                    <a:ext uri="{9D8B030D-6E8A-4147-A177-3AD203B41FA5}">
                      <a16:colId xmlns:a16="http://schemas.microsoft.com/office/drawing/2014/main" val="770926990"/>
                    </a:ext>
                  </a:extLst>
                </a:gridCol>
                <a:gridCol w="1789430">
                  <a:extLst>
                    <a:ext uri="{9D8B030D-6E8A-4147-A177-3AD203B41FA5}">
                      <a16:colId xmlns:a16="http://schemas.microsoft.com/office/drawing/2014/main" val="2457480030"/>
                    </a:ext>
                  </a:extLst>
                </a:gridCol>
                <a:gridCol w="1789430">
                  <a:extLst>
                    <a:ext uri="{9D8B030D-6E8A-4147-A177-3AD203B41FA5}">
                      <a16:colId xmlns:a16="http://schemas.microsoft.com/office/drawing/2014/main" val="791408796"/>
                    </a:ext>
                  </a:extLst>
                </a:gridCol>
                <a:gridCol w="1789430">
                  <a:extLst>
                    <a:ext uri="{9D8B030D-6E8A-4147-A177-3AD203B41FA5}">
                      <a16:colId xmlns:a16="http://schemas.microsoft.com/office/drawing/2014/main" val="2537216454"/>
                    </a:ext>
                  </a:extLst>
                </a:gridCol>
                <a:gridCol w="1789430">
                  <a:extLst>
                    <a:ext uri="{9D8B030D-6E8A-4147-A177-3AD203B41FA5}">
                      <a16:colId xmlns:a16="http://schemas.microsoft.com/office/drawing/2014/main" val="3850250890"/>
                    </a:ext>
                  </a:extLst>
                </a:gridCol>
              </a:tblGrid>
              <a:tr h="602098">
                <a:tc>
                  <a:txBody>
                    <a:bodyPr/>
                    <a:lstStyle/>
                    <a:p>
                      <a:endParaRPr lang="en-US" dirty="0"/>
                    </a:p>
                  </a:txBody>
                  <a:tcPr anchor="ctr"/>
                </a:tc>
                <a:tc>
                  <a:txBody>
                    <a:bodyPr/>
                    <a:lstStyle/>
                    <a:p>
                      <a:pPr algn="ctr"/>
                      <a:r>
                        <a:rPr lang="en-US" dirty="0"/>
                        <a:t>B</a:t>
                      </a:r>
                    </a:p>
                  </a:txBody>
                  <a:tcPr anchor="ctr"/>
                </a:tc>
                <a:tc>
                  <a:txBody>
                    <a:bodyPr/>
                    <a:lstStyle/>
                    <a:p>
                      <a:pPr algn="ctr"/>
                      <a:r>
                        <a:rPr lang="en-US" dirty="0"/>
                        <a:t>C</a:t>
                      </a:r>
                    </a:p>
                  </a:txBody>
                  <a:tcPr anchor="ctr"/>
                </a:tc>
                <a:tc>
                  <a:txBody>
                    <a:bodyPr/>
                    <a:lstStyle/>
                    <a:p>
                      <a:pPr algn="ctr"/>
                      <a:r>
                        <a:rPr lang="en-US" dirty="0"/>
                        <a:t>D</a:t>
                      </a:r>
                    </a:p>
                  </a:txBody>
                  <a:tcPr anchor="ctr"/>
                </a:tc>
                <a:tc>
                  <a:txBody>
                    <a:bodyPr/>
                    <a:lstStyle/>
                    <a:p>
                      <a:pPr algn="ctr"/>
                      <a:r>
                        <a:rPr lang="en-US" dirty="0"/>
                        <a:t>F</a:t>
                      </a:r>
                    </a:p>
                  </a:txBody>
                  <a:tcPr anchor="ctr"/>
                </a:tc>
                <a:extLst>
                  <a:ext uri="{0D108BD9-81ED-4DB2-BD59-A6C34878D82A}">
                    <a16:rowId xmlns:a16="http://schemas.microsoft.com/office/drawing/2014/main" val="2777957662"/>
                  </a:ext>
                </a:extLst>
              </a:tr>
              <a:tr h="602098">
                <a:tc>
                  <a:txBody>
                    <a:bodyPr/>
                    <a:lstStyle/>
                    <a:p>
                      <a:r>
                        <a:rPr lang="en-US" dirty="0"/>
                        <a:t>Student</a:t>
                      </a:r>
                    </a:p>
                  </a:txBody>
                  <a:tcPr anchor="ctr"/>
                </a:tc>
                <a:tc>
                  <a:txBody>
                    <a:bodyPr/>
                    <a:lstStyle/>
                    <a:p>
                      <a:pPr algn="ctr"/>
                      <a:r>
                        <a:rPr lang="en-US" dirty="0"/>
                        <a:t>3</a:t>
                      </a:r>
                    </a:p>
                  </a:txBody>
                  <a:tcPr anchor="ctr"/>
                </a:tc>
                <a:tc>
                  <a:txBody>
                    <a:bodyPr/>
                    <a:lstStyle/>
                    <a:p>
                      <a:pPr algn="ctr"/>
                      <a:r>
                        <a:rPr lang="en-US" dirty="0"/>
                        <a:t>3</a:t>
                      </a:r>
                    </a:p>
                  </a:txBody>
                  <a:tcPr anchor="ctr"/>
                </a:tc>
                <a:tc>
                  <a:txBody>
                    <a:bodyPr/>
                    <a:lstStyle/>
                    <a:p>
                      <a:pPr algn="ctr"/>
                      <a:r>
                        <a:rPr lang="en-US" dirty="0"/>
                        <a:t>3</a:t>
                      </a:r>
                    </a:p>
                  </a:txBody>
                  <a:tcPr anchor="ctr"/>
                </a:tc>
                <a:tc>
                  <a:txBody>
                    <a:bodyPr/>
                    <a:lstStyle/>
                    <a:p>
                      <a:pPr algn="ctr"/>
                      <a:r>
                        <a:rPr lang="en-US" dirty="0"/>
                        <a:t>--</a:t>
                      </a:r>
                    </a:p>
                  </a:txBody>
                  <a:tcPr anchor="ctr"/>
                </a:tc>
                <a:extLst>
                  <a:ext uri="{0D108BD9-81ED-4DB2-BD59-A6C34878D82A}">
                    <a16:rowId xmlns:a16="http://schemas.microsoft.com/office/drawing/2014/main" val="1604222976"/>
                  </a:ext>
                </a:extLst>
              </a:tr>
            </a:tbl>
          </a:graphicData>
        </a:graphic>
      </p:graphicFrame>
      <p:sp>
        <p:nvSpPr>
          <p:cNvPr id="7" name="TextBox 6">
            <a:extLst>
              <a:ext uri="{FF2B5EF4-FFF2-40B4-BE49-F238E27FC236}">
                <a16:creationId xmlns:a16="http://schemas.microsoft.com/office/drawing/2014/main" id="{364359B1-4447-A64B-B5D4-404303CE93AD}"/>
              </a:ext>
            </a:extLst>
          </p:cNvPr>
          <p:cNvSpPr txBox="1"/>
          <p:nvPr/>
        </p:nvSpPr>
        <p:spPr>
          <a:xfrm>
            <a:off x="646111" y="2425710"/>
            <a:ext cx="9242168" cy="523220"/>
          </a:xfrm>
          <a:prstGeom prst="rect">
            <a:avLst/>
          </a:prstGeom>
          <a:noFill/>
        </p:spPr>
        <p:txBody>
          <a:bodyPr wrap="square" rtlCol="0">
            <a:spAutoFit/>
          </a:bodyPr>
          <a:lstStyle/>
          <a:p>
            <a:r>
              <a:rPr lang="en-US" sz="2800" dirty="0"/>
              <a:t>Upper division:  3 each in B, C, D (no F)</a:t>
            </a:r>
          </a:p>
        </p:txBody>
      </p:sp>
      <p:sp>
        <p:nvSpPr>
          <p:cNvPr id="62" name="Arc 61">
            <a:extLst>
              <a:ext uri="{FF2B5EF4-FFF2-40B4-BE49-F238E27FC236}">
                <a16:creationId xmlns:a16="http://schemas.microsoft.com/office/drawing/2014/main" id="{57D09517-AD79-BB40-92C3-2C2274574767}"/>
              </a:ext>
            </a:extLst>
          </p:cNvPr>
          <p:cNvSpPr/>
          <p:nvPr/>
        </p:nvSpPr>
        <p:spPr>
          <a:xfrm rot="5599992">
            <a:off x="5735188" y="2429140"/>
            <a:ext cx="2280654" cy="3662916"/>
          </a:xfrm>
          <a:prstGeom prst="arc">
            <a:avLst>
              <a:gd name="adj1" fmla="val 16200000"/>
              <a:gd name="adj2" fmla="val 4968450"/>
            </a:avLst>
          </a:prstGeom>
          <a:ln w="25400">
            <a:headEnd type="none"/>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Arc 62">
            <a:extLst>
              <a:ext uri="{FF2B5EF4-FFF2-40B4-BE49-F238E27FC236}">
                <a16:creationId xmlns:a16="http://schemas.microsoft.com/office/drawing/2014/main" id="{5830834D-433D-064E-8E92-311AD4385E34}"/>
              </a:ext>
            </a:extLst>
          </p:cNvPr>
          <p:cNvSpPr/>
          <p:nvPr/>
        </p:nvSpPr>
        <p:spPr>
          <a:xfrm rot="5599992">
            <a:off x="6866866" y="3360695"/>
            <a:ext cx="1810395" cy="1868834"/>
          </a:xfrm>
          <a:prstGeom prst="arc">
            <a:avLst>
              <a:gd name="adj1" fmla="val 16200000"/>
              <a:gd name="adj2" fmla="val 4968450"/>
            </a:avLst>
          </a:prstGeom>
          <a:ln w="25400">
            <a:headEnd type="none"/>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25862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right)">
                                      <p:cBhvr>
                                        <p:cTn id="7" dur="1000"/>
                                        <p:tgtEl>
                                          <p:spTgt spid="63"/>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62"/>
                                        </p:tgtEl>
                                        <p:attrNameLst>
                                          <p:attrName>style.visibility</p:attrName>
                                        </p:attrNameLst>
                                      </p:cBhvr>
                                      <p:to>
                                        <p:strVal val="visible"/>
                                      </p:to>
                                    </p:set>
                                    <p:animEffect transition="in" filter="wipe(right)">
                                      <p:cBhvr>
                                        <p:cTn id="10" dur="10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CF44C-D950-0546-B356-BC73E66234B4}"/>
              </a:ext>
            </a:extLst>
          </p:cNvPr>
          <p:cNvSpPr>
            <a:spLocks noGrp="1"/>
          </p:cNvSpPr>
          <p:nvPr>
            <p:ph type="title"/>
          </p:nvPr>
        </p:nvSpPr>
        <p:spPr/>
        <p:txBody>
          <a:bodyPr/>
          <a:lstStyle/>
          <a:p>
            <a:r>
              <a:rPr lang="en-US" dirty="0"/>
              <a:t>UPPER-DIVISION GE COMPARISON</a:t>
            </a:r>
            <a:endParaRPr lang="en-US" sz="2800" i="1" dirty="0"/>
          </a:p>
        </p:txBody>
      </p:sp>
      <p:sp>
        <p:nvSpPr>
          <p:cNvPr id="5" name="TextBox 4">
            <a:extLst>
              <a:ext uri="{FF2B5EF4-FFF2-40B4-BE49-F238E27FC236}">
                <a16:creationId xmlns:a16="http://schemas.microsoft.com/office/drawing/2014/main" id="{345CB1DC-9784-7542-9F6F-0671F8BF98B4}"/>
              </a:ext>
            </a:extLst>
          </p:cNvPr>
          <p:cNvSpPr txBox="1"/>
          <p:nvPr/>
        </p:nvSpPr>
        <p:spPr>
          <a:xfrm>
            <a:off x="646111"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11 units, LD or UD</a:t>
            </a:r>
          </a:p>
          <a:p>
            <a:r>
              <a:rPr lang="en-US" sz="1000" b="1" dirty="0"/>
              <a:t> </a:t>
            </a:r>
          </a:p>
        </p:txBody>
      </p:sp>
      <p:sp>
        <p:nvSpPr>
          <p:cNvPr id="8" name="TextBox 7">
            <a:extLst>
              <a:ext uri="{FF2B5EF4-FFF2-40B4-BE49-F238E27FC236}">
                <a16:creationId xmlns:a16="http://schemas.microsoft.com/office/drawing/2014/main" id="{9C933FC0-B7B8-154F-ACA4-DE6F47BF611A}"/>
              </a:ext>
            </a:extLst>
          </p:cNvPr>
          <p:cNvSpPr txBox="1"/>
          <p:nvPr/>
        </p:nvSpPr>
        <p:spPr>
          <a:xfrm>
            <a:off x="646110"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up to 6 UD</a:t>
            </a:r>
          </a:p>
          <a:p>
            <a:r>
              <a:rPr lang="en-US" sz="1000" b="1" dirty="0"/>
              <a:t> </a:t>
            </a:r>
          </a:p>
        </p:txBody>
      </p:sp>
      <p:sp>
        <p:nvSpPr>
          <p:cNvPr id="9" name="TextBox 8">
            <a:extLst>
              <a:ext uri="{FF2B5EF4-FFF2-40B4-BE49-F238E27FC236}">
                <a16:creationId xmlns:a16="http://schemas.microsoft.com/office/drawing/2014/main" id="{0A5A6B6E-C062-D54A-8EC7-C71B3FBCA439}"/>
              </a:ext>
            </a:extLst>
          </p:cNvPr>
          <p:cNvSpPr txBox="1"/>
          <p:nvPr/>
        </p:nvSpPr>
        <p:spPr>
          <a:xfrm>
            <a:off x="646109"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up to 9 UD</a:t>
            </a:r>
          </a:p>
          <a:p>
            <a:r>
              <a:rPr lang="en-US" sz="1000" b="1" dirty="0"/>
              <a:t> </a:t>
            </a:r>
          </a:p>
        </p:txBody>
      </p:sp>
      <p:sp>
        <p:nvSpPr>
          <p:cNvPr id="10" name="TextBox 9">
            <a:extLst>
              <a:ext uri="{FF2B5EF4-FFF2-40B4-BE49-F238E27FC236}">
                <a16:creationId xmlns:a16="http://schemas.microsoft.com/office/drawing/2014/main" id="{6B4A0AEF-2B67-C24C-A97A-6F9C15966939}"/>
              </a:ext>
            </a:extLst>
          </p:cNvPr>
          <p:cNvSpPr txBox="1"/>
          <p:nvPr/>
        </p:nvSpPr>
        <p:spPr>
          <a:xfrm>
            <a:off x="646109"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 up to 3 UD</a:t>
            </a:r>
          </a:p>
          <a:p>
            <a:r>
              <a:rPr lang="en-US" sz="1000" b="1" dirty="0"/>
              <a:t> </a:t>
            </a:r>
          </a:p>
        </p:txBody>
      </p:sp>
      <p:sp>
        <p:nvSpPr>
          <p:cNvPr id="11" name="TextBox 10">
            <a:extLst>
              <a:ext uri="{FF2B5EF4-FFF2-40B4-BE49-F238E27FC236}">
                <a16:creationId xmlns:a16="http://schemas.microsoft.com/office/drawing/2014/main" id="{1B8D5C2D-1097-0643-BBAD-9B768C0CAF1F}"/>
              </a:ext>
            </a:extLst>
          </p:cNvPr>
          <p:cNvSpPr txBox="1"/>
          <p:nvPr/>
        </p:nvSpPr>
        <p:spPr>
          <a:xfrm>
            <a:off x="646109"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up to 6 UD</a:t>
            </a:r>
          </a:p>
          <a:p>
            <a:r>
              <a:rPr lang="en-US" sz="1000" b="1" dirty="0"/>
              <a:t> </a:t>
            </a:r>
          </a:p>
        </p:txBody>
      </p:sp>
      <p:sp>
        <p:nvSpPr>
          <p:cNvPr id="12" name="TextBox 11">
            <a:extLst>
              <a:ext uri="{FF2B5EF4-FFF2-40B4-BE49-F238E27FC236}">
                <a16:creationId xmlns:a16="http://schemas.microsoft.com/office/drawing/2014/main" id="{FFB03621-B605-B640-BE7F-DEE3BEEF6E59}"/>
              </a:ext>
            </a:extLst>
          </p:cNvPr>
          <p:cNvSpPr txBox="1"/>
          <p:nvPr/>
        </p:nvSpPr>
        <p:spPr>
          <a:xfrm>
            <a:off x="550414" y="1187884"/>
            <a:ext cx="3777035" cy="646331"/>
          </a:xfrm>
          <a:prstGeom prst="rect">
            <a:avLst/>
          </a:prstGeom>
          <a:noFill/>
        </p:spPr>
        <p:txBody>
          <a:bodyPr wrap="square" rtlCol="0">
            <a:spAutoFit/>
          </a:bodyPr>
          <a:lstStyle/>
          <a:p>
            <a:r>
              <a:rPr lang="en-US" sz="3600" dirty="0"/>
              <a:t>CURRENT PLAN</a:t>
            </a:r>
          </a:p>
        </p:txBody>
      </p:sp>
    </p:spTree>
    <p:extLst>
      <p:ext uri="{BB962C8B-B14F-4D97-AF65-F5344CB8AC3E}">
        <p14:creationId xmlns:p14="http://schemas.microsoft.com/office/powerpoint/2010/main" val="1707060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CF44C-D950-0546-B356-BC73E66234B4}"/>
              </a:ext>
            </a:extLst>
          </p:cNvPr>
          <p:cNvSpPr>
            <a:spLocks noGrp="1"/>
          </p:cNvSpPr>
          <p:nvPr>
            <p:ph type="title"/>
          </p:nvPr>
        </p:nvSpPr>
        <p:spPr/>
        <p:txBody>
          <a:bodyPr/>
          <a:lstStyle/>
          <a:p>
            <a:r>
              <a:rPr lang="en-US" dirty="0"/>
              <a:t>UPPER-DIVISION GE COMPARISON</a:t>
            </a:r>
            <a:endParaRPr lang="en-US" sz="2800" i="1" dirty="0"/>
          </a:p>
        </p:txBody>
      </p:sp>
      <p:sp>
        <p:nvSpPr>
          <p:cNvPr id="5" name="TextBox 4">
            <a:extLst>
              <a:ext uri="{FF2B5EF4-FFF2-40B4-BE49-F238E27FC236}">
                <a16:creationId xmlns:a16="http://schemas.microsoft.com/office/drawing/2014/main" id="{345CB1DC-9784-7542-9F6F-0671F8BF98B4}"/>
              </a:ext>
            </a:extLst>
          </p:cNvPr>
          <p:cNvSpPr txBox="1"/>
          <p:nvPr/>
        </p:nvSpPr>
        <p:spPr>
          <a:xfrm>
            <a:off x="646111"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11 units, LD or UD</a:t>
            </a:r>
          </a:p>
          <a:p>
            <a:r>
              <a:rPr lang="en-US" sz="1000" b="1" dirty="0"/>
              <a:t> </a:t>
            </a:r>
          </a:p>
        </p:txBody>
      </p:sp>
      <p:sp>
        <p:nvSpPr>
          <p:cNvPr id="8" name="TextBox 7">
            <a:extLst>
              <a:ext uri="{FF2B5EF4-FFF2-40B4-BE49-F238E27FC236}">
                <a16:creationId xmlns:a16="http://schemas.microsoft.com/office/drawing/2014/main" id="{9C933FC0-B7B8-154F-ACA4-DE6F47BF611A}"/>
              </a:ext>
            </a:extLst>
          </p:cNvPr>
          <p:cNvSpPr txBox="1"/>
          <p:nvPr/>
        </p:nvSpPr>
        <p:spPr>
          <a:xfrm>
            <a:off x="646110"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up to 6 UD</a:t>
            </a:r>
          </a:p>
          <a:p>
            <a:r>
              <a:rPr lang="en-US" sz="1000" b="1" dirty="0"/>
              <a:t> </a:t>
            </a:r>
          </a:p>
        </p:txBody>
      </p:sp>
      <p:sp>
        <p:nvSpPr>
          <p:cNvPr id="9" name="TextBox 8">
            <a:extLst>
              <a:ext uri="{FF2B5EF4-FFF2-40B4-BE49-F238E27FC236}">
                <a16:creationId xmlns:a16="http://schemas.microsoft.com/office/drawing/2014/main" id="{0A5A6B6E-C062-D54A-8EC7-C71B3FBCA439}"/>
              </a:ext>
            </a:extLst>
          </p:cNvPr>
          <p:cNvSpPr txBox="1"/>
          <p:nvPr/>
        </p:nvSpPr>
        <p:spPr>
          <a:xfrm>
            <a:off x="646109"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up to 9 UD</a:t>
            </a:r>
          </a:p>
          <a:p>
            <a:r>
              <a:rPr lang="en-US" sz="1000" b="1" dirty="0"/>
              <a:t> </a:t>
            </a:r>
          </a:p>
        </p:txBody>
      </p:sp>
      <p:sp>
        <p:nvSpPr>
          <p:cNvPr id="10" name="TextBox 9">
            <a:extLst>
              <a:ext uri="{FF2B5EF4-FFF2-40B4-BE49-F238E27FC236}">
                <a16:creationId xmlns:a16="http://schemas.microsoft.com/office/drawing/2014/main" id="{6B4A0AEF-2B67-C24C-A97A-6F9C15966939}"/>
              </a:ext>
            </a:extLst>
          </p:cNvPr>
          <p:cNvSpPr txBox="1"/>
          <p:nvPr/>
        </p:nvSpPr>
        <p:spPr>
          <a:xfrm>
            <a:off x="646109"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 up to 3 UD</a:t>
            </a:r>
          </a:p>
          <a:p>
            <a:r>
              <a:rPr lang="en-US" sz="1000" b="1" dirty="0"/>
              <a:t> </a:t>
            </a:r>
          </a:p>
        </p:txBody>
      </p:sp>
      <p:sp>
        <p:nvSpPr>
          <p:cNvPr id="11" name="TextBox 10">
            <a:extLst>
              <a:ext uri="{FF2B5EF4-FFF2-40B4-BE49-F238E27FC236}">
                <a16:creationId xmlns:a16="http://schemas.microsoft.com/office/drawing/2014/main" id="{1B8D5C2D-1097-0643-BBAD-9B768C0CAF1F}"/>
              </a:ext>
            </a:extLst>
          </p:cNvPr>
          <p:cNvSpPr txBox="1"/>
          <p:nvPr/>
        </p:nvSpPr>
        <p:spPr>
          <a:xfrm>
            <a:off x="646109"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up to 6 UD</a:t>
            </a:r>
          </a:p>
          <a:p>
            <a:r>
              <a:rPr lang="en-US" sz="1000" b="1" dirty="0"/>
              <a:t> </a:t>
            </a:r>
          </a:p>
        </p:txBody>
      </p:sp>
      <p:sp>
        <p:nvSpPr>
          <p:cNvPr id="12" name="TextBox 11">
            <a:extLst>
              <a:ext uri="{FF2B5EF4-FFF2-40B4-BE49-F238E27FC236}">
                <a16:creationId xmlns:a16="http://schemas.microsoft.com/office/drawing/2014/main" id="{FFB03621-B605-B640-BE7F-DEE3BEEF6E59}"/>
              </a:ext>
            </a:extLst>
          </p:cNvPr>
          <p:cNvSpPr txBox="1"/>
          <p:nvPr/>
        </p:nvSpPr>
        <p:spPr>
          <a:xfrm>
            <a:off x="550414" y="1187884"/>
            <a:ext cx="3777035" cy="646331"/>
          </a:xfrm>
          <a:prstGeom prst="rect">
            <a:avLst/>
          </a:prstGeom>
          <a:noFill/>
        </p:spPr>
        <p:txBody>
          <a:bodyPr wrap="square" rtlCol="0">
            <a:spAutoFit/>
          </a:bodyPr>
          <a:lstStyle/>
          <a:p>
            <a:r>
              <a:rPr lang="en-US" sz="3600" dirty="0"/>
              <a:t>CURRENT PLAN</a:t>
            </a:r>
          </a:p>
        </p:txBody>
      </p:sp>
      <p:sp>
        <p:nvSpPr>
          <p:cNvPr id="13" name="TextBox 12">
            <a:extLst>
              <a:ext uri="{FF2B5EF4-FFF2-40B4-BE49-F238E27FC236}">
                <a16:creationId xmlns:a16="http://schemas.microsoft.com/office/drawing/2014/main" id="{AAD328AD-4C9C-A446-AC47-C7DF566AD4FC}"/>
              </a:ext>
            </a:extLst>
          </p:cNvPr>
          <p:cNvSpPr txBox="1"/>
          <p:nvPr/>
        </p:nvSpPr>
        <p:spPr>
          <a:xfrm>
            <a:off x="7864553"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12 units, </a:t>
            </a:r>
            <a:r>
              <a:rPr lang="en-US" sz="2400" b="1" dirty="0">
                <a:solidFill>
                  <a:schemeClr val="accent1"/>
                </a:solidFill>
              </a:rPr>
              <a:t>incl. 3 UD</a:t>
            </a:r>
          </a:p>
          <a:p>
            <a:r>
              <a:rPr lang="en-US" sz="1000" b="1" dirty="0"/>
              <a:t> </a:t>
            </a:r>
          </a:p>
        </p:txBody>
      </p:sp>
      <p:sp>
        <p:nvSpPr>
          <p:cNvPr id="14" name="TextBox 13">
            <a:extLst>
              <a:ext uri="{FF2B5EF4-FFF2-40B4-BE49-F238E27FC236}">
                <a16:creationId xmlns:a16="http://schemas.microsoft.com/office/drawing/2014/main" id="{DEF9A1DB-2F51-DA4C-A0F8-D835A2CF6DD1}"/>
              </a:ext>
            </a:extLst>
          </p:cNvPr>
          <p:cNvSpPr txBox="1"/>
          <p:nvPr/>
        </p:nvSpPr>
        <p:spPr>
          <a:xfrm>
            <a:off x="7864552"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a:t>
            </a:r>
            <a:r>
              <a:rPr lang="en-US" sz="2400" b="1" dirty="0">
                <a:solidFill>
                  <a:schemeClr val="accent1"/>
                </a:solidFill>
              </a:rPr>
              <a:t>3 UD</a:t>
            </a:r>
          </a:p>
          <a:p>
            <a:r>
              <a:rPr lang="en-US" sz="1000" b="1" dirty="0"/>
              <a:t> </a:t>
            </a:r>
          </a:p>
        </p:txBody>
      </p:sp>
      <p:sp>
        <p:nvSpPr>
          <p:cNvPr id="15" name="TextBox 14">
            <a:extLst>
              <a:ext uri="{FF2B5EF4-FFF2-40B4-BE49-F238E27FC236}">
                <a16:creationId xmlns:a16="http://schemas.microsoft.com/office/drawing/2014/main" id="{0E61942E-DFCE-AD48-8B94-F04B0FD5E704}"/>
              </a:ext>
            </a:extLst>
          </p:cNvPr>
          <p:cNvSpPr txBox="1"/>
          <p:nvPr/>
        </p:nvSpPr>
        <p:spPr>
          <a:xfrm>
            <a:off x="7864551"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a:t>
            </a:r>
            <a:r>
              <a:rPr lang="en-US" sz="2400" b="1" dirty="0">
                <a:solidFill>
                  <a:schemeClr val="accent1"/>
                </a:solidFill>
              </a:rPr>
              <a:t>3 UD</a:t>
            </a:r>
          </a:p>
          <a:p>
            <a:r>
              <a:rPr lang="en-US" sz="1000" b="1" dirty="0"/>
              <a:t> </a:t>
            </a:r>
          </a:p>
        </p:txBody>
      </p:sp>
      <p:sp>
        <p:nvSpPr>
          <p:cNvPr id="16" name="TextBox 15">
            <a:extLst>
              <a:ext uri="{FF2B5EF4-FFF2-40B4-BE49-F238E27FC236}">
                <a16:creationId xmlns:a16="http://schemas.microsoft.com/office/drawing/2014/main" id="{59C9C8DD-F744-3340-8EEF-7651BF7F6113}"/>
              </a:ext>
            </a:extLst>
          </p:cNvPr>
          <p:cNvSpPr txBox="1"/>
          <p:nvPr/>
        </p:nvSpPr>
        <p:spPr>
          <a:xfrm>
            <a:off x="7864551"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a:t>
            </a:r>
            <a:r>
              <a:rPr lang="en-US" sz="2400" b="1" dirty="0">
                <a:solidFill>
                  <a:schemeClr val="accent1"/>
                </a:solidFill>
              </a:rPr>
              <a:t> not UDGE</a:t>
            </a:r>
          </a:p>
          <a:p>
            <a:r>
              <a:rPr lang="en-US" sz="1000" b="1" dirty="0"/>
              <a:t> </a:t>
            </a:r>
          </a:p>
        </p:txBody>
      </p:sp>
      <p:sp>
        <p:nvSpPr>
          <p:cNvPr id="17" name="TextBox 16">
            <a:extLst>
              <a:ext uri="{FF2B5EF4-FFF2-40B4-BE49-F238E27FC236}">
                <a16:creationId xmlns:a16="http://schemas.microsoft.com/office/drawing/2014/main" id="{1B259328-247E-6D44-BB33-DCB931FC51A6}"/>
              </a:ext>
            </a:extLst>
          </p:cNvPr>
          <p:cNvSpPr txBox="1"/>
          <p:nvPr/>
        </p:nvSpPr>
        <p:spPr>
          <a:xfrm>
            <a:off x="7864551"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a:t>
            </a:r>
            <a:r>
              <a:rPr lang="en-US" sz="2400" b="1" dirty="0">
                <a:solidFill>
                  <a:schemeClr val="accent1"/>
                </a:solidFill>
              </a:rPr>
              <a:t>no UD</a:t>
            </a:r>
          </a:p>
          <a:p>
            <a:r>
              <a:rPr lang="en-US" sz="1000" b="1" dirty="0"/>
              <a:t> </a:t>
            </a:r>
          </a:p>
        </p:txBody>
      </p:sp>
      <p:sp>
        <p:nvSpPr>
          <p:cNvPr id="18" name="TextBox 17">
            <a:extLst>
              <a:ext uri="{FF2B5EF4-FFF2-40B4-BE49-F238E27FC236}">
                <a16:creationId xmlns:a16="http://schemas.microsoft.com/office/drawing/2014/main" id="{483FA4CE-D416-394E-8239-0F91C39D2E9C}"/>
              </a:ext>
            </a:extLst>
          </p:cNvPr>
          <p:cNvSpPr txBox="1"/>
          <p:nvPr/>
        </p:nvSpPr>
        <p:spPr>
          <a:xfrm>
            <a:off x="7400260" y="1187884"/>
            <a:ext cx="4791740" cy="646331"/>
          </a:xfrm>
          <a:prstGeom prst="rect">
            <a:avLst/>
          </a:prstGeom>
          <a:noFill/>
        </p:spPr>
        <p:txBody>
          <a:bodyPr wrap="square" rtlCol="0">
            <a:spAutoFit/>
          </a:bodyPr>
          <a:lstStyle/>
          <a:p>
            <a:r>
              <a:rPr lang="en-US" sz="3600" dirty="0"/>
              <a:t>STRICT COMPLIANCE</a:t>
            </a:r>
          </a:p>
        </p:txBody>
      </p:sp>
    </p:spTree>
    <p:extLst>
      <p:ext uri="{BB962C8B-B14F-4D97-AF65-F5344CB8AC3E}">
        <p14:creationId xmlns:p14="http://schemas.microsoft.com/office/powerpoint/2010/main" val="1003649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CF44C-D950-0546-B356-BC73E66234B4}"/>
              </a:ext>
            </a:extLst>
          </p:cNvPr>
          <p:cNvSpPr>
            <a:spLocks noGrp="1"/>
          </p:cNvSpPr>
          <p:nvPr>
            <p:ph type="title"/>
          </p:nvPr>
        </p:nvSpPr>
        <p:spPr/>
        <p:txBody>
          <a:bodyPr/>
          <a:lstStyle/>
          <a:p>
            <a:r>
              <a:rPr lang="en-US" dirty="0"/>
              <a:t>UPPER-DIVISION GE COMPARISON</a:t>
            </a:r>
            <a:endParaRPr lang="en-US" sz="2800" i="1" dirty="0"/>
          </a:p>
        </p:txBody>
      </p:sp>
      <p:sp>
        <p:nvSpPr>
          <p:cNvPr id="5" name="TextBox 4">
            <a:extLst>
              <a:ext uri="{FF2B5EF4-FFF2-40B4-BE49-F238E27FC236}">
                <a16:creationId xmlns:a16="http://schemas.microsoft.com/office/drawing/2014/main" id="{345CB1DC-9784-7542-9F6F-0671F8BF98B4}"/>
              </a:ext>
            </a:extLst>
          </p:cNvPr>
          <p:cNvSpPr txBox="1"/>
          <p:nvPr/>
        </p:nvSpPr>
        <p:spPr>
          <a:xfrm>
            <a:off x="646111"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11 units, LD or UD</a:t>
            </a:r>
          </a:p>
          <a:p>
            <a:r>
              <a:rPr lang="en-US" sz="1000" b="1" dirty="0"/>
              <a:t> </a:t>
            </a:r>
          </a:p>
        </p:txBody>
      </p:sp>
      <p:sp>
        <p:nvSpPr>
          <p:cNvPr id="8" name="TextBox 7">
            <a:extLst>
              <a:ext uri="{FF2B5EF4-FFF2-40B4-BE49-F238E27FC236}">
                <a16:creationId xmlns:a16="http://schemas.microsoft.com/office/drawing/2014/main" id="{9C933FC0-B7B8-154F-ACA4-DE6F47BF611A}"/>
              </a:ext>
            </a:extLst>
          </p:cNvPr>
          <p:cNvSpPr txBox="1"/>
          <p:nvPr/>
        </p:nvSpPr>
        <p:spPr>
          <a:xfrm>
            <a:off x="646110"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up to 6 UD</a:t>
            </a:r>
          </a:p>
          <a:p>
            <a:r>
              <a:rPr lang="en-US" sz="1000" b="1" dirty="0"/>
              <a:t> </a:t>
            </a:r>
          </a:p>
        </p:txBody>
      </p:sp>
      <p:sp>
        <p:nvSpPr>
          <p:cNvPr id="9" name="TextBox 8">
            <a:extLst>
              <a:ext uri="{FF2B5EF4-FFF2-40B4-BE49-F238E27FC236}">
                <a16:creationId xmlns:a16="http://schemas.microsoft.com/office/drawing/2014/main" id="{0A5A6B6E-C062-D54A-8EC7-C71B3FBCA439}"/>
              </a:ext>
            </a:extLst>
          </p:cNvPr>
          <p:cNvSpPr txBox="1"/>
          <p:nvPr/>
        </p:nvSpPr>
        <p:spPr>
          <a:xfrm>
            <a:off x="646109"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up to 9 UD</a:t>
            </a:r>
          </a:p>
          <a:p>
            <a:r>
              <a:rPr lang="en-US" sz="1000" b="1" dirty="0"/>
              <a:t> </a:t>
            </a:r>
          </a:p>
        </p:txBody>
      </p:sp>
      <p:sp>
        <p:nvSpPr>
          <p:cNvPr id="10" name="TextBox 9">
            <a:extLst>
              <a:ext uri="{FF2B5EF4-FFF2-40B4-BE49-F238E27FC236}">
                <a16:creationId xmlns:a16="http://schemas.microsoft.com/office/drawing/2014/main" id="{6B4A0AEF-2B67-C24C-A97A-6F9C15966939}"/>
              </a:ext>
            </a:extLst>
          </p:cNvPr>
          <p:cNvSpPr txBox="1"/>
          <p:nvPr/>
        </p:nvSpPr>
        <p:spPr>
          <a:xfrm>
            <a:off x="646109"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 up to 3 UD</a:t>
            </a:r>
          </a:p>
          <a:p>
            <a:r>
              <a:rPr lang="en-US" sz="1000" b="1" dirty="0"/>
              <a:t> </a:t>
            </a:r>
          </a:p>
        </p:txBody>
      </p:sp>
      <p:sp>
        <p:nvSpPr>
          <p:cNvPr id="11" name="TextBox 10">
            <a:extLst>
              <a:ext uri="{FF2B5EF4-FFF2-40B4-BE49-F238E27FC236}">
                <a16:creationId xmlns:a16="http://schemas.microsoft.com/office/drawing/2014/main" id="{1B8D5C2D-1097-0643-BBAD-9B768C0CAF1F}"/>
              </a:ext>
            </a:extLst>
          </p:cNvPr>
          <p:cNvSpPr txBox="1"/>
          <p:nvPr/>
        </p:nvSpPr>
        <p:spPr>
          <a:xfrm>
            <a:off x="646109"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up to 6 UD</a:t>
            </a:r>
          </a:p>
          <a:p>
            <a:r>
              <a:rPr lang="en-US" sz="1000" b="1" dirty="0"/>
              <a:t> </a:t>
            </a:r>
          </a:p>
        </p:txBody>
      </p:sp>
      <p:sp>
        <p:nvSpPr>
          <p:cNvPr id="12" name="TextBox 11">
            <a:extLst>
              <a:ext uri="{FF2B5EF4-FFF2-40B4-BE49-F238E27FC236}">
                <a16:creationId xmlns:a16="http://schemas.microsoft.com/office/drawing/2014/main" id="{FFB03621-B605-B640-BE7F-DEE3BEEF6E59}"/>
              </a:ext>
            </a:extLst>
          </p:cNvPr>
          <p:cNvSpPr txBox="1"/>
          <p:nvPr/>
        </p:nvSpPr>
        <p:spPr>
          <a:xfrm>
            <a:off x="550414" y="1187884"/>
            <a:ext cx="3777035" cy="646331"/>
          </a:xfrm>
          <a:prstGeom prst="rect">
            <a:avLst/>
          </a:prstGeom>
          <a:noFill/>
        </p:spPr>
        <p:txBody>
          <a:bodyPr wrap="square" rtlCol="0">
            <a:spAutoFit/>
          </a:bodyPr>
          <a:lstStyle/>
          <a:p>
            <a:r>
              <a:rPr lang="en-US" sz="3600" dirty="0"/>
              <a:t>CURRENT PLAN</a:t>
            </a:r>
          </a:p>
        </p:txBody>
      </p:sp>
      <p:sp>
        <p:nvSpPr>
          <p:cNvPr id="13" name="TextBox 12">
            <a:extLst>
              <a:ext uri="{FF2B5EF4-FFF2-40B4-BE49-F238E27FC236}">
                <a16:creationId xmlns:a16="http://schemas.microsoft.com/office/drawing/2014/main" id="{AAD328AD-4C9C-A446-AC47-C7DF566AD4FC}"/>
              </a:ext>
            </a:extLst>
          </p:cNvPr>
          <p:cNvSpPr txBox="1"/>
          <p:nvPr/>
        </p:nvSpPr>
        <p:spPr>
          <a:xfrm>
            <a:off x="7864553"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12 units, </a:t>
            </a:r>
            <a:r>
              <a:rPr lang="en-US" sz="2400" b="1" dirty="0">
                <a:solidFill>
                  <a:schemeClr val="accent1"/>
                </a:solidFill>
              </a:rPr>
              <a:t>incl. 3 UD</a:t>
            </a:r>
          </a:p>
          <a:p>
            <a:r>
              <a:rPr lang="en-US" sz="1000" b="1" dirty="0"/>
              <a:t> </a:t>
            </a:r>
          </a:p>
        </p:txBody>
      </p:sp>
      <p:sp>
        <p:nvSpPr>
          <p:cNvPr id="14" name="TextBox 13">
            <a:extLst>
              <a:ext uri="{FF2B5EF4-FFF2-40B4-BE49-F238E27FC236}">
                <a16:creationId xmlns:a16="http://schemas.microsoft.com/office/drawing/2014/main" id="{DEF9A1DB-2F51-DA4C-A0F8-D835A2CF6DD1}"/>
              </a:ext>
            </a:extLst>
          </p:cNvPr>
          <p:cNvSpPr txBox="1"/>
          <p:nvPr/>
        </p:nvSpPr>
        <p:spPr>
          <a:xfrm>
            <a:off x="7864552"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a:t>
            </a:r>
            <a:r>
              <a:rPr lang="en-US" sz="2400" b="1" dirty="0">
                <a:solidFill>
                  <a:schemeClr val="accent1"/>
                </a:solidFill>
              </a:rPr>
              <a:t>3 UD</a:t>
            </a:r>
          </a:p>
          <a:p>
            <a:r>
              <a:rPr lang="en-US" sz="1000" b="1" dirty="0"/>
              <a:t> </a:t>
            </a:r>
          </a:p>
        </p:txBody>
      </p:sp>
      <p:sp>
        <p:nvSpPr>
          <p:cNvPr id="15" name="TextBox 14">
            <a:extLst>
              <a:ext uri="{FF2B5EF4-FFF2-40B4-BE49-F238E27FC236}">
                <a16:creationId xmlns:a16="http://schemas.microsoft.com/office/drawing/2014/main" id="{0E61942E-DFCE-AD48-8B94-F04B0FD5E704}"/>
              </a:ext>
            </a:extLst>
          </p:cNvPr>
          <p:cNvSpPr txBox="1"/>
          <p:nvPr/>
        </p:nvSpPr>
        <p:spPr>
          <a:xfrm>
            <a:off x="7864551"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a:t>
            </a:r>
            <a:r>
              <a:rPr lang="en-US" sz="2400" b="1" dirty="0">
                <a:solidFill>
                  <a:schemeClr val="accent1"/>
                </a:solidFill>
              </a:rPr>
              <a:t>3 UD</a:t>
            </a:r>
          </a:p>
          <a:p>
            <a:r>
              <a:rPr lang="en-US" sz="1000" b="1" dirty="0"/>
              <a:t> </a:t>
            </a:r>
          </a:p>
        </p:txBody>
      </p:sp>
      <p:sp>
        <p:nvSpPr>
          <p:cNvPr id="16" name="TextBox 15">
            <a:extLst>
              <a:ext uri="{FF2B5EF4-FFF2-40B4-BE49-F238E27FC236}">
                <a16:creationId xmlns:a16="http://schemas.microsoft.com/office/drawing/2014/main" id="{59C9C8DD-F744-3340-8EEF-7651BF7F6113}"/>
              </a:ext>
            </a:extLst>
          </p:cNvPr>
          <p:cNvSpPr txBox="1"/>
          <p:nvPr/>
        </p:nvSpPr>
        <p:spPr>
          <a:xfrm>
            <a:off x="7864551"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a:t>
            </a:r>
            <a:r>
              <a:rPr lang="en-US" sz="2400" b="1" dirty="0">
                <a:solidFill>
                  <a:schemeClr val="accent1"/>
                </a:solidFill>
              </a:rPr>
              <a:t> not UDGE</a:t>
            </a:r>
          </a:p>
          <a:p>
            <a:r>
              <a:rPr lang="en-US" sz="1000" b="1" dirty="0"/>
              <a:t> </a:t>
            </a:r>
          </a:p>
        </p:txBody>
      </p:sp>
      <p:sp>
        <p:nvSpPr>
          <p:cNvPr id="17" name="TextBox 16">
            <a:extLst>
              <a:ext uri="{FF2B5EF4-FFF2-40B4-BE49-F238E27FC236}">
                <a16:creationId xmlns:a16="http://schemas.microsoft.com/office/drawing/2014/main" id="{1B259328-247E-6D44-BB33-DCB931FC51A6}"/>
              </a:ext>
            </a:extLst>
          </p:cNvPr>
          <p:cNvSpPr txBox="1"/>
          <p:nvPr/>
        </p:nvSpPr>
        <p:spPr>
          <a:xfrm>
            <a:off x="7864551"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a:t>
            </a:r>
            <a:r>
              <a:rPr lang="en-US" sz="2400" b="1" dirty="0">
                <a:solidFill>
                  <a:schemeClr val="accent1"/>
                </a:solidFill>
              </a:rPr>
              <a:t>no UD</a:t>
            </a:r>
          </a:p>
          <a:p>
            <a:r>
              <a:rPr lang="en-US" sz="1000" b="1" dirty="0"/>
              <a:t> </a:t>
            </a:r>
          </a:p>
        </p:txBody>
      </p:sp>
      <p:sp>
        <p:nvSpPr>
          <p:cNvPr id="18" name="TextBox 17">
            <a:extLst>
              <a:ext uri="{FF2B5EF4-FFF2-40B4-BE49-F238E27FC236}">
                <a16:creationId xmlns:a16="http://schemas.microsoft.com/office/drawing/2014/main" id="{483FA4CE-D416-394E-8239-0F91C39D2E9C}"/>
              </a:ext>
            </a:extLst>
          </p:cNvPr>
          <p:cNvSpPr txBox="1"/>
          <p:nvPr/>
        </p:nvSpPr>
        <p:spPr>
          <a:xfrm>
            <a:off x="7400260" y="1187884"/>
            <a:ext cx="4791740" cy="646331"/>
          </a:xfrm>
          <a:prstGeom prst="rect">
            <a:avLst/>
          </a:prstGeom>
          <a:noFill/>
        </p:spPr>
        <p:txBody>
          <a:bodyPr wrap="square" rtlCol="0">
            <a:spAutoFit/>
          </a:bodyPr>
          <a:lstStyle/>
          <a:p>
            <a:r>
              <a:rPr lang="en-US" sz="3600" dirty="0"/>
              <a:t>STRICT COMPLIANCE</a:t>
            </a:r>
          </a:p>
        </p:txBody>
      </p:sp>
      <p:cxnSp>
        <p:nvCxnSpPr>
          <p:cNvPr id="4" name="Straight Arrow Connector 3">
            <a:extLst>
              <a:ext uri="{FF2B5EF4-FFF2-40B4-BE49-F238E27FC236}">
                <a16:creationId xmlns:a16="http://schemas.microsoft.com/office/drawing/2014/main" id="{1611A41D-E3B5-0F4E-B924-8B9113CA75AB}"/>
              </a:ext>
            </a:extLst>
          </p:cNvPr>
          <p:cNvCxnSpPr>
            <a:stCxn id="5" idx="3"/>
            <a:endCxn id="13" idx="1"/>
          </p:cNvCxnSpPr>
          <p:nvPr/>
        </p:nvCxnSpPr>
        <p:spPr>
          <a:xfrm>
            <a:off x="4231758" y="2237969"/>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161DC08-2E66-AB4C-8363-6001D18B38F1}"/>
              </a:ext>
            </a:extLst>
          </p:cNvPr>
          <p:cNvSpPr txBox="1"/>
          <p:nvPr/>
        </p:nvSpPr>
        <p:spPr>
          <a:xfrm>
            <a:off x="4827181" y="1531088"/>
            <a:ext cx="2402959" cy="646331"/>
          </a:xfrm>
          <a:prstGeom prst="rect">
            <a:avLst/>
          </a:prstGeom>
          <a:noFill/>
        </p:spPr>
        <p:txBody>
          <a:bodyPr wrap="square" rtlCol="0">
            <a:spAutoFit/>
          </a:bodyPr>
          <a:lstStyle/>
          <a:p>
            <a:r>
              <a:rPr lang="en-US" sz="3600" dirty="0"/>
              <a:t>⇧</a:t>
            </a:r>
            <a:r>
              <a:rPr lang="en-US" sz="2800" dirty="0"/>
              <a:t> 501-517%</a:t>
            </a:r>
          </a:p>
        </p:txBody>
      </p:sp>
      <p:cxnSp>
        <p:nvCxnSpPr>
          <p:cNvPr id="19" name="Straight Arrow Connector 18">
            <a:extLst>
              <a:ext uri="{FF2B5EF4-FFF2-40B4-BE49-F238E27FC236}">
                <a16:creationId xmlns:a16="http://schemas.microsoft.com/office/drawing/2014/main" id="{849A4234-4965-C943-B22B-FE8D45488D24}"/>
              </a:ext>
            </a:extLst>
          </p:cNvPr>
          <p:cNvCxnSpPr/>
          <p:nvPr/>
        </p:nvCxnSpPr>
        <p:spPr>
          <a:xfrm>
            <a:off x="4251252" y="3255789"/>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ADD5CF89-245D-6140-8DFF-6FF347C3C590}"/>
              </a:ext>
            </a:extLst>
          </p:cNvPr>
          <p:cNvSpPr txBox="1"/>
          <p:nvPr/>
        </p:nvSpPr>
        <p:spPr>
          <a:xfrm>
            <a:off x="5082363" y="2548908"/>
            <a:ext cx="2167271" cy="646331"/>
          </a:xfrm>
          <a:prstGeom prst="rect">
            <a:avLst/>
          </a:prstGeom>
          <a:noFill/>
        </p:spPr>
        <p:txBody>
          <a:bodyPr wrap="square" rtlCol="0">
            <a:spAutoFit/>
          </a:bodyPr>
          <a:lstStyle/>
          <a:p>
            <a:r>
              <a:rPr lang="en-US" sz="3600" dirty="0"/>
              <a:t>⇧</a:t>
            </a:r>
            <a:r>
              <a:rPr lang="en-US" sz="2800" dirty="0"/>
              <a:t> 29-31%</a:t>
            </a:r>
          </a:p>
        </p:txBody>
      </p:sp>
      <p:cxnSp>
        <p:nvCxnSpPr>
          <p:cNvPr id="21" name="Straight Arrow Connector 20">
            <a:extLst>
              <a:ext uri="{FF2B5EF4-FFF2-40B4-BE49-F238E27FC236}">
                <a16:creationId xmlns:a16="http://schemas.microsoft.com/office/drawing/2014/main" id="{55E2478A-73AA-8940-933D-748F412173F9}"/>
              </a:ext>
            </a:extLst>
          </p:cNvPr>
          <p:cNvCxnSpPr/>
          <p:nvPr/>
        </p:nvCxnSpPr>
        <p:spPr>
          <a:xfrm>
            <a:off x="4251252" y="4255337"/>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4A5F7A5-CAF9-E047-BA47-A09306C6CBEF}"/>
              </a:ext>
            </a:extLst>
          </p:cNvPr>
          <p:cNvSpPr txBox="1"/>
          <p:nvPr/>
        </p:nvSpPr>
        <p:spPr>
          <a:xfrm>
            <a:off x="5082363" y="3548456"/>
            <a:ext cx="2167271" cy="646331"/>
          </a:xfrm>
          <a:prstGeom prst="rect">
            <a:avLst/>
          </a:prstGeom>
          <a:noFill/>
        </p:spPr>
        <p:txBody>
          <a:bodyPr wrap="square" rtlCol="0">
            <a:spAutoFit/>
          </a:bodyPr>
          <a:lstStyle/>
          <a:p>
            <a:r>
              <a:rPr lang="en-US" sz="3600" dirty="0"/>
              <a:t>⇧</a:t>
            </a:r>
            <a:r>
              <a:rPr lang="en-US" sz="2800" dirty="0"/>
              <a:t> 36-38%</a:t>
            </a:r>
          </a:p>
        </p:txBody>
      </p:sp>
      <p:cxnSp>
        <p:nvCxnSpPr>
          <p:cNvPr id="23" name="Straight Arrow Connector 22">
            <a:extLst>
              <a:ext uri="{FF2B5EF4-FFF2-40B4-BE49-F238E27FC236}">
                <a16:creationId xmlns:a16="http://schemas.microsoft.com/office/drawing/2014/main" id="{0A3AA52B-6850-D648-96FC-53F92F7A0020}"/>
              </a:ext>
            </a:extLst>
          </p:cNvPr>
          <p:cNvCxnSpPr/>
          <p:nvPr/>
        </p:nvCxnSpPr>
        <p:spPr>
          <a:xfrm>
            <a:off x="4279602" y="5301173"/>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106CAEBB-B24C-ED48-A070-A18F5E30B6A9}"/>
              </a:ext>
            </a:extLst>
          </p:cNvPr>
          <p:cNvSpPr txBox="1"/>
          <p:nvPr/>
        </p:nvSpPr>
        <p:spPr>
          <a:xfrm>
            <a:off x="5110713" y="4594292"/>
            <a:ext cx="2167271" cy="646331"/>
          </a:xfrm>
          <a:prstGeom prst="rect">
            <a:avLst/>
          </a:prstGeom>
          <a:noFill/>
        </p:spPr>
        <p:txBody>
          <a:bodyPr wrap="square" rtlCol="0">
            <a:spAutoFit/>
          </a:bodyPr>
          <a:lstStyle/>
          <a:p>
            <a:r>
              <a:rPr lang="en-US" sz="3600" dirty="0"/>
              <a:t>⇩</a:t>
            </a:r>
            <a:r>
              <a:rPr lang="en-US" sz="2800" dirty="0"/>
              <a:t> 57-59%</a:t>
            </a:r>
          </a:p>
        </p:txBody>
      </p:sp>
      <p:cxnSp>
        <p:nvCxnSpPr>
          <p:cNvPr id="25" name="Straight Arrow Connector 24">
            <a:extLst>
              <a:ext uri="{FF2B5EF4-FFF2-40B4-BE49-F238E27FC236}">
                <a16:creationId xmlns:a16="http://schemas.microsoft.com/office/drawing/2014/main" id="{F8F25C6B-3FE7-5B4E-A3FA-91D463702ADD}"/>
              </a:ext>
            </a:extLst>
          </p:cNvPr>
          <p:cNvCxnSpPr/>
          <p:nvPr/>
        </p:nvCxnSpPr>
        <p:spPr>
          <a:xfrm>
            <a:off x="4263116" y="6333131"/>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60E0F29-85E3-1544-91EF-35EE5FCAEBFA}"/>
              </a:ext>
            </a:extLst>
          </p:cNvPr>
          <p:cNvSpPr txBox="1"/>
          <p:nvPr/>
        </p:nvSpPr>
        <p:spPr>
          <a:xfrm>
            <a:off x="5094227" y="5626250"/>
            <a:ext cx="2167271" cy="646331"/>
          </a:xfrm>
          <a:prstGeom prst="rect">
            <a:avLst/>
          </a:prstGeom>
          <a:noFill/>
        </p:spPr>
        <p:txBody>
          <a:bodyPr wrap="square" rtlCol="0">
            <a:spAutoFit/>
          </a:bodyPr>
          <a:lstStyle/>
          <a:p>
            <a:r>
              <a:rPr lang="en-US" sz="3600" dirty="0"/>
              <a:t>⇩</a:t>
            </a:r>
            <a:r>
              <a:rPr lang="en-US" sz="2800" dirty="0"/>
              <a:t> 56-57%</a:t>
            </a:r>
          </a:p>
        </p:txBody>
      </p:sp>
    </p:spTree>
    <p:extLst>
      <p:ext uri="{BB962C8B-B14F-4D97-AF65-F5344CB8AC3E}">
        <p14:creationId xmlns:p14="http://schemas.microsoft.com/office/powerpoint/2010/main" val="247758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par>
                                <p:cTn id="8" presetID="22" presetClass="entr" presetSubtype="8"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left)">
                                      <p:cBhvr>
                                        <p:cTn id="15" dur="1000"/>
                                        <p:tgtEl>
                                          <p:spTgt spid="20"/>
                                        </p:tgtEl>
                                      </p:cBhvr>
                                    </p:animEffect>
                                  </p:childTnLst>
                                </p:cTn>
                              </p:par>
                              <p:par>
                                <p:cTn id="16" presetID="22" presetClass="entr" presetSubtype="8"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left)">
                                      <p:cBhvr>
                                        <p:cTn id="18" dur="10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left)">
                                      <p:cBhvr>
                                        <p:cTn id="23" dur="1000"/>
                                        <p:tgtEl>
                                          <p:spTgt spid="22"/>
                                        </p:tgtEl>
                                      </p:cBhvr>
                                    </p:animEffect>
                                  </p:childTnLst>
                                </p:cTn>
                              </p:par>
                              <p:par>
                                <p:cTn id="24" presetID="22" presetClass="entr" presetSubtype="8" fill="hold"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ipe(left)">
                                      <p:cBhvr>
                                        <p:cTn id="26" dur="1000"/>
                                        <p:tgtEl>
                                          <p:spTgt spid="2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1000"/>
                                        <p:tgtEl>
                                          <p:spTgt spid="24"/>
                                        </p:tgtEl>
                                      </p:cBhvr>
                                    </p:animEffect>
                                  </p:childTnLst>
                                </p:cTn>
                              </p:par>
                              <p:par>
                                <p:cTn id="32" presetID="22" presetClass="entr" presetSubtype="8"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left)">
                                      <p:cBhvr>
                                        <p:cTn id="34" dur="10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1000"/>
                                        <p:tgtEl>
                                          <p:spTgt spid="26"/>
                                        </p:tgtEl>
                                      </p:cBhvr>
                                    </p:animEffect>
                                  </p:childTnLst>
                                </p:cTn>
                              </p:par>
                              <p:par>
                                <p:cTn id="40" presetID="22" presetClass="entr" presetSubtype="8" fill="hold"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wipe(left)">
                                      <p:cBhvr>
                                        <p:cTn id="42"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0" grpId="0"/>
      <p:bldP spid="22" grpId="0"/>
      <p:bldP spid="24"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7075A-013D-984D-BCC6-1B58CF6676F4}"/>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8A669F3E-DAFA-3249-8D9B-51E2528C2EB9}"/>
              </a:ext>
            </a:extLst>
          </p:cNvPr>
          <p:cNvSpPr>
            <a:spLocks noGrp="1"/>
          </p:cNvSpPr>
          <p:nvPr>
            <p:ph idx="1"/>
          </p:nvPr>
        </p:nvSpPr>
        <p:spPr>
          <a:xfrm>
            <a:off x="646111" y="2052918"/>
            <a:ext cx="10205665" cy="4195481"/>
          </a:xfrm>
        </p:spPr>
        <p:txBody>
          <a:bodyPr/>
          <a:lstStyle/>
          <a:p>
            <a:pPr>
              <a:buClr>
                <a:schemeClr val="accent1"/>
              </a:buClr>
            </a:pPr>
            <a:r>
              <a:rPr lang="en-US" sz="3200" dirty="0"/>
              <a:t>Current status:  GE enrollment</a:t>
            </a:r>
          </a:p>
          <a:p>
            <a:pPr>
              <a:buClr>
                <a:schemeClr val="accent1"/>
              </a:buClr>
            </a:pPr>
            <a:r>
              <a:rPr lang="en-US" sz="3200" dirty="0"/>
              <a:t>Current CSUN GE Plan vs. EO 1100R framework</a:t>
            </a:r>
          </a:p>
          <a:p>
            <a:pPr>
              <a:buClr>
                <a:schemeClr val="accent1"/>
              </a:buClr>
            </a:pPr>
            <a:endParaRPr lang="en-US" sz="3200" dirty="0"/>
          </a:p>
          <a:p>
            <a:pPr>
              <a:buClr>
                <a:schemeClr val="accent1"/>
              </a:buClr>
            </a:pPr>
            <a:r>
              <a:rPr lang="en-US" sz="3200" dirty="0"/>
              <a:t>Types of enrollment shift</a:t>
            </a:r>
          </a:p>
          <a:p>
            <a:pPr>
              <a:buClr>
                <a:schemeClr val="accent1"/>
              </a:buClr>
            </a:pPr>
            <a:endParaRPr lang="en-US" sz="3200" dirty="0"/>
          </a:p>
          <a:p>
            <a:pPr>
              <a:buClr>
                <a:schemeClr val="accent1"/>
              </a:buClr>
            </a:pPr>
            <a:r>
              <a:rPr lang="en-US" sz="3200" dirty="0"/>
              <a:t>Upper-division GE comparisons:  Current plan vs. proposed options</a:t>
            </a:r>
          </a:p>
          <a:p>
            <a:pPr>
              <a:buClr>
                <a:schemeClr val="accent1"/>
              </a:buClr>
            </a:pPr>
            <a:endParaRPr lang="en-US" dirty="0"/>
          </a:p>
        </p:txBody>
      </p:sp>
    </p:spTree>
    <p:extLst>
      <p:ext uri="{BB962C8B-B14F-4D97-AF65-F5344CB8AC3E}">
        <p14:creationId xmlns:p14="http://schemas.microsoft.com/office/powerpoint/2010/main" val="3578000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CF44C-D950-0546-B356-BC73E66234B4}"/>
              </a:ext>
            </a:extLst>
          </p:cNvPr>
          <p:cNvSpPr>
            <a:spLocks noGrp="1"/>
          </p:cNvSpPr>
          <p:nvPr>
            <p:ph type="title"/>
          </p:nvPr>
        </p:nvSpPr>
        <p:spPr/>
        <p:txBody>
          <a:bodyPr/>
          <a:lstStyle/>
          <a:p>
            <a:r>
              <a:rPr lang="en-US" dirty="0"/>
              <a:t>UPPER-DIVISION GE COMPARISON</a:t>
            </a:r>
            <a:br>
              <a:rPr lang="en-US" dirty="0"/>
            </a:br>
            <a:r>
              <a:rPr lang="en-US" sz="3600" dirty="0"/>
              <a:t>Max of 3 in C, D (Plan 2/Option 4)</a:t>
            </a:r>
            <a:endParaRPr lang="en-US" sz="2800" i="1" dirty="0"/>
          </a:p>
        </p:txBody>
      </p:sp>
      <p:graphicFrame>
        <p:nvGraphicFramePr>
          <p:cNvPr id="6" name="Content Placeholder 5">
            <a:extLst>
              <a:ext uri="{FF2B5EF4-FFF2-40B4-BE49-F238E27FC236}">
                <a16:creationId xmlns:a16="http://schemas.microsoft.com/office/drawing/2014/main" id="{5A879F2D-8061-4D41-9168-2927760C4DBF}"/>
              </a:ext>
            </a:extLst>
          </p:cNvPr>
          <p:cNvGraphicFramePr>
            <a:graphicFrameLocks noGrp="1"/>
          </p:cNvGraphicFramePr>
          <p:nvPr>
            <p:ph idx="1"/>
            <p:extLst>
              <p:ext uri="{D42A27DB-BD31-4B8C-83A1-F6EECF244321}">
                <p14:modId xmlns:p14="http://schemas.microsoft.com/office/powerpoint/2010/main" val="177872890"/>
              </p:ext>
            </p:extLst>
          </p:nvPr>
        </p:nvGraphicFramePr>
        <p:xfrm>
          <a:off x="646111" y="3478184"/>
          <a:ext cx="8947150" cy="3010490"/>
        </p:xfrm>
        <a:graphic>
          <a:graphicData uri="http://schemas.openxmlformats.org/drawingml/2006/table">
            <a:tbl>
              <a:tblPr firstRow="1" bandRow="1">
                <a:tableStyleId>{5C22544A-7EE6-4342-B048-85BDC9FD1C3A}</a:tableStyleId>
              </a:tblPr>
              <a:tblGrid>
                <a:gridCol w="1789430">
                  <a:extLst>
                    <a:ext uri="{9D8B030D-6E8A-4147-A177-3AD203B41FA5}">
                      <a16:colId xmlns:a16="http://schemas.microsoft.com/office/drawing/2014/main" val="770926990"/>
                    </a:ext>
                  </a:extLst>
                </a:gridCol>
                <a:gridCol w="1789430">
                  <a:extLst>
                    <a:ext uri="{9D8B030D-6E8A-4147-A177-3AD203B41FA5}">
                      <a16:colId xmlns:a16="http://schemas.microsoft.com/office/drawing/2014/main" val="2457480030"/>
                    </a:ext>
                  </a:extLst>
                </a:gridCol>
                <a:gridCol w="1789430">
                  <a:extLst>
                    <a:ext uri="{9D8B030D-6E8A-4147-A177-3AD203B41FA5}">
                      <a16:colId xmlns:a16="http://schemas.microsoft.com/office/drawing/2014/main" val="791408796"/>
                    </a:ext>
                  </a:extLst>
                </a:gridCol>
                <a:gridCol w="1789430">
                  <a:extLst>
                    <a:ext uri="{9D8B030D-6E8A-4147-A177-3AD203B41FA5}">
                      <a16:colId xmlns:a16="http://schemas.microsoft.com/office/drawing/2014/main" val="2537216454"/>
                    </a:ext>
                  </a:extLst>
                </a:gridCol>
                <a:gridCol w="1789430">
                  <a:extLst>
                    <a:ext uri="{9D8B030D-6E8A-4147-A177-3AD203B41FA5}">
                      <a16:colId xmlns:a16="http://schemas.microsoft.com/office/drawing/2014/main" val="3850250890"/>
                    </a:ext>
                  </a:extLst>
                </a:gridCol>
              </a:tblGrid>
              <a:tr h="602098">
                <a:tc>
                  <a:txBody>
                    <a:bodyPr/>
                    <a:lstStyle/>
                    <a:p>
                      <a:endParaRPr lang="en-US" dirty="0"/>
                    </a:p>
                  </a:txBody>
                  <a:tcPr anchor="ctr"/>
                </a:tc>
                <a:tc>
                  <a:txBody>
                    <a:bodyPr/>
                    <a:lstStyle/>
                    <a:p>
                      <a:pPr algn="ctr"/>
                      <a:r>
                        <a:rPr lang="en-US" dirty="0"/>
                        <a:t>B</a:t>
                      </a:r>
                    </a:p>
                  </a:txBody>
                  <a:tcPr anchor="ctr"/>
                </a:tc>
                <a:tc>
                  <a:txBody>
                    <a:bodyPr/>
                    <a:lstStyle/>
                    <a:p>
                      <a:pPr algn="ctr"/>
                      <a:r>
                        <a:rPr lang="en-US" dirty="0"/>
                        <a:t>C</a:t>
                      </a:r>
                    </a:p>
                  </a:txBody>
                  <a:tcPr anchor="ctr"/>
                </a:tc>
                <a:tc>
                  <a:txBody>
                    <a:bodyPr/>
                    <a:lstStyle/>
                    <a:p>
                      <a:pPr algn="ctr"/>
                      <a:r>
                        <a:rPr lang="en-US" dirty="0"/>
                        <a:t>D</a:t>
                      </a:r>
                    </a:p>
                  </a:txBody>
                  <a:tcPr anchor="ctr"/>
                </a:tc>
                <a:tc>
                  <a:txBody>
                    <a:bodyPr/>
                    <a:lstStyle/>
                    <a:p>
                      <a:pPr algn="ctr"/>
                      <a:r>
                        <a:rPr lang="en-US" dirty="0"/>
                        <a:t>F</a:t>
                      </a:r>
                    </a:p>
                  </a:txBody>
                  <a:tcPr anchor="ctr"/>
                </a:tc>
                <a:extLst>
                  <a:ext uri="{0D108BD9-81ED-4DB2-BD59-A6C34878D82A}">
                    <a16:rowId xmlns:a16="http://schemas.microsoft.com/office/drawing/2014/main" val="2777957662"/>
                  </a:ext>
                </a:extLst>
              </a:tr>
              <a:tr h="602098">
                <a:tc>
                  <a:txBody>
                    <a:bodyPr/>
                    <a:lstStyle/>
                    <a:p>
                      <a:r>
                        <a:rPr lang="en-US" dirty="0"/>
                        <a:t>Student 1</a:t>
                      </a:r>
                    </a:p>
                  </a:txBody>
                  <a:tcPr anchor="ctr"/>
                </a:tc>
                <a:tc>
                  <a:txBody>
                    <a:bodyPr/>
                    <a:lstStyle/>
                    <a:p>
                      <a:pPr algn="ctr"/>
                      <a:r>
                        <a:rPr lang="en-US" dirty="0"/>
                        <a:t>3</a:t>
                      </a:r>
                    </a:p>
                  </a:txBody>
                  <a:tcPr anchor="ctr"/>
                </a:tc>
                <a:tc>
                  <a:txBody>
                    <a:bodyPr/>
                    <a:lstStyle/>
                    <a:p>
                      <a:pPr algn="ctr"/>
                      <a:r>
                        <a:rPr lang="en-US" dirty="0"/>
                        <a:t>3</a:t>
                      </a:r>
                    </a:p>
                  </a:txBody>
                  <a:tcPr anchor="ctr"/>
                </a:tc>
                <a:tc>
                  <a:txBody>
                    <a:bodyPr/>
                    <a:lstStyle/>
                    <a:p>
                      <a:pPr algn="ctr"/>
                      <a:r>
                        <a:rPr lang="en-US" dirty="0"/>
                        <a:t>3</a:t>
                      </a:r>
                    </a:p>
                  </a:txBody>
                  <a:tcPr anchor="ctr"/>
                </a:tc>
                <a:tc>
                  <a:txBody>
                    <a:bodyPr/>
                    <a:lstStyle/>
                    <a:p>
                      <a:pPr algn="ctr"/>
                      <a:r>
                        <a:rPr lang="en-US" dirty="0"/>
                        <a:t>--</a:t>
                      </a:r>
                    </a:p>
                  </a:txBody>
                  <a:tcPr anchor="ctr"/>
                </a:tc>
                <a:extLst>
                  <a:ext uri="{0D108BD9-81ED-4DB2-BD59-A6C34878D82A}">
                    <a16:rowId xmlns:a16="http://schemas.microsoft.com/office/drawing/2014/main" val="1604222976"/>
                  </a:ext>
                </a:extLst>
              </a:tr>
              <a:tr h="602098">
                <a:tc>
                  <a:txBody>
                    <a:bodyPr/>
                    <a:lstStyle/>
                    <a:p>
                      <a:r>
                        <a:rPr lang="en-US" dirty="0"/>
                        <a:t>Student 2</a:t>
                      </a:r>
                    </a:p>
                  </a:txBody>
                  <a:tcPr anchor="ctr"/>
                </a:tc>
                <a:tc>
                  <a:txBody>
                    <a:bodyPr/>
                    <a:lstStyle/>
                    <a:p>
                      <a:pPr algn="ctr"/>
                      <a:r>
                        <a:rPr lang="en-US" dirty="0"/>
                        <a:t>3</a:t>
                      </a:r>
                    </a:p>
                  </a:txBody>
                  <a:tcPr anchor="ctr"/>
                </a:tc>
                <a:tc>
                  <a:txBody>
                    <a:bodyPr/>
                    <a:lstStyle/>
                    <a:p>
                      <a:pPr algn="ctr"/>
                      <a:r>
                        <a:rPr lang="en-US" dirty="0"/>
                        <a:t>3</a:t>
                      </a:r>
                    </a:p>
                  </a:txBody>
                  <a:tcPr anchor="ctr"/>
                </a:tc>
                <a:tc>
                  <a:txBody>
                    <a:bodyPr/>
                    <a:lstStyle/>
                    <a:p>
                      <a:pPr algn="ctr"/>
                      <a:r>
                        <a:rPr lang="en-US" dirty="0"/>
                        <a:t>--</a:t>
                      </a:r>
                    </a:p>
                  </a:txBody>
                  <a:tcPr anchor="ctr"/>
                </a:tc>
                <a:tc>
                  <a:txBody>
                    <a:bodyPr/>
                    <a:lstStyle/>
                    <a:p>
                      <a:pPr algn="ctr"/>
                      <a:r>
                        <a:rPr lang="en-US" dirty="0"/>
                        <a:t>3</a:t>
                      </a:r>
                    </a:p>
                  </a:txBody>
                  <a:tcPr anchor="ctr"/>
                </a:tc>
                <a:extLst>
                  <a:ext uri="{0D108BD9-81ED-4DB2-BD59-A6C34878D82A}">
                    <a16:rowId xmlns:a16="http://schemas.microsoft.com/office/drawing/2014/main" val="1316082316"/>
                  </a:ext>
                </a:extLst>
              </a:tr>
              <a:tr h="602098">
                <a:tc>
                  <a:txBody>
                    <a:bodyPr/>
                    <a:lstStyle/>
                    <a:p>
                      <a:r>
                        <a:rPr lang="en-US" dirty="0"/>
                        <a:t>Student 3</a:t>
                      </a:r>
                    </a:p>
                  </a:txBody>
                  <a:tcPr anchor="ctr"/>
                </a:tc>
                <a:tc>
                  <a:txBody>
                    <a:bodyPr/>
                    <a:lstStyle/>
                    <a:p>
                      <a:pPr algn="ctr"/>
                      <a:r>
                        <a:rPr lang="en-US" dirty="0"/>
                        <a:t>3</a:t>
                      </a:r>
                    </a:p>
                  </a:txBody>
                  <a:tcPr anchor="ctr"/>
                </a:tc>
                <a:tc>
                  <a:txBody>
                    <a:bodyPr/>
                    <a:lstStyle/>
                    <a:p>
                      <a:pPr algn="ctr"/>
                      <a:r>
                        <a:rPr lang="en-US" dirty="0"/>
                        <a:t>--</a:t>
                      </a:r>
                    </a:p>
                  </a:txBody>
                  <a:tcPr anchor="ctr"/>
                </a:tc>
                <a:tc>
                  <a:txBody>
                    <a:bodyPr/>
                    <a:lstStyle/>
                    <a:p>
                      <a:pPr algn="ctr"/>
                      <a:r>
                        <a:rPr lang="en-US" dirty="0"/>
                        <a:t>3</a:t>
                      </a:r>
                    </a:p>
                  </a:txBody>
                  <a:tcPr anchor="ctr"/>
                </a:tc>
                <a:tc>
                  <a:txBody>
                    <a:bodyPr/>
                    <a:lstStyle/>
                    <a:p>
                      <a:pPr algn="ctr"/>
                      <a:r>
                        <a:rPr lang="en-US" dirty="0"/>
                        <a:t>3</a:t>
                      </a:r>
                    </a:p>
                  </a:txBody>
                  <a:tcPr anchor="ctr"/>
                </a:tc>
                <a:extLst>
                  <a:ext uri="{0D108BD9-81ED-4DB2-BD59-A6C34878D82A}">
                    <a16:rowId xmlns:a16="http://schemas.microsoft.com/office/drawing/2014/main" val="1132445915"/>
                  </a:ext>
                </a:extLst>
              </a:tr>
              <a:tr h="602098">
                <a:tc>
                  <a:txBody>
                    <a:bodyPr/>
                    <a:lstStyle/>
                    <a:p>
                      <a:r>
                        <a:rPr lang="en-US" dirty="0"/>
                        <a:t>Student 4</a:t>
                      </a:r>
                    </a:p>
                  </a:txBody>
                  <a:tcPr anchor="ctr"/>
                </a:tc>
                <a:tc>
                  <a:txBody>
                    <a:bodyPr/>
                    <a:lstStyle/>
                    <a:p>
                      <a:pPr algn="ctr"/>
                      <a:r>
                        <a:rPr lang="en-US" dirty="0"/>
                        <a:t>3</a:t>
                      </a:r>
                    </a:p>
                  </a:txBody>
                  <a:tcPr anchor="ctr"/>
                </a:tc>
                <a:tc>
                  <a:txBody>
                    <a:bodyPr/>
                    <a:lstStyle/>
                    <a:p>
                      <a:pPr algn="ctr"/>
                      <a:r>
                        <a:rPr lang="en-US" dirty="0"/>
                        <a:t>--</a:t>
                      </a:r>
                    </a:p>
                  </a:txBody>
                  <a:tcPr anchor="ctr"/>
                </a:tc>
                <a:tc>
                  <a:txBody>
                    <a:bodyPr/>
                    <a:lstStyle/>
                    <a:p>
                      <a:pPr algn="ctr"/>
                      <a:r>
                        <a:rPr lang="en-US" dirty="0"/>
                        <a:t>--</a:t>
                      </a:r>
                    </a:p>
                  </a:txBody>
                  <a:tcPr anchor="ctr"/>
                </a:tc>
                <a:tc>
                  <a:txBody>
                    <a:bodyPr/>
                    <a:lstStyle/>
                    <a:p>
                      <a:pPr algn="ctr"/>
                      <a:r>
                        <a:rPr lang="en-US" dirty="0"/>
                        <a:t>6</a:t>
                      </a:r>
                    </a:p>
                  </a:txBody>
                  <a:tcPr anchor="ctr"/>
                </a:tc>
                <a:extLst>
                  <a:ext uri="{0D108BD9-81ED-4DB2-BD59-A6C34878D82A}">
                    <a16:rowId xmlns:a16="http://schemas.microsoft.com/office/drawing/2014/main" val="1189683411"/>
                  </a:ext>
                </a:extLst>
              </a:tr>
            </a:tbl>
          </a:graphicData>
        </a:graphic>
      </p:graphicFrame>
      <p:sp>
        <p:nvSpPr>
          <p:cNvPr id="7" name="TextBox 6">
            <a:extLst>
              <a:ext uri="{FF2B5EF4-FFF2-40B4-BE49-F238E27FC236}">
                <a16:creationId xmlns:a16="http://schemas.microsoft.com/office/drawing/2014/main" id="{364359B1-4447-A64B-B5D4-404303CE93AD}"/>
              </a:ext>
            </a:extLst>
          </p:cNvPr>
          <p:cNvSpPr txBox="1"/>
          <p:nvPr/>
        </p:nvSpPr>
        <p:spPr>
          <a:xfrm>
            <a:off x="646111" y="2425710"/>
            <a:ext cx="10049598" cy="523220"/>
          </a:xfrm>
          <a:prstGeom prst="rect">
            <a:avLst/>
          </a:prstGeom>
          <a:noFill/>
        </p:spPr>
        <p:txBody>
          <a:bodyPr wrap="square" rtlCol="0">
            <a:spAutoFit/>
          </a:bodyPr>
          <a:lstStyle/>
          <a:p>
            <a:r>
              <a:rPr lang="en-US" sz="2800" dirty="0"/>
              <a:t>Upper division:  3 in B, 6 in C, D, or F, with max of 3 in C, D</a:t>
            </a:r>
          </a:p>
        </p:txBody>
      </p:sp>
    </p:spTree>
    <p:extLst>
      <p:ext uri="{BB962C8B-B14F-4D97-AF65-F5344CB8AC3E}">
        <p14:creationId xmlns:p14="http://schemas.microsoft.com/office/powerpoint/2010/main" val="1434159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CF44C-D950-0546-B356-BC73E66234B4}"/>
              </a:ext>
            </a:extLst>
          </p:cNvPr>
          <p:cNvSpPr>
            <a:spLocks noGrp="1"/>
          </p:cNvSpPr>
          <p:nvPr>
            <p:ph type="title"/>
          </p:nvPr>
        </p:nvSpPr>
        <p:spPr/>
        <p:txBody>
          <a:bodyPr/>
          <a:lstStyle/>
          <a:p>
            <a:r>
              <a:rPr lang="en-US" dirty="0"/>
              <a:t>UPPER-DIVISION GE COMPARISON</a:t>
            </a:r>
            <a:endParaRPr lang="en-US" sz="2800" i="1" dirty="0"/>
          </a:p>
        </p:txBody>
      </p:sp>
      <p:sp>
        <p:nvSpPr>
          <p:cNvPr id="5" name="TextBox 4">
            <a:extLst>
              <a:ext uri="{FF2B5EF4-FFF2-40B4-BE49-F238E27FC236}">
                <a16:creationId xmlns:a16="http://schemas.microsoft.com/office/drawing/2014/main" id="{345CB1DC-9784-7542-9F6F-0671F8BF98B4}"/>
              </a:ext>
            </a:extLst>
          </p:cNvPr>
          <p:cNvSpPr txBox="1"/>
          <p:nvPr/>
        </p:nvSpPr>
        <p:spPr>
          <a:xfrm>
            <a:off x="646111"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11 units, LD or UD</a:t>
            </a:r>
          </a:p>
          <a:p>
            <a:r>
              <a:rPr lang="en-US" sz="1000" b="1" dirty="0"/>
              <a:t> </a:t>
            </a:r>
          </a:p>
        </p:txBody>
      </p:sp>
      <p:sp>
        <p:nvSpPr>
          <p:cNvPr id="8" name="TextBox 7">
            <a:extLst>
              <a:ext uri="{FF2B5EF4-FFF2-40B4-BE49-F238E27FC236}">
                <a16:creationId xmlns:a16="http://schemas.microsoft.com/office/drawing/2014/main" id="{9C933FC0-B7B8-154F-ACA4-DE6F47BF611A}"/>
              </a:ext>
            </a:extLst>
          </p:cNvPr>
          <p:cNvSpPr txBox="1"/>
          <p:nvPr/>
        </p:nvSpPr>
        <p:spPr>
          <a:xfrm>
            <a:off x="646110"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up to 6 UD</a:t>
            </a:r>
          </a:p>
          <a:p>
            <a:r>
              <a:rPr lang="en-US" sz="1000" b="1" dirty="0"/>
              <a:t> </a:t>
            </a:r>
          </a:p>
        </p:txBody>
      </p:sp>
      <p:sp>
        <p:nvSpPr>
          <p:cNvPr id="9" name="TextBox 8">
            <a:extLst>
              <a:ext uri="{FF2B5EF4-FFF2-40B4-BE49-F238E27FC236}">
                <a16:creationId xmlns:a16="http://schemas.microsoft.com/office/drawing/2014/main" id="{0A5A6B6E-C062-D54A-8EC7-C71B3FBCA439}"/>
              </a:ext>
            </a:extLst>
          </p:cNvPr>
          <p:cNvSpPr txBox="1"/>
          <p:nvPr/>
        </p:nvSpPr>
        <p:spPr>
          <a:xfrm>
            <a:off x="646109"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up to 9 UD</a:t>
            </a:r>
          </a:p>
          <a:p>
            <a:r>
              <a:rPr lang="en-US" sz="1000" b="1" dirty="0"/>
              <a:t> </a:t>
            </a:r>
          </a:p>
        </p:txBody>
      </p:sp>
      <p:sp>
        <p:nvSpPr>
          <p:cNvPr id="10" name="TextBox 9">
            <a:extLst>
              <a:ext uri="{FF2B5EF4-FFF2-40B4-BE49-F238E27FC236}">
                <a16:creationId xmlns:a16="http://schemas.microsoft.com/office/drawing/2014/main" id="{6B4A0AEF-2B67-C24C-A97A-6F9C15966939}"/>
              </a:ext>
            </a:extLst>
          </p:cNvPr>
          <p:cNvSpPr txBox="1"/>
          <p:nvPr/>
        </p:nvSpPr>
        <p:spPr>
          <a:xfrm>
            <a:off x="646109"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 up to 3 UD</a:t>
            </a:r>
          </a:p>
          <a:p>
            <a:r>
              <a:rPr lang="en-US" sz="1000" b="1" dirty="0"/>
              <a:t> </a:t>
            </a:r>
          </a:p>
        </p:txBody>
      </p:sp>
      <p:sp>
        <p:nvSpPr>
          <p:cNvPr id="11" name="TextBox 10">
            <a:extLst>
              <a:ext uri="{FF2B5EF4-FFF2-40B4-BE49-F238E27FC236}">
                <a16:creationId xmlns:a16="http://schemas.microsoft.com/office/drawing/2014/main" id="{1B8D5C2D-1097-0643-BBAD-9B768C0CAF1F}"/>
              </a:ext>
            </a:extLst>
          </p:cNvPr>
          <p:cNvSpPr txBox="1"/>
          <p:nvPr/>
        </p:nvSpPr>
        <p:spPr>
          <a:xfrm>
            <a:off x="646109"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up to 6 UD</a:t>
            </a:r>
          </a:p>
          <a:p>
            <a:r>
              <a:rPr lang="en-US" sz="1000" b="1" dirty="0"/>
              <a:t> </a:t>
            </a:r>
          </a:p>
        </p:txBody>
      </p:sp>
      <p:sp>
        <p:nvSpPr>
          <p:cNvPr id="12" name="TextBox 11">
            <a:extLst>
              <a:ext uri="{FF2B5EF4-FFF2-40B4-BE49-F238E27FC236}">
                <a16:creationId xmlns:a16="http://schemas.microsoft.com/office/drawing/2014/main" id="{FFB03621-B605-B640-BE7F-DEE3BEEF6E59}"/>
              </a:ext>
            </a:extLst>
          </p:cNvPr>
          <p:cNvSpPr txBox="1"/>
          <p:nvPr/>
        </p:nvSpPr>
        <p:spPr>
          <a:xfrm>
            <a:off x="550414" y="1187884"/>
            <a:ext cx="3777035" cy="646331"/>
          </a:xfrm>
          <a:prstGeom prst="rect">
            <a:avLst/>
          </a:prstGeom>
          <a:noFill/>
        </p:spPr>
        <p:txBody>
          <a:bodyPr wrap="square" rtlCol="0">
            <a:spAutoFit/>
          </a:bodyPr>
          <a:lstStyle/>
          <a:p>
            <a:r>
              <a:rPr lang="en-US" sz="3600" dirty="0"/>
              <a:t>CURRENT PLAN</a:t>
            </a:r>
          </a:p>
        </p:txBody>
      </p:sp>
    </p:spTree>
    <p:extLst>
      <p:ext uri="{BB962C8B-B14F-4D97-AF65-F5344CB8AC3E}">
        <p14:creationId xmlns:p14="http://schemas.microsoft.com/office/powerpoint/2010/main" val="32569238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CF44C-D950-0546-B356-BC73E66234B4}"/>
              </a:ext>
            </a:extLst>
          </p:cNvPr>
          <p:cNvSpPr>
            <a:spLocks noGrp="1"/>
          </p:cNvSpPr>
          <p:nvPr>
            <p:ph type="title"/>
          </p:nvPr>
        </p:nvSpPr>
        <p:spPr/>
        <p:txBody>
          <a:bodyPr/>
          <a:lstStyle/>
          <a:p>
            <a:r>
              <a:rPr lang="en-US" dirty="0"/>
              <a:t>UPPER-DIVISION GE COMPARISON</a:t>
            </a:r>
            <a:endParaRPr lang="en-US" sz="2800" i="1" dirty="0"/>
          </a:p>
        </p:txBody>
      </p:sp>
      <p:sp>
        <p:nvSpPr>
          <p:cNvPr id="5" name="TextBox 4">
            <a:extLst>
              <a:ext uri="{FF2B5EF4-FFF2-40B4-BE49-F238E27FC236}">
                <a16:creationId xmlns:a16="http://schemas.microsoft.com/office/drawing/2014/main" id="{345CB1DC-9784-7542-9F6F-0671F8BF98B4}"/>
              </a:ext>
            </a:extLst>
          </p:cNvPr>
          <p:cNvSpPr txBox="1"/>
          <p:nvPr/>
        </p:nvSpPr>
        <p:spPr>
          <a:xfrm>
            <a:off x="646111"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11 units, LD or UD</a:t>
            </a:r>
          </a:p>
          <a:p>
            <a:r>
              <a:rPr lang="en-US" sz="1000" b="1" dirty="0"/>
              <a:t> </a:t>
            </a:r>
          </a:p>
        </p:txBody>
      </p:sp>
      <p:sp>
        <p:nvSpPr>
          <p:cNvPr id="8" name="TextBox 7">
            <a:extLst>
              <a:ext uri="{FF2B5EF4-FFF2-40B4-BE49-F238E27FC236}">
                <a16:creationId xmlns:a16="http://schemas.microsoft.com/office/drawing/2014/main" id="{9C933FC0-B7B8-154F-ACA4-DE6F47BF611A}"/>
              </a:ext>
            </a:extLst>
          </p:cNvPr>
          <p:cNvSpPr txBox="1"/>
          <p:nvPr/>
        </p:nvSpPr>
        <p:spPr>
          <a:xfrm>
            <a:off x="646110"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up to 6 UD</a:t>
            </a:r>
          </a:p>
          <a:p>
            <a:r>
              <a:rPr lang="en-US" sz="1000" b="1" dirty="0"/>
              <a:t> </a:t>
            </a:r>
          </a:p>
        </p:txBody>
      </p:sp>
      <p:sp>
        <p:nvSpPr>
          <p:cNvPr id="9" name="TextBox 8">
            <a:extLst>
              <a:ext uri="{FF2B5EF4-FFF2-40B4-BE49-F238E27FC236}">
                <a16:creationId xmlns:a16="http://schemas.microsoft.com/office/drawing/2014/main" id="{0A5A6B6E-C062-D54A-8EC7-C71B3FBCA439}"/>
              </a:ext>
            </a:extLst>
          </p:cNvPr>
          <p:cNvSpPr txBox="1"/>
          <p:nvPr/>
        </p:nvSpPr>
        <p:spPr>
          <a:xfrm>
            <a:off x="646109"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up to 9 UD</a:t>
            </a:r>
          </a:p>
          <a:p>
            <a:r>
              <a:rPr lang="en-US" sz="1000" b="1" dirty="0"/>
              <a:t> </a:t>
            </a:r>
          </a:p>
        </p:txBody>
      </p:sp>
      <p:sp>
        <p:nvSpPr>
          <p:cNvPr id="10" name="TextBox 9">
            <a:extLst>
              <a:ext uri="{FF2B5EF4-FFF2-40B4-BE49-F238E27FC236}">
                <a16:creationId xmlns:a16="http://schemas.microsoft.com/office/drawing/2014/main" id="{6B4A0AEF-2B67-C24C-A97A-6F9C15966939}"/>
              </a:ext>
            </a:extLst>
          </p:cNvPr>
          <p:cNvSpPr txBox="1"/>
          <p:nvPr/>
        </p:nvSpPr>
        <p:spPr>
          <a:xfrm>
            <a:off x="646109"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 up to 3 UD</a:t>
            </a:r>
          </a:p>
          <a:p>
            <a:r>
              <a:rPr lang="en-US" sz="1000" b="1" dirty="0"/>
              <a:t> </a:t>
            </a:r>
          </a:p>
        </p:txBody>
      </p:sp>
      <p:sp>
        <p:nvSpPr>
          <p:cNvPr id="11" name="TextBox 10">
            <a:extLst>
              <a:ext uri="{FF2B5EF4-FFF2-40B4-BE49-F238E27FC236}">
                <a16:creationId xmlns:a16="http://schemas.microsoft.com/office/drawing/2014/main" id="{1B8D5C2D-1097-0643-BBAD-9B768C0CAF1F}"/>
              </a:ext>
            </a:extLst>
          </p:cNvPr>
          <p:cNvSpPr txBox="1"/>
          <p:nvPr/>
        </p:nvSpPr>
        <p:spPr>
          <a:xfrm>
            <a:off x="646109"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up to 6 UD</a:t>
            </a:r>
          </a:p>
          <a:p>
            <a:r>
              <a:rPr lang="en-US" sz="1000" b="1" dirty="0"/>
              <a:t> </a:t>
            </a:r>
          </a:p>
        </p:txBody>
      </p:sp>
      <p:sp>
        <p:nvSpPr>
          <p:cNvPr id="12" name="TextBox 11">
            <a:extLst>
              <a:ext uri="{FF2B5EF4-FFF2-40B4-BE49-F238E27FC236}">
                <a16:creationId xmlns:a16="http://schemas.microsoft.com/office/drawing/2014/main" id="{FFB03621-B605-B640-BE7F-DEE3BEEF6E59}"/>
              </a:ext>
            </a:extLst>
          </p:cNvPr>
          <p:cNvSpPr txBox="1"/>
          <p:nvPr/>
        </p:nvSpPr>
        <p:spPr>
          <a:xfrm>
            <a:off x="550414" y="1187884"/>
            <a:ext cx="3777035" cy="646331"/>
          </a:xfrm>
          <a:prstGeom prst="rect">
            <a:avLst/>
          </a:prstGeom>
          <a:noFill/>
        </p:spPr>
        <p:txBody>
          <a:bodyPr wrap="square" rtlCol="0">
            <a:spAutoFit/>
          </a:bodyPr>
          <a:lstStyle/>
          <a:p>
            <a:r>
              <a:rPr lang="en-US" sz="3600" dirty="0"/>
              <a:t>CURRENT PLAN</a:t>
            </a:r>
          </a:p>
        </p:txBody>
      </p:sp>
      <p:sp>
        <p:nvSpPr>
          <p:cNvPr id="13" name="TextBox 12">
            <a:extLst>
              <a:ext uri="{FF2B5EF4-FFF2-40B4-BE49-F238E27FC236}">
                <a16:creationId xmlns:a16="http://schemas.microsoft.com/office/drawing/2014/main" id="{AAD328AD-4C9C-A446-AC47-C7DF566AD4FC}"/>
              </a:ext>
            </a:extLst>
          </p:cNvPr>
          <p:cNvSpPr txBox="1"/>
          <p:nvPr/>
        </p:nvSpPr>
        <p:spPr>
          <a:xfrm>
            <a:off x="7864553"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12 units, </a:t>
            </a:r>
            <a:r>
              <a:rPr lang="en-US" sz="2400" b="1" dirty="0">
                <a:solidFill>
                  <a:schemeClr val="accent1"/>
                </a:solidFill>
              </a:rPr>
              <a:t>incl. 3 UD</a:t>
            </a:r>
          </a:p>
          <a:p>
            <a:r>
              <a:rPr lang="en-US" sz="1000" b="1" dirty="0"/>
              <a:t> </a:t>
            </a:r>
          </a:p>
        </p:txBody>
      </p:sp>
      <p:sp>
        <p:nvSpPr>
          <p:cNvPr id="14" name="TextBox 13">
            <a:extLst>
              <a:ext uri="{FF2B5EF4-FFF2-40B4-BE49-F238E27FC236}">
                <a16:creationId xmlns:a16="http://schemas.microsoft.com/office/drawing/2014/main" id="{DEF9A1DB-2F51-DA4C-A0F8-D835A2CF6DD1}"/>
              </a:ext>
            </a:extLst>
          </p:cNvPr>
          <p:cNvSpPr txBox="1"/>
          <p:nvPr/>
        </p:nvSpPr>
        <p:spPr>
          <a:xfrm>
            <a:off x="7864552"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a:t>
            </a:r>
            <a:r>
              <a:rPr lang="en-US" sz="2400" b="1" dirty="0">
                <a:solidFill>
                  <a:schemeClr val="accent1"/>
                </a:solidFill>
              </a:rPr>
              <a:t>up to 3 UD</a:t>
            </a:r>
          </a:p>
          <a:p>
            <a:r>
              <a:rPr lang="en-US" sz="1000" b="1" dirty="0"/>
              <a:t> </a:t>
            </a:r>
          </a:p>
        </p:txBody>
      </p:sp>
      <p:sp>
        <p:nvSpPr>
          <p:cNvPr id="15" name="TextBox 14">
            <a:extLst>
              <a:ext uri="{FF2B5EF4-FFF2-40B4-BE49-F238E27FC236}">
                <a16:creationId xmlns:a16="http://schemas.microsoft.com/office/drawing/2014/main" id="{0E61942E-DFCE-AD48-8B94-F04B0FD5E704}"/>
              </a:ext>
            </a:extLst>
          </p:cNvPr>
          <p:cNvSpPr txBox="1"/>
          <p:nvPr/>
        </p:nvSpPr>
        <p:spPr>
          <a:xfrm>
            <a:off x="7864551"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a:t>
            </a:r>
            <a:r>
              <a:rPr lang="en-US" sz="2400" b="1" dirty="0">
                <a:solidFill>
                  <a:schemeClr val="accent1"/>
                </a:solidFill>
              </a:rPr>
              <a:t>up to 3 UD</a:t>
            </a:r>
          </a:p>
          <a:p>
            <a:r>
              <a:rPr lang="en-US" sz="1000" b="1" dirty="0"/>
              <a:t> </a:t>
            </a:r>
          </a:p>
        </p:txBody>
      </p:sp>
      <p:sp>
        <p:nvSpPr>
          <p:cNvPr id="16" name="TextBox 15">
            <a:extLst>
              <a:ext uri="{FF2B5EF4-FFF2-40B4-BE49-F238E27FC236}">
                <a16:creationId xmlns:a16="http://schemas.microsoft.com/office/drawing/2014/main" id="{59C9C8DD-F744-3340-8EEF-7651BF7F6113}"/>
              </a:ext>
            </a:extLst>
          </p:cNvPr>
          <p:cNvSpPr txBox="1"/>
          <p:nvPr/>
        </p:nvSpPr>
        <p:spPr>
          <a:xfrm>
            <a:off x="7864551"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a:t>
            </a:r>
            <a:r>
              <a:rPr lang="en-US" sz="2400" b="1" dirty="0">
                <a:solidFill>
                  <a:schemeClr val="accent1"/>
                </a:solidFill>
              </a:rPr>
              <a:t> not UDGE</a:t>
            </a:r>
          </a:p>
          <a:p>
            <a:r>
              <a:rPr lang="en-US" sz="1000" b="1" dirty="0"/>
              <a:t> </a:t>
            </a:r>
          </a:p>
        </p:txBody>
      </p:sp>
      <p:sp>
        <p:nvSpPr>
          <p:cNvPr id="17" name="TextBox 16">
            <a:extLst>
              <a:ext uri="{FF2B5EF4-FFF2-40B4-BE49-F238E27FC236}">
                <a16:creationId xmlns:a16="http://schemas.microsoft.com/office/drawing/2014/main" id="{1B259328-247E-6D44-BB33-DCB931FC51A6}"/>
              </a:ext>
            </a:extLst>
          </p:cNvPr>
          <p:cNvSpPr txBox="1"/>
          <p:nvPr/>
        </p:nvSpPr>
        <p:spPr>
          <a:xfrm>
            <a:off x="7864551"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up to 6 UD</a:t>
            </a:r>
          </a:p>
          <a:p>
            <a:r>
              <a:rPr lang="en-US" sz="1000" b="1" dirty="0"/>
              <a:t> </a:t>
            </a:r>
          </a:p>
        </p:txBody>
      </p:sp>
      <p:sp>
        <p:nvSpPr>
          <p:cNvPr id="18" name="TextBox 17">
            <a:extLst>
              <a:ext uri="{FF2B5EF4-FFF2-40B4-BE49-F238E27FC236}">
                <a16:creationId xmlns:a16="http://schemas.microsoft.com/office/drawing/2014/main" id="{483FA4CE-D416-394E-8239-0F91C39D2E9C}"/>
              </a:ext>
            </a:extLst>
          </p:cNvPr>
          <p:cNvSpPr txBox="1"/>
          <p:nvPr/>
        </p:nvSpPr>
        <p:spPr>
          <a:xfrm>
            <a:off x="7864550" y="1187884"/>
            <a:ext cx="4327449" cy="646331"/>
          </a:xfrm>
          <a:prstGeom prst="rect">
            <a:avLst/>
          </a:prstGeom>
          <a:noFill/>
        </p:spPr>
        <p:txBody>
          <a:bodyPr wrap="square" rtlCol="0">
            <a:spAutoFit/>
          </a:bodyPr>
          <a:lstStyle/>
          <a:p>
            <a:r>
              <a:rPr lang="en-US" sz="3600" dirty="0"/>
              <a:t>MAX OF 3 IN C, D</a:t>
            </a:r>
          </a:p>
        </p:txBody>
      </p:sp>
    </p:spTree>
    <p:extLst>
      <p:ext uri="{BB962C8B-B14F-4D97-AF65-F5344CB8AC3E}">
        <p14:creationId xmlns:p14="http://schemas.microsoft.com/office/powerpoint/2010/main" val="3601265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CF44C-D950-0546-B356-BC73E66234B4}"/>
              </a:ext>
            </a:extLst>
          </p:cNvPr>
          <p:cNvSpPr>
            <a:spLocks noGrp="1"/>
          </p:cNvSpPr>
          <p:nvPr>
            <p:ph type="title"/>
          </p:nvPr>
        </p:nvSpPr>
        <p:spPr/>
        <p:txBody>
          <a:bodyPr/>
          <a:lstStyle/>
          <a:p>
            <a:r>
              <a:rPr lang="en-US" dirty="0"/>
              <a:t>UPPER-DIVISION GE COMPARISON</a:t>
            </a:r>
            <a:endParaRPr lang="en-US" sz="2800" i="1" dirty="0"/>
          </a:p>
        </p:txBody>
      </p:sp>
      <p:sp>
        <p:nvSpPr>
          <p:cNvPr id="5" name="TextBox 4">
            <a:extLst>
              <a:ext uri="{FF2B5EF4-FFF2-40B4-BE49-F238E27FC236}">
                <a16:creationId xmlns:a16="http://schemas.microsoft.com/office/drawing/2014/main" id="{345CB1DC-9784-7542-9F6F-0671F8BF98B4}"/>
              </a:ext>
            </a:extLst>
          </p:cNvPr>
          <p:cNvSpPr txBox="1"/>
          <p:nvPr/>
        </p:nvSpPr>
        <p:spPr>
          <a:xfrm>
            <a:off x="646111"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11 units, LD or UD</a:t>
            </a:r>
          </a:p>
          <a:p>
            <a:r>
              <a:rPr lang="en-US" sz="1000" b="1" dirty="0"/>
              <a:t> </a:t>
            </a:r>
          </a:p>
        </p:txBody>
      </p:sp>
      <p:sp>
        <p:nvSpPr>
          <p:cNvPr id="8" name="TextBox 7">
            <a:extLst>
              <a:ext uri="{FF2B5EF4-FFF2-40B4-BE49-F238E27FC236}">
                <a16:creationId xmlns:a16="http://schemas.microsoft.com/office/drawing/2014/main" id="{9C933FC0-B7B8-154F-ACA4-DE6F47BF611A}"/>
              </a:ext>
            </a:extLst>
          </p:cNvPr>
          <p:cNvSpPr txBox="1"/>
          <p:nvPr/>
        </p:nvSpPr>
        <p:spPr>
          <a:xfrm>
            <a:off x="646110"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up to 6 UD</a:t>
            </a:r>
          </a:p>
          <a:p>
            <a:r>
              <a:rPr lang="en-US" sz="1000" b="1" dirty="0"/>
              <a:t> </a:t>
            </a:r>
          </a:p>
        </p:txBody>
      </p:sp>
      <p:sp>
        <p:nvSpPr>
          <p:cNvPr id="9" name="TextBox 8">
            <a:extLst>
              <a:ext uri="{FF2B5EF4-FFF2-40B4-BE49-F238E27FC236}">
                <a16:creationId xmlns:a16="http://schemas.microsoft.com/office/drawing/2014/main" id="{0A5A6B6E-C062-D54A-8EC7-C71B3FBCA439}"/>
              </a:ext>
            </a:extLst>
          </p:cNvPr>
          <p:cNvSpPr txBox="1"/>
          <p:nvPr/>
        </p:nvSpPr>
        <p:spPr>
          <a:xfrm>
            <a:off x="646109"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up to 9 UD</a:t>
            </a:r>
          </a:p>
          <a:p>
            <a:r>
              <a:rPr lang="en-US" sz="1000" b="1" dirty="0"/>
              <a:t> </a:t>
            </a:r>
          </a:p>
        </p:txBody>
      </p:sp>
      <p:sp>
        <p:nvSpPr>
          <p:cNvPr id="10" name="TextBox 9">
            <a:extLst>
              <a:ext uri="{FF2B5EF4-FFF2-40B4-BE49-F238E27FC236}">
                <a16:creationId xmlns:a16="http://schemas.microsoft.com/office/drawing/2014/main" id="{6B4A0AEF-2B67-C24C-A97A-6F9C15966939}"/>
              </a:ext>
            </a:extLst>
          </p:cNvPr>
          <p:cNvSpPr txBox="1"/>
          <p:nvPr/>
        </p:nvSpPr>
        <p:spPr>
          <a:xfrm>
            <a:off x="646109"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 up to 3 UD</a:t>
            </a:r>
          </a:p>
          <a:p>
            <a:r>
              <a:rPr lang="en-US" sz="1000" b="1" dirty="0"/>
              <a:t> </a:t>
            </a:r>
          </a:p>
        </p:txBody>
      </p:sp>
      <p:sp>
        <p:nvSpPr>
          <p:cNvPr id="11" name="TextBox 10">
            <a:extLst>
              <a:ext uri="{FF2B5EF4-FFF2-40B4-BE49-F238E27FC236}">
                <a16:creationId xmlns:a16="http://schemas.microsoft.com/office/drawing/2014/main" id="{1B8D5C2D-1097-0643-BBAD-9B768C0CAF1F}"/>
              </a:ext>
            </a:extLst>
          </p:cNvPr>
          <p:cNvSpPr txBox="1"/>
          <p:nvPr/>
        </p:nvSpPr>
        <p:spPr>
          <a:xfrm>
            <a:off x="646109"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up to 6 UD</a:t>
            </a:r>
          </a:p>
          <a:p>
            <a:r>
              <a:rPr lang="en-US" sz="1000" b="1" dirty="0"/>
              <a:t> </a:t>
            </a:r>
          </a:p>
        </p:txBody>
      </p:sp>
      <p:sp>
        <p:nvSpPr>
          <p:cNvPr id="12" name="TextBox 11">
            <a:extLst>
              <a:ext uri="{FF2B5EF4-FFF2-40B4-BE49-F238E27FC236}">
                <a16:creationId xmlns:a16="http://schemas.microsoft.com/office/drawing/2014/main" id="{FFB03621-B605-B640-BE7F-DEE3BEEF6E59}"/>
              </a:ext>
            </a:extLst>
          </p:cNvPr>
          <p:cNvSpPr txBox="1"/>
          <p:nvPr/>
        </p:nvSpPr>
        <p:spPr>
          <a:xfrm>
            <a:off x="550414" y="1187884"/>
            <a:ext cx="3777035" cy="646331"/>
          </a:xfrm>
          <a:prstGeom prst="rect">
            <a:avLst/>
          </a:prstGeom>
          <a:noFill/>
        </p:spPr>
        <p:txBody>
          <a:bodyPr wrap="square" rtlCol="0">
            <a:spAutoFit/>
          </a:bodyPr>
          <a:lstStyle/>
          <a:p>
            <a:r>
              <a:rPr lang="en-US" sz="3600" dirty="0"/>
              <a:t>CURRENT PLAN</a:t>
            </a:r>
          </a:p>
        </p:txBody>
      </p:sp>
      <p:sp>
        <p:nvSpPr>
          <p:cNvPr id="13" name="TextBox 12">
            <a:extLst>
              <a:ext uri="{FF2B5EF4-FFF2-40B4-BE49-F238E27FC236}">
                <a16:creationId xmlns:a16="http://schemas.microsoft.com/office/drawing/2014/main" id="{AAD328AD-4C9C-A446-AC47-C7DF566AD4FC}"/>
              </a:ext>
            </a:extLst>
          </p:cNvPr>
          <p:cNvSpPr txBox="1"/>
          <p:nvPr/>
        </p:nvSpPr>
        <p:spPr>
          <a:xfrm>
            <a:off x="7864553"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12 units, </a:t>
            </a:r>
            <a:r>
              <a:rPr lang="en-US" sz="2400" b="1" dirty="0">
                <a:solidFill>
                  <a:schemeClr val="accent1"/>
                </a:solidFill>
              </a:rPr>
              <a:t>incl. 3 UD</a:t>
            </a:r>
          </a:p>
          <a:p>
            <a:r>
              <a:rPr lang="en-US" sz="1000" b="1" dirty="0"/>
              <a:t> </a:t>
            </a:r>
          </a:p>
        </p:txBody>
      </p:sp>
      <p:sp>
        <p:nvSpPr>
          <p:cNvPr id="14" name="TextBox 13">
            <a:extLst>
              <a:ext uri="{FF2B5EF4-FFF2-40B4-BE49-F238E27FC236}">
                <a16:creationId xmlns:a16="http://schemas.microsoft.com/office/drawing/2014/main" id="{DEF9A1DB-2F51-DA4C-A0F8-D835A2CF6DD1}"/>
              </a:ext>
            </a:extLst>
          </p:cNvPr>
          <p:cNvSpPr txBox="1"/>
          <p:nvPr/>
        </p:nvSpPr>
        <p:spPr>
          <a:xfrm>
            <a:off x="7864552"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a:t>
            </a:r>
            <a:r>
              <a:rPr lang="en-US" sz="2400" b="1" dirty="0">
                <a:solidFill>
                  <a:schemeClr val="accent1"/>
                </a:solidFill>
              </a:rPr>
              <a:t>up to 3 UD</a:t>
            </a:r>
          </a:p>
          <a:p>
            <a:r>
              <a:rPr lang="en-US" sz="1000" b="1" dirty="0"/>
              <a:t> </a:t>
            </a:r>
          </a:p>
        </p:txBody>
      </p:sp>
      <p:sp>
        <p:nvSpPr>
          <p:cNvPr id="15" name="TextBox 14">
            <a:extLst>
              <a:ext uri="{FF2B5EF4-FFF2-40B4-BE49-F238E27FC236}">
                <a16:creationId xmlns:a16="http://schemas.microsoft.com/office/drawing/2014/main" id="{0E61942E-DFCE-AD48-8B94-F04B0FD5E704}"/>
              </a:ext>
            </a:extLst>
          </p:cNvPr>
          <p:cNvSpPr txBox="1"/>
          <p:nvPr/>
        </p:nvSpPr>
        <p:spPr>
          <a:xfrm>
            <a:off x="7864551"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a:t>
            </a:r>
            <a:r>
              <a:rPr lang="en-US" sz="2400" b="1" dirty="0">
                <a:solidFill>
                  <a:schemeClr val="accent1"/>
                </a:solidFill>
              </a:rPr>
              <a:t>up to 3 UD</a:t>
            </a:r>
          </a:p>
          <a:p>
            <a:r>
              <a:rPr lang="en-US" sz="1000" b="1" dirty="0"/>
              <a:t> </a:t>
            </a:r>
          </a:p>
        </p:txBody>
      </p:sp>
      <p:sp>
        <p:nvSpPr>
          <p:cNvPr id="16" name="TextBox 15">
            <a:extLst>
              <a:ext uri="{FF2B5EF4-FFF2-40B4-BE49-F238E27FC236}">
                <a16:creationId xmlns:a16="http://schemas.microsoft.com/office/drawing/2014/main" id="{59C9C8DD-F744-3340-8EEF-7651BF7F6113}"/>
              </a:ext>
            </a:extLst>
          </p:cNvPr>
          <p:cNvSpPr txBox="1"/>
          <p:nvPr/>
        </p:nvSpPr>
        <p:spPr>
          <a:xfrm>
            <a:off x="7864551"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a:t>
            </a:r>
            <a:r>
              <a:rPr lang="en-US" sz="2400" b="1" dirty="0">
                <a:solidFill>
                  <a:schemeClr val="accent1"/>
                </a:solidFill>
              </a:rPr>
              <a:t> not UDGE</a:t>
            </a:r>
          </a:p>
          <a:p>
            <a:r>
              <a:rPr lang="en-US" sz="1000" b="1" dirty="0"/>
              <a:t> </a:t>
            </a:r>
          </a:p>
        </p:txBody>
      </p:sp>
      <p:sp>
        <p:nvSpPr>
          <p:cNvPr id="17" name="TextBox 16">
            <a:extLst>
              <a:ext uri="{FF2B5EF4-FFF2-40B4-BE49-F238E27FC236}">
                <a16:creationId xmlns:a16="http://schemas.microsoft.com/office/drawing/2014/main" id="{1B259328-247E-6D44-BB33-DCB931FC51A6}"/>
              </a:ext>
            </a:extLst>
          </p:cNvPr>
          <p:cNvSpPr txBox="1"/>
          <p:nvPr/>
        </p:nvSpPr>
        <p:spPr>
          <a:xfrm>
            <a:off x="7864551"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up to 6 UD</a:t>
            </a:r>
          </a:p>
          <a:p>
            <a:r>
              <a:rPr lang="en-US" sz="1000" b="1" dirty="0"/>
              <a:t> </a:t>
            </a:r>
          </a:p>
        </p:txBody>
      </p:sp>
      <p:sp>
        <p:nvSpPr>
          <p:cNvPr id="18" name="TextBox 17">
            <a:extLst>
              <a:ext uri="{FF2B5EF4-FFF2-40B4-BE49-F238E27FC236}">
                <a16:creationId xmlns:a16="http://schemas.microsoft.com/office/drawing/2014/main" id="{483FA4CE-D416-394E-8239-0F91C39D2E9C}"/>
              </a:ext>
            </a:extLst>
          </p:cNvPr>
          <p:cNvSpPr txBox="1"/>
          <p:nvPr/>
        </p:nvSpPr>
        <p:spPr>
          <a:xfrm>
            <a:off x="7864550" y="1187884"/>
            <a:ext cx="4327449" cy="646331"/>
          </a:xfrm>
          <a:prstGeom prst="rect">
            <a:avLst/>
          </a:prstGeom>
          <a:noFill/>
        </p:spPr>
        <p:txBody>
          <a:bodyPr wrap="square" rtlCol="0">
            <a:spAutoFit/>
          </a:bodyPr>
          <a:lstStyle/>
          <a:p>
            <a:r>
              <a:rPr lang="en-US" sz="3600" dirty="0"/>
              <a:t>MAX OF 3 IN C, D</a:t>
            </a:r>
          </a:p>
        </p:txBody>
      </p:sp>
      <p:cxnSp>
        <p:nvCxnSpPr>
          <p:cNvPr id="4" name="Straight Arrow Connector 3">
            <a:extLst>
              <a:ext uri="{FF2B5EF4-FFF2-40B4-BE49-F238E27FC236}">
                <a16:creationId xmlns:a16="http://schemas.microsoft.com/office/drawing/2014/main" id="{1611A41D-E3B5-0F4E-B924-8B9113CA75AB}"/>
              </a:ext>
            </a:extLst>
          </p:cNvPr>
          <p:cNvCxnSpPr>
            <a:stCxn id="5" idx="3"/>
            <a:endCxn id="13" idx="1"/>
          </p:cNvCxnSpPr>
          <p:nvPr/>
        </p:nvCxnSpPr>
        <p:spPr>
          <a:xfrm>
            <a:off x="4231758" y="2237969"/>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161DC08-2E66-AB4C-8363-6001D18B38F1}"/>
              </a:ext>
            </a:extLst>
          </p:cNvPr>
          <p:cNvSpPr txBox="1"/>
          <p:nvPr/>
        </p:nvSpPr>
        <p:spPr>
          <a:xfrm>
            <a:off x="4827181" y="1531088"/>
            <a:ext cx="2402959" cy="646331"/>
          </a:xfrm>
          <a:prstGeom prst="rect">
            <a:avLst/>
          </a:prstGeom>
          <a:noFill/>
        </p:spPr>
        <p:txBody>
          <a:bodyPr wrap="square" rtlCol="0">
            <a:spAutoFit/>
          </a:bodyPr>
          <a:lstStyle/>
          <a:p>
            <a:r>
              <a:rPr lang="en-US" sz="3600" dirty="0"/>
              <a:t>⇧</a:t>
            </a:r>
            <a:r>
              <a:rPr lang="en-US" sz="2800" dirty="0"/>
              <a:t> 501-517%</a:t>
            </a:r>
          </a:p>
        </p:txBody>
      </p:sp>
      <p:cxnSp>
        <p:nvCxnSpPr>
          <p:cNvPr id="19" name="Straight Arrow Connector 18">
            <a:extLst>
              <a:ext uri="{FF2B5EF4-FFF2-40B4-BE49-F238E27FC236}">
                <a16:creationId xmlns:a16="http://schemas.microsoft.com/office/drawing/2014/main" id="{849A4234-4965-C943-B22B-FE8D45488D24}"/>
              </a:ext>
            </a:extLst>
          </p:cNvPr>
          <p:cNvCxnSpPr/>
          <p:nvPr/>
        </p:nvCxnSpPr>
        <p:spPr>
          <a:xfrm>
            <a:off x="4251252" y="3255789"/>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ADD5CF89-245D-6140-8DFF-6FF347C3C590}"/>
              </a:ext>
            </a:extLst>
          </p:cNvPr>
          <p:cNvSpPr txBox="1"/>
          <p:nvPr/>
        </p:nvSpPr>
        <p:spPr>
          <a:xfrm>
            <a:off x="5283224" y="2547890"/>
            <a:ext cx="2167271" cy="646331"/>
          </a:xfrm>
          <a:prstGeom prst="rect">
            <a:avLst/>
          </a:prstGeom>
          <a:noFill/>
        </p:spPr>
        <p:txBody>
          <a:bodyPr wrap="square" rtlCol="0">
            <a:spAutoFit/>
          </a:bodyPr>
          <a:lstStyle/>
          <a:p>
            <a:r>
              <a:rPr lang="en-US" sz="3600" dirty="0"/>
              <a:t>⇩</a:t>
            </a:r>
            <a:r>
              <a:rPr lang="en-US" sz="2800" dirty="0"/>
              <a:t> 3-4%</a:t>
            </a:r>
          </a:p>
        </p:txBody>
      </p:sp>
      <p:cxnSp>
        <p:nvCxnSpPr>
          <p:cNvPr id="21" name="Straight Arrow Connector 20">
            <a:extLst>
              <a:ext uri="{FF2B5EF4-FFF2-40B4-BE49-F238E27FC236}">
                <a16:creationId xmlns:a16="http://schemas.microsoft.com/office/drawing/2014/main" id="{55E2478A-73AA-8940-933D-748F412173F9}"/>
              </a:ext>
            </a:extLst>
          </p:cNvPr>
          <p:cNvCxnSpPr/>
          <p:nvPr/>
        </p:nvCxnSpPr>
        <p:spPr>
          <a:xfrm>
            <a:off x="4251252" y="4255337"/>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4A5F7A5-CAF9-E047-BA47-A09306C6CBEF}"/>
              </a:ext>
            </a:extLst>
          </p:cNvPr>
          <p:cNvSpPr txBox="1"/>
          <p:nvPr/>
        </p:nvSpPr>
        <p:spPr>
          <a:xfrm>
            <a:off x="5348472" y="3562335"/>
            <a:ext cx="1318437" cy="646331"/>
          </a:xfrm>
          <a:prstGeom prst="rect">
            <a:avLst/>
          </a:prstGeom>
          <a:noFill/>
        </p:spPr>
        <p:txBody>
          <a:bodyPr wrap="square" rtlCol="0">
            <a:spAutoFit/>
          </a:bodyPr>
          <a:lstStyle/>
          <a:p>
            <a:r>
              <a:rPr lang="en-US" sz="3600" dirty="0"/>
              <a:t>⇩</a:t>
            </a:r>
            <a:r>
              <a:rPr lang="en-US" sz="2800" dirty="0"/>
              <a:t> 2%</a:t>
            </a:r>
          </a:p>
        </p:txBody>
      </p:sp>
      <p:cxnSp>
        <p:nvCxnSpPr>
          <p:cNvPr id="23" name="Straight Arrow Connector 22">
            <a:extLst>
              <a:ext uri="{FF2B5EF4-FFF2-40B4-BE49-F238E27FC236}">
                <a16:creationId xmlns:a16="http://schemas.microsoft.com/office/drawing/2014/main" id="{0A3AA52B-6850-D648-96FC-53F92F7A0020}"/>
              </a:ext>
            </a:extLst>
          </p:cNvPr>
          <p:cNvCxnSpPr/>
          <p:nvPr/>
        </p:nvCxnSpPr>
        <p:spPr>
          <a:xfrm>
            <a:off x="4279602" y="5301173"/>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106CAEBB-B24C-ED48-A070-A18F5E30B6A9}"/>
              </a:ext>
            </a:extLst>
          </p:cNvPr>
          <p:cNvSpPr txBox="1"/>
          <p:nvPr/>
        </p:nvSpPr>
        <p:spPr>
          <a:xfrm>
            <a:off x="5110713" y="4594292"/>
            <a:ext cx="2167271" cy="646331"/>
          </a:xfrm>
          <a:prstGeom prst="rect">
            <a:avLst/>
          </a:prstGeom>
          <a:noFill/>
        </p:spPr>
        <p:txBody>
          <a:bodyPr wrap="square" rtlCol="0">
            <a:spAutoFit/>
          </a:bodyPr>
          <a:lstStyle/>
          <a:p>
            <a:r>
              <a:rPr lang="en-US" sz="3600" dirty="0"/>
              <a:t>⇩</a:t>
            </a:r>
            <a:r>
              <a:rPr lang="en-US" sz="2800" dirty="0"/>
              <a:t> 60-61%</a:t>
            </a:r>
          </a:p>
        </p:txBody>
      </p:sp>
      <p:cxnSp>
        <p:nvCxnSpPr>
          <p:cNvPr id="25" name="Straight Arrow Connector 24">
            <a:extLst>
              <a:ext uri="{FF2B5EF4-FFF2-40B4-BE49-F238E27FC236}">
                <a16:creationId xmlns:a16="http://schemas.microsoft.com/office/drawing/2014/main" id="{F8F25C6B-3FE7-5B4E-A3FA-91D463702ADD}"/>
              </a:ext>
            </a:extLst>
          </p:cNvPr>
          <p:cNvCxnSpPr/>
          <p:nvPr/>
        </p:nvCxnSpPr>
        <p:spPr>
          <a:xfrm>
            <a:off x="4263116" y="6333131"/>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60E0F29-85E3-1544-91EF-35EE5FCAEBFA}"/>
              </a:ext>
            </a:extLst>
          </p:cNvPr>
          <p:cNvSpPr txBox="1"/>
          <p:nvPr/>
        </p:nvSpPr>
        <p:spPr>
          <a:xfrm>
            <a:off x="5706645" y="5640127"/>
            <a:ext cx="1320428" cy="646331"/>
          </a:xfrm>
          <a:prstGeom prst="rect">
            <a:avLst/>
          </a:prstGeom>
          <a:noFill/>
        </p:spPr>
        <p:txBody>
          <a:bodyPr wrap="square" rtlCol="0">
            <a:spAutoFit/>
          </a:bodyPr>
          <a:lstStyle/>
          <a:p>
            <a:r>
              <a:rPr lang="en-US" sz="3600" dirty="0"/>
              <a:t>≈</a:t>
            </a:r>
          </a:p>
        </p:txBody>
      </p:sp>
    </p:spTree>
    <p:extLst>
      <p:ext uri="{BB962C8B-B14F-4D97-AF65-F5344CB8AC3E}">
        <p14:creationId xmlns:p14="http://schemas.microsoft.com/office/powerpoint/2010/main" val="224781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par>
                                <p:cTn id="8" presetID="22" presetClass="entr" presetSubtype="8"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left)">
                                      <p:cBhvr>
                                        <p:cTn id="15" dur="1000"/>
                                        <p:tgtEl>
                                          <p:spTgt spid="20"/>
                                        </p:tgtEl>
                                      </p:cBhvr>
                                    </p:animEffect>
                                  </p:childTnLst>
                                </p:cTn>
                              </p:par>
                              <p:par>
                                <p:cTn id="16" presetID="22" presetClass="entr" presetSubtype="8"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left)">
                                      <p:cBhvr>
                                        <p:cTn id="18" dur="10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left)">
                                      <p:cBhvr>
                                        <p:cTn id="23" dur="1000"/>
                                        <p:tgtEl>
                                          <p:spTgt spid="22"/>
                                        </p:tgtEl>
                                      </p:cBhvr>
                                    </p:animEffect>
                                  </p:childTnLst>
                                </p:cTn>
                              </p:par>
                              <p:par>
                                <p:cTn id="24" presetID="22" presetClass="entr" presetSubtype="8" fill="hold"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ipe(left)">
                                      <p:cBhvr>
                                        <p:cTn id="26" dur="1000"/>
                                        <p:tgtEl>
                                          <p:spTgt spid="2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1000"/>
                                        <p:tgtEl>
                                          <p:spTgt spid="24"/>
                                        </p:tgtEl>
                                      </p:cBhvr>
                                    </p:animEffect>
                                  </p:childTnLst>
                                </p:cTn>
                              </p:par>
                              <p:par>
                                <p:cTn id="32" presetID="22" presetClass="entr" presetSubtype="8"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left)">
                                      <p:cBhvr>
                                        <p:cTn id="34" dur="10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1000"/>
                                        <p:tgtEl>
                                          <p:spTgt spid="26"/>
                                        </p:tgtEl>
                                      </p:cBhvr>
                                    </p:animEffect>
                                  </p:childTnLst>
                                </p:cTn>
                              </p:par>
                              <p:par>
                                <p:cTn id="40" presetID="22" presetClass="entr" presetSubtype="8" fill="hold"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wipe(left)">
                                      <p:cBhvr>
                                        <p:cTn id="42"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0" grpId="0"/>
      <p:bldP spid="22" grpId="0"/>
      <p:bldP spid="24" grpId="0"/>
      <p:bldP spid="2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CF44C-D950-0546-B356-BC73E66234B4}"/>
              </a:ext>
            </a:extLst>
          </p:cNvPr>
          <p:cNvSpPr>
            <a:spLocks noGrp="1"/>
          </p:cNvSpPr>
          <p:nvPr>
            <p:ph type="title"/>
          </p:nvPr>
        </p:nvSpPr>
        <p:spPr/>
        <p:txBody>
          <a:bodyPr/>
          <a:lstStyle/>
          <a:p>
            <a:r>
              <a:rPr lang="en-US" dirty="0"/>
              <a:t>UPPER-DIVISION GE COMPARISON</a:t>
            </a:r>
            <a:br>
              <a:rPr lang="en-US" dirty="0"/>
            </a:br>
            <a:r>
              <a:rPr lang="en-US" sz="3600" dirty="0"/>
              <a:t>3 in F (Plan 3/Option 5)</a:t>
            </a:r>
            <a:endParaRPr lang="en-US" sz="2800" i="1" dirty="0"/>
          </a:p>
        </p:txBody>
      </p:sp>
      <p:graphicFrame>
        <p:nvGraphicFramePr>
          <p:cNvPr id="6" name="Content Placeholder 5">
            <a:extLst>
              <a:ext uri="{FF2B5EF4-FFF2-40B4-BE49-F238E27FC236}">
                <a16:creationId xmlns:a16="http://schemas.microsoft.com/office/drawing/2014/main" id="{5A879F2D-8061-4D41-9168-2927760C4DBF}"/>
              </a:ext>
            </a:extLst>
          </p:cNvPr>
          <p:cNvGraphicFramePr>
            <a:graphicFrameLocks noGrp="1"/>
          </p:cNvGraphicFramePr>
          <p:nvPr>
            <p:ph idx="1"/>
            <p:extLst>
              <p:ext uri="{D42A27DB-BD31-4B8C-83A1-F6EECF244321}">
                <p14:modId xmlns:p14="http://schemas.microsoft.com/office/powerpoint/2010/main" val="3967641189"/>
              </p:ext>
            </p:extLst>
          </p:nvPr>
        </p:nvGraphicFramePr>
        <p:xfrm>
          <a:off x="646111" y="3478184"/>
          <a:ext cx="8947150" cy="1806294"/>
        </p:xfrm>
        <a:graphic>
          <a:graphicData uri="http://schemas.openxmlformats.org/drawingml/2006/table">
            <a:tbl>
              <a:tblPr firstRow="1" bandRow="1">
                <a:tableStyleId>{5C22544A-7EE6-4342-B048-85BDC9FD1C3A}</a:tableStyleId>
              </a:tblPr>
              <a:tblGrid>
                <a:gridCol w="1789430">
                  <a:extLst>
                    <a:ext uri="{9D8B030D-6E8A-4147-A177-3AD203B41FA5}">
                      <a16:colId xmlns:a16="http://schemas.microsoft.com/office/drawing/2014/main" val="770926990"/>
                    </a:ext>
                  </a:extLst>
                </a:gridCol>
                <a:gridCol w="1789430">
                  <a:extLst>
                    <a:ext uri="{9D8B030D-6E8A-4147-A177-3AD203B41FA5}">
                      <a16:colId xmlns:a16="http://schemas.microsoft.com/office/drawing/2014/main" val="2457480030"/>
                    </a:ext>
                  </a:extLst>
                </a:gridCol>
                <a:gridCol w="1789430">
                  <a:extLst>
                    <a:ext uri="{9D8B030D-6E8A-4147-A177-3AD203B41FA5}">
                      <a16:colId xmlns:a16="http://schemas.microsoft.com/office/drawing/2014/main" val="791408796"/>
                    </a:ext>
                  </a:extLst>
                </a:gridCol>
                <a:gridCol w="1789430">
                  <a:extLst>
                    <a:ext uri="{9D8B030D-6E8A-4147-A177-3AD203B41FA5}">
                      <a16:colId xmlns:a16="http://schemas.microsoft.com/office/drawing/2014/main" val="2537216454"/>
                    </a:ext>
                  </a:extLst>
                </a:gridCol>
                <a:gridCol w="1789430">
                  <a:extLst>
                    <a:ext uri="{9D8B030D-6E8A-4147-A177-3AD203B41FA5}">
                      <a16:colId xmlns:a16="http://schemas.microsoft.com/office/drawing/2014/main" val="3850250890"/>
                    </a:ext>
                  </a:extLst>
                </a:gridCol>
              </a:tblGrid>
              <a:tr h="602098">
                <a:tc>
                  <a:txBody>
                    <a:bodyPr/>
                    <a:lstStyle/>
                    <a:p>
                      <a:endParaRPr lang="en-US" dirty="0"/>
                    </a:p>
                  </a:txBody>
                  <a:tcPr anchor="ctr"/>
                </a:tc>
                <a:tc>
                  <a:txBody>
                    <a:bodyPr/>
                    <a:lstStyle/>
                    <a:p>
                      <a:pPr algn="ctr"/>
                      <a:r>
                        <a:rPr lang="en-US" dirty="0"/>
                        <a:t>B</a:t>
                      </a:r>
                    </a:p>
                  </a:txBody>
                  <a:tcPr anchor="ctr"/>
                </a:tc>
                <a:tc>
                  <a:txBody>
                    <a:bodyPr/>
                    <a:lstStyle/>
                    <a:p>
                      <a:pPr algn="ctr"/>
                      <a:r>
                        <a:rPr lang="en-US" dirty="0"/>
                        <a:t>C</a:t>
                      </a:r>
                    </a:p>
                  </a:txBody>
                  <a:tcPr anchor="ctr"/>
                </a:tc>
                <a:tc>
                  <a:txBody>
                    <a:bodyPr/>
                    <a:lstStyle/>
                    <a:p>
                      <a:pPr algn="ctr"/>
                      <a:r>
                        <a:rPr lang="en-US" dirty="0"/>
                        <a:t>D</a:t>
                      </a:r>
                    </a:p>
                  </a:txBody>
                  <a:tcPr anchor="ctr"/>
                </a:tc>
                <a:tc>
                  <a:txBody>
                    <a:bodyPr/>
                    <a:lstStyle/>
                    <a:p>
                      <a:pPr algn="ctr"/>
                      <a:r>
                        <a:rPr lang="en-US" dirty="0"/>
                        <a:t>F</a:t>
                      </a:r>
                    </a:p>
                  </a:txBody>
                  <a:tcPr anchor="ctr"/>
                </a:tc>
                <a:extLst>
                  <a:ext uri="{0D108BD9-81ED-4DB2-BD59-A6C34878D82A}">
                    <a16:rowId xmlns:a16="http://schemas.microsoft.com/office/drawing/2014/main" val="2777957662"/>
                  </a:ext>
                </a:extLst>
              </a:tr>
              <a:tr h="602098">
                <a:tc>
                  <a:txBody>
                    <a:bodyPr/>
                    <a:lstStyle/>
                    <a:p>
                      <a:r>
                        <a:rPr lang="en-US" dirty="0"/>
                        <a:t>Student 1</a:t>
                      </a:r>
                    </a:p>
                  </a:txBody>
                  <a:tcPr anchor="ctr"/>
                </a:tc>
                <a:tc>
                  <a:txBody>
                    <a:bodyPr/>
                    <a:lstStyle/>
                    <a:p>
                      <a:pPr algn="ctr"/>
                      <a:r>
                        <a:rPr lang="en-US" dirty="0"/>
                        <a:t>3</a:t>
                      </a:r>
                    </a:p>
                  </a:txBody>
                  <a:tcPr anchor="ctr"/>
                </a:tc>
                <a:tc>
                  <a:txBody>
                    <a:bodyPr/>
                    <a:lstStyle/>
                    <a:p>
                      <a:pPr algn="ctr"/>
                      <a:r>
                        <a:rPr lang="en-US" dirty="0"/>
                        <a:t>3</a:t>
                      </a:r>
                    </a:p>
                  </a:txBody>
                  <a:tcPr anchor="ctr"/>
                </a:tc>
                <a:tc>
                  <a:txBody>
                    <a:bodyPr/>
                    <a:lstStyle/>
                    <a:p>
                      <a:pPr algn="ctr"/>
                      <a:r>
                        <a:rPr lang="en-US" dirty="0"/>
                        <a:t>--</a:t>
                      </a:r>
                    </a:p>
                  </a:txBody>
                  <a:tcPr anchor="ctr"/>
                </a:tc>
                <a:tc>
                  <a:txBody>
                    <a:bodyPr/>
                    <a:lstStyle/>
                    <a:p>
                      <a:pPr algn="ctr"/>
                      <a:r>
                        <a:rPr lang="en-US" dirty="0"/>
                        <a:t>3</a:t>
                      </a:r>
                    </a:p>
                  </a:txBody>
                  <a:tcPr anchor="ctr"/>
                </a:tc>
                <a:extLst>
                  <a:ext uri="{0D108BD9-81ED-4DB2-BD59-A6C34878D82A}">
                    <a16:rowId xmlns:a16="http://schemas.microsoft.com/office/drawing/2014/main" val="1316082316"/>
                  </a:ext>
                </a:extLst>
              </a:tr>
              <a:tr h="602098">
                <a:tc>
                  <a:txBody>
                    <a:bodyPr/>
                    <a:lstStyle/>
                    <a:p>
                      <a:r>
                        <a:rPr lang="en-US" dirty="0"/>
                        <a:t>Student 2</a:t>
                      </a:r>
                    </a:p>
                  </a:txBody>
                  <a:tcPr anchor="ctr"/>
                </a:tc>
                <a:tc>
                  <a:txBody>
                    <a:bodyPr/>
                    <a:lstStyle/>
                    <a:p>
                      <a:pPr algn="ctr"/>
                      <a:r>
                        <a:rPr lang="en-US" dirty="0"/>
                        <a:t>3</a:t>
                      </a:r>
                    </a:p>
                  </a:txBody>
                  <a:tcPr anchor="ctr"/>
                </a:tc>
                <a:tc>
                  <a:txBody>
                    <a:bodyPr/>
                    <a:lstStyle/>
                    <a:p>
                      <a:pPr algn="ctr"/>
                      <a:r>
                        <a:rPr lang="en-US" dirty="0"/>
                        <a:t>--</a:t>
                      </a:r>
                    </a:p>
                  </a:txBody>
                  <a:tcPr anchor="ctr"/>
                </a:tc>
                <a:tc>
                  <a:txBody>
                    <a:bodyPr/>
                    <a:lstStyle/>
                    <a:p>
                      <a:pPr algn="ctr"/>
                      <a:r>
                        <a:rPr lang="en-US" dirty="0"/>
                        <a:t>3</a:t>
                      </a:r>
                    </a:p>
                  </a:txBody>
                  <a:tcPr anchor="ctr"/>
                </a:tc>
                <a:tc>
                  <a:txBody>
                    <a:bodyPr/>
                    <a:lstStyle/>
                    <a:p>
                      <a:pPr algn="ctr"/>
                      <a:r>
                        <a:rPr lang="en-US" dirty="0"/>
                        <a:t>3</a:t>
                      </a:r>
                    </a:p>
                  </a:txBody>
                  <a:tcPr anchor="ctr"/>
                </a:tc>
                <a:extLst>
                  <a:ext uri="{0D108BD9-81ED-4DB2-BD59-A6C34878D82A}">
                    <a16:rowId xmlns:a16="http://schemas.microsoft.com/office/drawing/2014/main" val="1132445915"/>
                  </a:ext>
                </a:extLst>
              </a:tr>
            </a:tbl>
          </a:graphicData>
        </a:graphic>
      </p:graphicFrame>
      <p:sp>
        <p:nvSpPr>
          <p:cNvPr id="7" name="TextBox 6">
            <a:extLst>
              <a:ext uri="{FF2B5EF4-FFF2-40B4-BE49-F238E27FC236}">
                <a16:creationId xmlns:a16="http://schemas.microsoft.com/office/drawing/2014/main" id="{364359B1-4447-A64B-B5D4-404303CE93AD}"/>
              </a:ext>
            </a:extLst>
          </p:cNvPr>
          <p:cNvSpPr txBox="1"/>
          <p:nvPr/>
        </p:nvSpPr>
        <p:spPr>
          <a:xfrm>
            <a:off x="646111" y="2425710"/>
            <a:ext cx="9242168" cy="523220"/>
          </a:xfrm>
          <a:prstGeom prst="rect">
            <a:avLst/>
          </a:prstGeom>
          <a:noFill/>
        </p:spPr>
        <p:txBody>
          <a:bodyPr wrap="square" rtlCol="0">
            <a:spAutoFit/>
          </a:bodyPr>
          <a:lstStyle/>
          <a:p>
            <a:r>
              <a:rPr lang="en-US" sz="2800" dirty="0"/>
              <a:t>Upper division:  3 in B, 3 in C or D, 3 in F</a:t>
            </a:r>
          </a:p>
        </p:txBody>
      </p:sp>
      <p:sp>
        <p:nvSpPr>
          <p:cNvPr id="5" name="Arc 4">
            <a:extLst>
              <a:ext uri="{FF2B5EF4-FFF2-40B4-BE49-F238E27FC236}">
                <a16:creationId xmlns:a16="http://schemas.microsoft.com/office/drawing/2014/main" id="{A746B8D0-85A5-2D4E-AB76-BBB8F042673E}"/>
              </a:ext>
            </a:extLst>
          </p:cNvPr>
          <p:cNvSpPr/>
          <p:nvPr/>
        </p:nvSpPr>
        <p:spPr>
          <a:xfrm rot="5673534">
            <a:off x="5752755" y="3453020"/>
            <a:ext cx="2280654" cy="3662916"/>
          </a:xfrm>
          <a:prstGeom prst="arc">
            <a:avLst>
              <a:gd name="adj1" fmla="val 16200000"/>
              <a:gd name="adj2" fmla="val 4968450"/>
            </a:avLst>
          </a:prstGeom>
          <a:ln w="25400">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Arc 7">
            <a:extLst>
              <a:ext uri="{FF2B5EF4-FFF2-40B4-BE49-F238E27FC236}">
                <a16:creationId xmlns:a16="http://schemas.microsoft.com/office/drawing/2014/main" id="{E81DABB0-A06D-4243-99BC-7E1DE9BB3EF6}"/>
              </a:ext>
            </a:extLst>
          </p:cNvPr>
          <p:cNvSpPr/>
          <p:nvPr/>
        </p:nvSpPr>
        <p:spPr>
          <a:xfrm rot="5657143">
            <a:off x="6904734" y="4350061"/>
            <a:ext cx="1810395" cy="1868834"/>
          </a:xfrm>
          <a:prstGeom prst="arc">
            <a:avLst>
              <a:gd name="adj1" fmla="val 16200000"/>
              <a:gd name="adj2" fmla="val 4968450"/>
            </a:avLst>
          </a:prstGeom>
          <a:ln w="25400">
            <a:headEnd type="triangle"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920178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CF44C-D950-0546-B356-BC73E66234B4}"/>
              </a:ext>
            </a:extLst>
          </p:cNvPr>
          <p:cNvSpPr>
            <a:spLocks noGrp="1"/>
          </p:cNvSpPr>
          <p:nvPr>
            <p:ph type="title"/>
          </p:nvPr>
        </p:nvSpPr>
        <p:spPr/>
        <p:txBody>
          <a:bodyPr/>
          <a:lstStyle/>
          <a:p>
            <a:r>
              <a:rPr lang="en-US" dirty="0"/>
              <a:t>UPPER-DIVISION GE COMPARISON</a:t>
            </a:r>
            <a:endParaRPr lang="en-US" sz="2800" i="1" dirty="0"/>
          </a:p>
        </p:txBody>
      </p:sp>
      <p:sp>
        <p:nvSpPr>
          <p:cNvPr id="5" name="TextBox 4">
            <a:extLst>
              <a:ext uri="{FF2B5EF4-FFF2-40B4-BE49-F238E27FC236}">
                <a16:creationId xmlns:a16="http://schemas.microsoft.com/office/drawing/2014/main" id="{345CB1DC-9784-7542-9F6F-0671F8BF98B4}"/>
              </a:ext>
            </a:extLst>
          </p:cNvPr>
          <p:cNvSpPr txBox="1"/>
          <p:nvPr/>
        </p:nvSpPr>
        <p:spPr>
          <a:xfrm>
            <a:off x="646111"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11 units, LD or UD</a:t>
            </a:r>
          </a:p>
          <a:p>
            <a:r>
              <a:rPr lang="en-US" sz="1000" b="1" dirty="0"/>
              <a:t> </a:t>
            </a:r>
          </a:p>
        </p:txBody>
      </p:sp>
      <p:sp>
        <p:nvSpPr>
          <p:cNvPr id="8" name="TextBox 7">
            <a:extLst>
              <a:ext uri="{FF2B5EF4-FFF2-40B4-BE49-F238E27FC236}">
                <a16:creationId xmlns:a16="http://schemas.microsoft.com/office/drawing/2014/main" id="{9C933FC0-B7B8-154F-ACA4-DE6F47BF611A}"/>
              </a:ext>
            </a:extLst>
          </p:cNvPr>
          <p:cNvSpPr txBox="1"/>
          <p:nvPr/>
        </p:nvSpPr>
        <p:spPr>
          <a:xfrm>
            <a:off x="646110"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up to 6 UD</a:t>
            </a:r>
          </a:p>
          <a:p>
            <a:r>
              <a:rPr lang="en-US" sz="1000" b="1" dirty="0"/>
              <a:t> </a:t>
            </a:r>
          </a:p>
        </p:txBody>
      </p:sp>
      <p:sp>
        <p:nvSpPr>
          <p:cNvPr id="9" name="TextBox 8">
            <a:extLst>
              <a:ext uri="{FF2B5EF4-FFF2-40B4-BE49-F238E27FC236}">
                <a16:creationId xmlns:a16="http://schemas.microsoft.com/office/drawing/2014/main" id="{0A5A6B6E-C062-D54A-8EC7-C71B3FBCA439}"/>
              </a:ext>
            </a:extLst>
          </p:cNvPr>
          <p:cNvSpPr txBox="1"/>
          <p:nvPr/>
        </p:nvSpPr>
        <p:spPr>
          <a:xfrm>
            <a:off x="646109"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up to 9 UD</a:t>
            </a:r>
          </a:p>
          <a:p>
            <a:r>
              <a:rPr lang="en-US" sz="1000" b="1" dirty="0"/>
              <a:t> </a:t>
            </a:r>
          </a:p>
        </p:txBody>
      </p:sp>
      <p:sp>
        <p:nvSpPr>
          <p:cNvPr id="10" name="TextBox 9">
            <a:extLst>
              <a:ext uri="{FF2B5EF4-FFF2-40B4-BE49-F238E27FC236}">
                <a16:creationId xmlns:a16="http://schemas.microsoft.com/office/drawing/2014/main" id="{6B4A0AEF-2B67-C24C-A97A-6F9C15966939}"/>
              </a:ext>
            </a:extLst>
          </p:cNvPr>
          <p:cNvSpPr txBox="1"/>
          <p:nvPr/>
        </p:nvSpPr>
        <p:spPr>
          <a:xfrm>
            <a:off x="646109"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 up to 3 UD</a:t>
            </a:r>
          </a:p>
          <a:p>
            <a:r>
              <a:rPr lang="en-US" sz="1000" b="1" dirty="0"/>
              <a:t> </a:t>
            </a:r>
          </a:p>
        </p:txBody>
      </p:sp>
      <p:sp>
        <p:nvSpPr>
          <p:cNvPr id="11" name="TextBox 10">
            <a:extLst>
              <a:ext uri="{FF2B5EF4-FFF2-40B4-BE49-F238E27FC236}">
                <a16:creationId xmlns:a16="http://schemas.microsoft.com/office/drawing/2014/main" id="{1B8D5C2D-1097-0643-BBAD-9B768C0CAF1F}"/>
              </a:ext>
            </a:extLst>
          </p:cNvPr>
          <p:cNvSpPr txBox="1"/>
          <p:nvPr/>
        </p:nvSpPr>
        <p:spPr>
          <a:xfrm>
            <a:off x="646109"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up to 6 UD</a:t>
            </a:r>
          </a:p>
          <a:p>
            <a:r>
              <a:rPr lang="en-US" sz="1000" b="1" dirty="0"/>
              <a:t> </a:t>
            </a:r>
          </a:p>
        </p:txBody>
      </p:sp>
      <p:sp>
        <p:nvSpPr>
          <p:cNvPr id="12" name="TextBox 11">
            <a:extLst>
              <a:ext uri="{FF2B5EF4-FFF2-40B4-BE49-F238E27FC236}">
                <a16:creationId xmlns:a16="http://schemas.microsoft.com/office/drawing/2014/main" id="{FFB03621-B605-B640-BE7F-DEE3BEEF6E59}"/>
              </a:ext>
            </a:extLst>
          </p:cNvPr>
          <p:cNvSpPr txBox="1"/>
          <p:nvPr/>
        </p:nvSpPr>
        <p:spPr>
          <a:xfrm>
            <a:off x="550414" y="1187884"/>
            <a:ext cx="3777035" cy="646331"/>
          </a:xfrm>
          <a:prstGeom prst="rect">
            <a:avLst/>
          </a:prstGeom>
          <a:noFill/>
        </p:spPr>
        <p:txBody>
          <a:bodyPr wrap="square" rtlCol="0">
            <a:spAutoFit/>
          </a:bodyPr>
          <a:lstStyle/>
          <a:p>
            <a:r>
              <a:rPr lang="en-US" sz="3600" dirty="0"/>
              <a:t>CURRENT PLAN</a:t>
            </a:r>
          </a:p>
        </p:txBody>
      </p:sp>
    </p:spTree>
    <p:extLst>
      <p:ext uri="{BB962C8B-B14F-4D97-AF65-F5344CB8AC3E}">
        <p14:creationId xmlns:p14="http://schemas.microsoft.com/office/powerpoint/2010/main" val="42712641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CF44C-D950-0546-B356-BC73E66234B4}"/>
              </a:ext>
            </a:extLst>
          </p:cNvPr>
          <p:cNvSpPr>
            <a:spLocks noGrp="1"/>
          </p:cNvSpPr>
          <p:nvPr>
            <p:ph type="title"/>
          </p:nvPr>
        </p:nvSpPr>
        <p:spPr/>
        <p:txBody>
          <a:bodyPr/>
          <a:lstStyle/>
          <a:p>
            <a:r>
              <a:rPr lang="en-US" dirty="0"/>
              <a:t>UPPER-DIVISION GE COMPARISON</a:t>
            </a:r>
            <a:endParaRPr lang="en-US" sz="2800" i="1" dirty="0"/>
          </a:p>
        </p:txBody>
      </p:sp>
      <p:sp>
        <p:nvSpPr>
          <p:cNvPr id="5" name="TextBox 4">
            <a:extLst>
              <a:ext uri="{FF2B5EF4-FFF2-40B4-BE49-F238E27FC236}">
                <a16:creationId xmlns:a16="http://schemas.microsoft.com/office/drawing/2014/main" id="{345CB1DC-9784-7542-9F6F-0671F8BF98B4}"/>
              </a:ext>
            </a:extLst>
          </p:cNvPr>
          <p:cNvSpPr txBox="1"/>
          <p:nvPr/>
        </p:nvSpPr>
        <p:spPr>
          <a:xfrm>
            <a:off x="646111"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11 units, LD or UD</a:t>
            </a:r>
          </a:p>
          <a:p>
            <a:r>
              <a:rPr lang="en-US" sz="1000" b="1" dirty="0"/>
              <a:t> </a:t>
            </a:r>
          </a:p>
        </p:txBody>
      </p:sp>
      <p:sp>
        <p:nvSpPr>
          <p:cNvPr id="8" name="TextBox 7">
            <a:extLst>
              <a:ext uri="{FF2B5EF4-FFF2-40B4-BE49-F238E27FC236}">
                <a16:creationId xmlns:a16="http://schemas.microsoft.com/office/drawing/2014/main" id="{9C933FC0-B7B8-154F-ACA4-DE6F47BF611A}"/>
              </a:ext>
            </a:extLst>
          </p:cNvPr>
          <p:cNvSpPr txBox="1"/>
          <p:nvPr/>
        </p:nvSpPr>
        <p:spPr>
          <a:xfrm>
            <a:off x="646110"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up to 6 UD</a:t>
            </a:r>
          </a:p>
          <a:p>
            <a:r>
              <a:rPr lang="en-US" sz="1000" b="1" dirty="0"/>
              <a:t> </a:t>
            </a:r>
          </a:p>
        </p:txBody>
      </p:sp>
      <p:sp>
        <p:nvSpPr>
          <p:cNvPr id="9" name="TextBox 8">
            <a:extLst>
              <a:ext uri="{FF2B5EF4-FFF2-40B4-BE49-F238E27FC236}">
                <a16:creationId xmlns:a16="http://schemas.microsoft.com/office/drawing/2014/main" id="{0A5A6B6E-C062-D54A-8EC7-C71B3FBCA439}"/>
              </a:ext>
            </a:extLst>
          </p:cNvPr>
          <p:cNvSpPr txBox="1"/>
          <p:nvPr/>
        </p:nvSpPr>
        <p:spPr>
          <a:xfrm>
            <a:off x="646109"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up to 9 UD</a:t>
            </a:r>
          </a:p>
          <a:p>
            <a:r>
              <a:rPr lang="en-US" sz="1000" b="1" dirty="0"/>
              <a:t> </a:t>
            </a:r>
          </a:p>
        </p:txBody>
      </p:sp>
      <p:sp>
        <p:nvSpPr>
          <p:cNvPr id="10" name="TextBox 9">
            <a:extLst>
              <a:ext uri="{FF2B5EF4-FFF2-40B4-BE49-F238E27FC236}">
                <a16:creationId xmlns:a16="http://schemas.microsoft.com/office/drawing/2014/main" id="{6B4A0AEF-2B67-C24C-A97A-6F9C15966939}"/>
              </a:ext>
            </a:extLst>
          </p:cNvPr>
          <p:cNvSpPr txBox="1"/>
          <p:nvPr/>
        </p:nvSpPr>
        <p:spPr>
          <a:xfrm>
            <a:off x="646109"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 up to 3 UD</a:t>
            </a:r>
          </a:p>
          <a:p>
            <a:r>
              <a:rPr lang="en-US" sz="1000" b="1" dirty="0"/>
              <a:t> </a:t>
            </a:r>
          </a:p>
        </p:txBody>
      </p:sp>
      <p:sp>
        <p:nvSpPr>
          <p:cNvPr id="11" name="TextBox 10">
            <a:extLst>
              <a:ext uri="{FF2B5EF4-FFF2-40B4-BE49-F238E27FC236}">
                <a16:creationId xmlns:a16="http://schemas.microsoft.com/office/drawing/2014/main" id="{1B8D5C2D-1097-0643-BBAD-9B768C0CAF1F}"/>
              </a:ext>
            </a:extLst>
          </p:cNvPr>
          <p:cNvSpPr txBox="1"/>
          <p:nvPr/>
        </p:nvSpPr>
        <p:spPr>
          <a:xfrm>
            <a:off x="646109"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up to 6 UD</a:t>
            </a:r>
          </a:p>
          <a:p>
            <a:r>
              <a:rPr lang="en-US" sz="1000" b="1" dirty="0"/>
              <a:t> </a:t>
            </a:r>
          </a:p>
        </p:txBody>
      </p:sp>
      <p:sp>
        <p:nvSpPr>
          <p:cNvPr id="12" name="TextBox 11">
            <a:extLst>
              <a:ext uri="{FF2B5EF4-FFF2-40B4-BE49-F238E27FC236}">
                <a16:creationId xmlns:a16="http://schemas.microsoft.com/office/drawing/2014/main" id="{FFB03621-B605-B640-BE7F-DEE3BEEF6E59}"/>
              </a:ext>
            </a:extLst>
          </p:cNvPr>
          <p:cNvSpPr txBox="1"/>
          <p:nvPr/>
        </p:nvSpPr>
        <p:spPr>
          <a:xfrm>
            <a:off x="550414" y="1187884"/>
            <a:ext cx="3777035" cy="646331"/>
          </a:xfrm>
          <a:prstGeom prst="rect">
            <a:avLst/>
          </a:prstGeom>
          <a:noFill/>
        </p:spPr>
        <p:txBody>
          <a:bodyPr wrap="square" rtlCol="0">
            <a:spAutoFit/>
          </a:bodyPr>
          <a:lstStyle/>
          <a:p>
            <a:r>
              <a:rPr lang="en-US" sz="3600" dirty="0"/>
              <a:t>CURRENT PLAN</a:t>
            </a:r>
          </a:p>
        </p:txBody>
      </p:sp>
      <p:sp>
        <p:nvSpPr>
          <p:cNvPr id="13" name="TextBox 12">
            <a:extLst>
              <a:ext uri="{FF2B5EF4-FFF2-40B4-BE49-F238E27FC236}">
                <a16:creationId xmlns:a16="http://schemas.microsoft.com/office/drawing/2014/main" id="{AAD328AD-4C9C-A446-AC47-C7DF566AD4FC}"/>
              </a:ext>
            </a:extLst>
          </p:cNvPr>
          <p:cNvSpPr txBox="1"/>
          <p:nvPr/>
        </p:nvSpPr>
        <p:spPr>
          <a:xfrm>
            <a:off x="7864553"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12 units, </a:t>
            </a:r>
            <a:r>
              <a:rPr lang="en-US" sz="2400" b="1" dirty="0">
                <a:solidFill>
                  <a:schemeClr val="accent1"/>
                </a:solidFill>
              </a:rPr>
              <a:t>incl. 3 UD</a:t>
            </a:r>
          </a:p>
          <a:p>
            <a:r>
              <a:rPr lang="en-US" sz="1000" b="1" dirty="0"/>
              <a:t> </a:t>
            </a:r>
          </a:p>
        </p:txBody>
      </p:sp>
      <p:sp>
        <p:nvSpPr>
          <p:cNvPr id="14" name="TextBox 13">
            <a:extLst>
              <a:ext uri="{FF2B5EF4-FFF2-40B4-BE49-F238E27FC236}">
                <a16:creationId xmlns:a16="http://schemas.microsoft.com/office/drawing/2014/main" id="{DEF9A1DB-2F51-DA4C-A0F8-D835A2CF6DD1}"/>
              </a:ext>
            </a:extLst>
          </p:cNvPr>
          <p:cNvSpPr txBox="1"/>
          <p:nvPr/>
        </p:nvSpPr>
        <p:spPr>
          <a:xfrm>
            <a:off x="7864552"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a:t>
            </a:r>
            <a:r>
              <a:rPr lang="en-US" sz="2400" b="1" dirty="0">
                <a:solidFill>
                  <a:schemeClr val="accent1"/>
                </a:solidFill>
              </a:rPr>
              <a:t>up to 3 UD</a:t>
            </a:r>
          </a:p>
          <a:p>
            <a:r>
              <a:rPr lang="en-US" sz="1000" b="1" dirty="0"/>
              <a:t> </a:t>
            </a:r>
          </a:p>
        </p:txBody>
      </p:sp>
      <p:sp>
        <p:nvSpPr>
          <p:cNvPr id="15" name="TextBox 14">
            <a:extLst>
              <a:ext uri="{FF2B5EF4-FFF2-40B4-BE49-F238E27FC236}">
                <a16:creationId xmlns:a16="http://schemas.microsoft.com/office/drawing/2014/main" id="{0E61942E-DFCE-AD48-8B94-F04B0FD5E704}"/>
              </a:ext>
            </a:extLst>
          </p:cNvPr>
          <p:cNvSpPr txBox="1"/>
          <p:nvPr/>
        </p:nvSpPr>
        <p:spPr>
          <a:xfrm>
            <a:off x="7864551"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a:t>
            </a:r>
            <a:r>
              <a:rPr lang="en-US" sz="2400" b="1" dirty="0">
                <a:solidFill>
                  <a:schemeClr val="accent1"/>
                </a:solidFill>
              </a:rPr>
              <a:t>up to 3 UD</a:t>
            </a:r>
          </a:p>
          <a:p>
            <a:r>
              <a:rPr lang="en-US" sz="1000" b="1" dirty="0"/>
              <a:t> </a:t>
            </a:r>
          </a:p>
        </p:txBody>
      </p:sp>
      <p:sp>
        <p:nvSpPr>
          <p:cNvPr id="16" name="TextBox 15">
            <a:extLst>
              <a:ext uri="{FF2B5EF4-FFF2-40B4-BE49-F238E27FC236}">
                <a16:creationId xmlns:a16="http://schemas.microsoft.com/office/drawing/2014/main" id="{59C9C8DD-F744-3340-8EEF-7651BF7F6113}"/>
              </a:ext>
            </a:extLst>
          </p:cNvPr>
          <p:cNvSpPr txBox="1"/>
          <p:nvPr/>
        </p:nvSpPr>
        <p:spPr>
          <a:xfrm>
            <a:off x="7864551"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a:t>
            </a:r>
            <a:r>
              <a:rPr lang="en-US" sz="2400" b="1" dirty="0">
                <a:solidFill>
                  <a:schemeClr val="accent1"/>
                </a:solidFill>
              </a:rPr>
              <a:t> not UDGE</a:t>
            </a:r>
          </a:p>
          <a:p>
            <a:r>
              <a:rPr lang="en-US" sz="1000" b="1" dirty="0"/>
              <a:t> </a:t>
            </a:r>
          </a:p>
        </p:txBody>
      </p:sp>
      <p:sp>
        <p:nvSpPr>
          <p:cNvPr id="17" name="TextBox 16">
            <a:extLst>
              <a:ext uri="{FF2B5EF4-FFF2-40B4-BE49-F238E27FC236}">
                <a16:creationId xmlns:a16="http://schemas.microsoft.com/office/drawing/2014/main" id="{1B259328-247E-6D44-BB33-DCB931FC51A6}"/>
              </a:ext>
            </a:extLst>
          </p:cNvPr>
          <p:cNvSpPr txBox="1"/>
          <p:nvPr/>
        </p:nvSpPr>
        <p:spPr>
          <a:xfrm>
            <a:off x="7864551"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a:t>
            </a:r>
            <a:r>
              <a:rPr lang="en-US" sz="2400" b="1" dirty="0">
                <a:solidFill>
                  <a:schemeClr val="accent1"/>
                </a:solidFill>
              </a:rPr>
              <a:t>3 UD</a:t>
            </a:r>
          </a:p>
          <a:p>
            <a:r>
              <a:rPr lang="en-US" sz="1000" b="1" dirty="0"/>
              <a:t> </a:t>
            </a:r>
          </a:p>
        </p:txBody>
      </p:sp>
      <p:sp>
        <p:nvSpPr>
          <p:cNvPr id="18" name="TextBox 17">
            <a:extLst>
              <a:ext uri="{FF2B5EF4-FFF2-40B4-BE49-F238E27FC236}">
                <a16:creationId xmlns:a16="http://schemas.microsoft.com/office/drawing/2014/main" id="{483FA4CE-D416-394E-8239-0F91C39D2E9C}"/>
              </a:ext>
            </a:extLst>
          </p:cNvPr>
          <p:cNvSpPr txBox="1"/>
          <p:nvPr/>
        </p:nvSpPr>
        <p:spPr>
          <a:xfrm>
            <a:off x="7864550" y="1187884"/>
            <a:ext cx="4327449" cy="646331"/>
          </a:xfrm>
          <a:prstGeom prst="rect">
            <a:avLst/>
          </a:prstGeom>
          <a:noFill/>
        </p:spPr>
        <p:txBody>
          <a:bodyPr wrap="square" rtlCol="0">
            <a:spAutoFit/>
          </a:bodyPr>
          <a:lstStyle/>
          <a:p>
            <a:r>
              <a:rPr lang="en-US" sz="3600" dirty="0"/>
              <a:t>3 IN F</a:t>
            </a:r>
          </a:p>
        </p:txBody>
      </p:sp>
    </p:spTree>
    <p:extLst>
      <p:ext uri="{BB962C8B-B14F-4D97-AF65-F5344CB8AC3E}">
        <p14:creationId xmlns:p14="http://schemas.microsoft.com/office/powerpoint/2010/main" val="25755852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CF44C-D950-0546-B356-BC73E66234B4}"/>
              </a:ext>
            </a:extLst>
          </p:cNvPr>
          <p:cNvSpPr>
            <a:spLocks noGrp="1"/>
          </p:cNvSpPr>
          <p:nvPr>
            <p:ph type="title"/>
          </p:nvPr>
        </p:nvSpPr>
        <p:spPr/>
        <p:txBody>
          <a:bodyPr/>
          <a:lstStyle/>
          <a:p>
            <a:r>
              <a:rPr lang="en-US" dirty="0"/>
              <a:t>UPPER-DIVISION GE COMPARISON</a:t>
            </a:r>
            <a:endParaRPr lang="en-US" sz="2800" i="1" dirty="0"/>
          </a:p>
        </p:txBody>
      </p:sp>
      <p:sp>
        <p:nvSpPr>
          <p:cNvPr id="5" name="TextBox 4">
            <a:extLst>
              <a:ext uri="{FF2B5EF4-FFF2-40B4-BE49-F238E27FC236}">
                <a16:creationId xmlns:a16="http://schemas.microsoft.com/office/drawing/2014/main" id="{345CB1DC-9784-7542-9F6F-0671F8BF98B4}"/>
              </a:ext>
            </a:extLst>
          </p:cNvPr>
          <p:cNvSpPr txBox="1"/>
          <p:nvPr/>
        </p:nvSpPr>
        <p:spPr>
          <a:xfrm>
            <a:off x="646111"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11 units, LD or UD</a:t>
            </a:r>
          </a:p>
          <a:p>
            <a:r>
              <a:rPr lang="en-US" sz="1000" b="1" dirty="0"/>
              <a:t> </a:t>
            </a:r>
          </a:p>
        </p:txBody>
      </p:sp>
      <p:sp>
        <p:nvSpPr>
          <p:cNvPr id="8" name="TextBox 7">
            <a:extLst>
              <a:ext uri="{FF2B5EF4-FFF2-40B4-BE49-F238E27FC236}">
                <a16:creationId xmlns:a16="http://schemas.microsoft.com/office/drawing/2014/main" id="{9C933FC0-B7B8-154F-ACA4-DE6F47BF611A}"/>
              </a:ext>
            </a:extLst>
          </p:cNvPr>
          <p:cNvSpPr txBox="1"/>
          <p:nvPr/>
        </p:nvSpPr>
        <p:spPr>
          <a:xfrm>
            <a:off x="646110"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up to 6 UD</a:t>
            </a:r>
          </a:p>
          <a:p>
            <a:r>
              <a:rPr lang="en-US" sz="1000" b="1" dirty="0"/>
              <a:t> </a:t>
            </a:r>
          </a:p>
        </p:txBody>
      </p:sp>
      <p:sp>
        <p:nvSpPr>
          <p:cNvPr id="9" name="TextBox 8">
            <a:extLst>
              <a:ext uri="{FF2B5EF4-FFF2-40B4-BE49-F238E27FC236}">
                <a16:creationId xmlns:a16="http://schemas.microsoft.com/office/drawing/2014/main" id="{0A5A6B6E-C062-D54A-8EC7-C71B3FBCA439}"/>
              </a:ext>
            </a:extLst>
          </p:cNvPr>
          <p:cNvSpPr txBox="1"/>
          <p:nvPr/>
        </p:nvSpPr>
        <p:spPr>
          <a:xfrm>
            <a:off x="646109"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up to 9 UD</a:t>
            </a:r>
          </a:p>
          <a:p>
            <a:r>
              <a:rPr lang="en-US" sz="1000" b="1" dirty="0"/>
              <a:t> </a:t>
            </a:r>
          </a:p>
        </p:txBody>
      </p:sp>
      <p:sp>
        <p:nvSpPr>
          <p:cNvPr id="10" name="TextBox 9">
            <a:extLst>
              <a:ext uri="{FF2B5EF4-FFF2-40B4-BE49-F238E27FC236}">
                <a16:creationId xmlns:a16="http://schemas.microsoft.com/office/drawing/2014/main" id="{6B4A0AEF-2B67-C24C-A97A-6F9C15966939}"/>
              </a:ext>
            </a:extLst>
          </p:cNvPr>
          <p:cNvSpPr txBox="1"/>
          <p:nvPr/>
        </p:nvSpPr>
        <p:spPr>
          <a:xfrm>
            <a:off x="646109"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 up to 3 UD</a:t>
            </a:r>
          </a:p>
          <a:p>
            <a:r>
              <a:rPr lang="en-US" sz="1000" b="1" dirty="0"/>
              <a:t> </a:t>
            </a:r>
          </a:p>
        </p:txBody>
      </p:sp>
      <p:sp>
        <p:nvSpPr>
          <p:cNvPr id="11" name="TextBox 10">
            <a:extLst>
              <a:ext uri="{FF2B5EF4-FFF2-40B4-BE49-F238E27FC236}">
                <a16:creationId xmlns:a16="http://schemas.microsoft.com/office/drawing/2014/main" id="{1B8D5C2D-1097-0643-BBAD-9B768C0CAF1F}"/>
              </a:ext>
            </a:extLst>
          </p:cNvPr>
          <p:cNvSpPr txBox="1"/>
          <p:nvPr/>
        </p:nvSpPr>
        <p:spPr>
          <a:xfrm>
            <a:off x="646109"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up to 6 UD</a:t>
            </a:r>
          </a:p>
          <a:p>
            <a:r>
              <a:rPr lang="en-US" sz="1000" b="1" dirty="0"/>
              <a:t> </a:t>
            </a:r>
          </a:p>
        </p:txBody>
      </p:sp>
      <p:sp>
        <p:nvSpPr>
          <p:cNvPr id="12" name="TextBox 11">
            <a:extLst>
              <a:ext uri="{FF2B5EF4-FFF2-40B4-BE49-F238E27FC236}">
                <a16:creationId xmlns:a16="http://schemas.microsoft.com/office/drawing/2014/main" id="{FFB03621-B605-B640-BE7F-DEE3BEEF6E59}"/>
              </a:ext>
            </a:extLst>
          </p:cNvPr>
          <p:cNvSpPr txBox="1"/>
          <p:nvPr/>
        </p:nvSpPr>
        <p:spPr>
          <a:xfrm>
            <a:off x="550414" y="1187884"/>
            <a:ext cx="3777035" cy="646331"/>
          </a:xfrm>
          <a:prstGeom prst="rect">
            <a:avLst/>
          </a:prstGeom>
          <a:noFill/>
        </p:spPr>
        <p:txBody>
          <a:bodyPr wrap="square" rtlCol="0">
            <a:spAutoFit/>
          </a:bodyPr>
          <a:lstStyle/>
          <a:p>
            <a:r>
              <a:rPr lang="en-US" sz="3600" dirty="0"/>
              <a:t>CURRENT PLAN</a:t>
            </a:r>
          </a:p>
        </p:txBody>
      </p:sp>
      <p:sp>
        <p:nvSpPr>
          <p:cNvPr id="13" name="TextBox 12">
            <a:extLst>
              <a:ext uri="{FF2B5EF4-FFF2-40B4-BE49-F238E27FC236}">
                <a16:creationId xmlns:a16="http://schemas.microsoft.com/office/drawing/2014/main" id="{AAD328AD-4C9C-A446-AC47-C7DF566AD4FC}"/>
              </a:ext>
            </a:extLst>
          </p:cNvPr>
          <p:cNvSpPr txBox="1"/>
          <p:nvPr/>
        </p:nvSpPr>
        <p:spPr>
          <a:xfrm>
            <a:off x="7864553"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12 units, </a:t>
            </a:r>
            <a:r>
              <a:rPr lang="en-US" sz="2400" b="1" dirty="0">
                <a:solidFill>
                  <a:schemeClr val="accent1"/>
                </a:solidFill>
              </a:rPr>
              <a:t>incl. 3 UD</a:t>
            </a:r>
          </a:p>
          <a:p>
            <a:r>
              <a:rPr lang="en-US" sz="1000" b="1" dirty="0"/>
              <a:t> </a:t>
            </a:r>
          </a:p>
        </p:txBody>
      </p:sp>
      <p:sp>
        <p:nvSpPr>
          <p:cNvPr id="14" name="TextBox 13">
            <a:extLst>
              <a:ext uri="{FF2B5EF4-FFF2-40B4-BE49-F238E27FC236}">
                <a16:creationId xmlns:a16="http://schemas.microsoft.com/office/drawing/2014/main" id="{DEF9A1DB-2F51-DA4C-A0F8-D835A2CF6DD1}"/>
              </a:ext>
            </a:extLst>
          </p:cNvPr>
          <p:cNvSpPr txBox="1"/>
          <p:nvPr/>
        </p:nvSpPr>
        <p:spPr>
          <a:xfrm>
            <a:off x="7864552"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a:t>
            </a:r>
            <a:r>
              <a:rPr lang="en-US" sz="2400" b="1" dirty="0">
                <a:solidFill>
                  <a:schemeClr val="accent1"/>
                </a:solidFill>
              </a:rPr>
              <a:t>up to 3 UD</a:t>
            </a:r>
          </a:p>
          <a:p>
            <a:r>
              <a:rPr lang="en-US" sz="1000" b="1" dirty="0"/>
              <a:t> </a:t>
            </a:r>
          </a:p>
        </p:txBody>
      </p:sp>
      <p:sp>
        <p:nvSpPr>
          <p:cNvPr id="15" name="TextBox 14">
            <a:extLst>
              <a:ext uri="{FF2B5EF4-FFF2-40B4-BE49-F238E27FC236}">
                <a16:creationId xmlns:a16="http://schemas.microsoft.com/office/drawing/2014/main" id="{0E61942E-DFCE-AD48-8B94-F04B0FD5E704}"/>
              </a:ext>
            </a:extLst>
          </p:cNvPr>
          <p:cNvSpPr txBox="1"/>
          <p:nvPr/>
        </p:nvSpPr>
        <p:spPr>
          <a:xfrm>
            <a:off x="7864551"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a:t>
            </a:r>
            <a:r>
              <a:rPr lang="en-US" sz="2400" b="1" dirty="0">
                <a:solidFill>
                  <a:schemeClr val="accent1"/>
                </a:solidFill>
              </a:rPr>
              <a:t>up to 3 UD</a:t>
            </a:r>
          </a:p>
          <a:p>
            <a:r>
              <a:rPr lang="en-US" sz="1000" b="1" dirty="0"/>
              <a:t> </a:t>
            </a:r>
          </a:p>
        </p:txBody>
      </p:sp>
      <p:sp>
        <p:nvSpPr>
          <p:cNvPr id="16" name="TextBox 15">
            <a:extLst>
              <a:ext uri="{FF2B5EF4-FFF2-40B4-BE49-F238E27FC236}">
                <a16:creationId xmlns:a16="http://schemas.microsoft.com/office/drawing/2014/main" id="{59C9C8DD-F744-3340-8EEF-7651BF7F6113}"/>
              </a:ext>
            </a:extLst>
          </p:cNvPr>
          <p:cNvSpPr txBox="1"/>
          <p:nvPr/>
        </p:nvSpPr>
        <p:spPr>
          <a:xfrm>
            <a:off x="7864551"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a:t>
            </a:r>
            <a:r>
              <a:rPr lang="en-US" sz="2400" b="1" dirty="0">
                <a:solidFill>
                  <a:schemeClr val="accent1"/>
                </a:solidFill>
              </a:rPr>
              <a:t> not UDGE</a:t>
            </a:r>
          </a:p>
          <a:p>
            <a:r>
              <a:rPr lang="en-US" sz="1000" b="1" dirty="0"/>
              <a:t> </a:t>
            </a:r>
          </a:p>
        </p:txBody>
      </p:sp>
      <p:sp>
        <p:nvSpPr>
          <p:cNvPr id="17" name="TextBox 16">
            <a:extLst>
              <a:ext uri="{FF2B5EF4-FFF2-40B4-BE49-F238E27FC236}">
                <a16:creationId xmlns:a16="http://schemas.microsoft.com/office/drawing/2014/main" id="{1B259328-247E-6D44-BB33-DCB931FC51A6}"/>
              </a:ext>
            </a:extLst>
          </p:cNvPr>
          <p:cNvSpPr txBox="1"/>
          <p:nvPr/>
        </p:nvSpPr>
        <p:spPr>
          <a:xfrm>
            <a:off x="7864551"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a:t>
            </a:r>
            <a:r>
              <a:rPr lang="en-US" sz="2400" b="1" dirty="0">
                <a:solidFill>
                  <a:schemeClr val="accent1"/>
                </a:solidFill>
              </a:rPr>
              <a:t>3 UD</a:t>
            </a:r>
          </a:p>
          <a:p>
            <a:r>
              <a:rPr lang="en-US" sz="1000" b="1" dirty="0"/>
              <a:t> </a:t>
            </a:r>
          </a:p>
        </p:txBody>
      </p:sp>
      <p:sp>
        <p:nvSpPr>
          <p:cNvPr id="18" name="TextBox 17">
            <a:extLst>
              <a:ext uri="{FF2B5EF4-FFF2-40B4-BE49-F238E27FC236}">
                <a16:creationId xmlns:a16="http://schemas.microsoft.com/office/drawing/2014/main" id="{483FA4CE-D416-394E-8239-0F91C39D2E9C}"/>
              </a:ext>
            </a:extLst>
          </p:cNvPr>
          <p:cNvSpPr txBox="1"/>
          <p:nvPr/>
        </p:nvSpPr>
        <p:spPr>
          <a:xfrm>
            <a:off x="7864550" y="1187884"/>
            <a:ext cx="4327449" cy="646331"/>
          </a:xfrm>
          <a:prstGeom prst="rect">
            <a:avLst/>
          </a:prstGeom>
          <a:noFill/>
        </p:spPr>
        <p:txBody>
          <a:bodyPr wrap="square" rtlCol="0">
            <a:spAutoFit/>
          </a:bodyPr>
          <a:lstStyle/>
          <a:p>
            <a:r>
              <a:rPr lang="en-US" sz="3600" dirty="0"/>
              <a:t>3 IN F</a:t>
            </a:r>
          </a:p>
        </p:txBody>
      </p:sp>
      <p:cxnSp>
        <p:nvCxnSpPr>
          <p:cNvPr id="4" name="Straight Arrow Connector 3">
            <a:extLst>
              <a:ext uri="{FF2B5EF4-FFF2-40B4-BE49-F238E27FC236}">
                <a16:creationId xmlns:a16="http://schemas.microsoft.com/office/drawing/2014/main" id="{1611A41D-E3B5-0F4E-B924-8B9113CA75AB}"/>
              </a:ext>
            </a:extLst>
          </p:cNvPr>
          <p:cNvCxnSpPr>
            <a:stCxn id="5" idx="3"/>
            <a:endCxn id="13" idx="1"/>
          </p:cNvCxnSpPr>
          <p:nvPr/>
        </p:nvCxnSpPr>
        <p:spPr>
          <a:xfrm>
            <a:off x="4231758" y="2237969"/>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161DC08-2E66-AB4C-8363-6001D18B38F1}"/>
              </a:ext>
            </a:extLst>
          </p:cNvPr>
          <p:cNvSpPr txBox="1"/>
          <p:nvPr/>
        </p:nvSpPr>
        <p:spPr>
          <a:xfrm>
            <a:off x="4827181" y="1531088"/>
            <a:ext cx="2402959" cy="646331"/>
          </a:xfrm>
          <a:prstGeom prst="rect">
            <a:avLst/>
          </a:prstGeom>
          <a:noFill/>
        </p:spPr>
        <p:txBody>
          <a:bodyPr wrap="square" rtlCol="0">
            <a:spAutoFit/>
          </a:bodyPr>
          <a:lstStyle/>
          <a:p>
            <a:r>
              <a:rPr lang="en-US" sz="3600" dirty="0"/>
              <a:t>⇧</a:t>
            </a:r>
            <a:r>
              <a:rPr lang="en-US" sz="2800" dirty="0"/>
              <a:t> 501-517%</a:t>
            </a:r>
          </a:p>
        </p:txBody>
      </p:sp>
      <p:cxnSp>
        <p:nvCxnSpPr>
          <p:cNvPr id="19" name="Straight Arrow Connector 18">
            <a:extLst>
              <a:ext uri="{FF2B5EF4-FFF2-40B4-BE49-F238E27FC236}">
                <a16:creationId xmlns:a16="http://schemas.microsoft.com/office/drawing/2014/main" id="{849A4234-4965-C943-B22B-FE8D45488D24}"/>
              </a:ext>
            </a:extLst>
          </p:cNvPr>
          <p:cNvCxnSpPr/>
          <p:nvPr/>
        </p:nvCxnSpPr>
        <p:spPr>
          <a:xfrm>
            <a:off x="4251252" y="3255789"/>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ADD5CF89-245D-6140-8DFF-6FF347C3C590}"/>
              </a:ext>
            </a:extLst>
          </p:cNvPr>
          <p:cNvSpPr txBox="1"/>
          <p:nvPr/>
        </p:nvSpPr>
        <p:spPr>
          <a:xfrm>
            <a:off x="5283224" y="2547890"/>
            <a:ext cx="2167271" cy="646331"/>
          </a:xfrm>
          <a:prstGeom prst="rect">
            <a:avLst/>
          </a:prstGeom>
          <a:noFill/>
        </p:spPr>
        <p:txBody>
          <a:bodyPr wrap="square" rtlCol="0">
            <a:spAutoFit/>
          </a:bodyPr>
          <a:lstStyle/>
          <a:p>
            <a:r>
              <a:rPr lang="en-US" sz="3600" dirty="0"/>
              <a:t>⇩</a:t>
            </a:r>
            <a:r>
              <a:rPr lang="en-US" sz="2800" dirty="0"/>
              <a:t> 12%</a:t>
            </a:r>
          </a:p>
        </p:txBody>
      </p:sp>
      <p:cxnSp>
        <p:nvCxnSpPr>
          <p:cNvPr id="21" name="Straight Arrow Connector 20">
            <a:extLst>
              <a:ext uri="{FF2B5EF4-FFF2-40B4-BE49-F238E27FC236}">
                <a16:creationId xmlns:a16="http://schemas.microsoft.com/office/drawing/2014/main" id="{55E2478A-73AA-8940-933D-748F412173F9}"/>
              </a:ext>
            </a:extLst>
          </p:cNvPr>
          <p:cNvCxnSpPr/>
          <p:nvPr/>
        </p:nvCxnSpPr>
        <p:spPr>
          <a:xfrm>
            <a:off x="4251252" y="4255337"/>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4A5F7A5-CAF9-E047-BA47-A09306C6CBEF}"/>
              </a:ext>
            </a:extLst>
          </p:cNvPr>
          <p:cNvSpPr txBox="1"/>
          <p:nvPr/>
        </p:nvSpPr>
        <p:spPr>
          <a:xfrm>
            <a:off x="5110713" y="3562335"/>
            <a:ext cx="1802705" cy="646331"/>
          </a:xfrm>
          <a:prstGeom prst="rect">
            <a:avLst/>
          </a:prstGeom>
          <a:noFill/>
        </p:spPr>
        <p:txBody>
          <a:bodyPr wrap="square" rtlCol="0">
            <a:spAutoFit/>
          </a:bodyPr>
          <a:lstStyle/>
          <a:p>
            <a:r>
              <a:rPr lang="en-US" sz="3600" dirty="0"/>
              <a:t>⇩</a:t>
            </a:r>
            <a:r>
              <a:rPr lang="en-US" sz="2800" dirty="0"/>
              <a:t> 9-10%</a:t>
            </a:r>
          </a:p>
        </p:txBody>
      </p:sp>
      <p:cxnSp>
        <p:nvCxnSpPr>
          <p:cNvPr id="23" name="Straight Arrow Connector 22">
            <a:extLst>
              <a:ext uri="{FF2B5EF4-FFF2-40B4-BE49-F238E27FC236}">
                <a16:creationId xmlns:a16="http://schemas.microsoft.com/office/drawing/2014/main" id="{0A3AA52B-6850-D648-96FC-53F92F7A0020}"/>
              </a:ext>
            </a:extLst>
          </p:cNvPr>
          <p:cNvCxnSpPr/>
          <p:nvPr/>
        </p:nvCxnSpPr>
        <p:spPr>
          <a:xfrm>
            <a:off x="4279602" y="5301173"/>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106CAEBB-B24C-ED48-A070-A18F5E30B6A9}"/>
              </a:ext>
            </a:extLst>
          </p:cNvPr>
          <p:cNvSpPr txBox="1"/>
          <p:nvPr/>
        </p:nvSpPr>
        <p:spPr>
          <a:xfrm>
            <a:off x="5110713" y="4594292"/>
            <a:ext cx="2167271" cy="646331"/>
          </a:xfrm>
          <a:prstGeom prst="rect">
            <a:avLst/>
          </a:prstGeom>
          <a:noFill/>
        </p:spPr>
        <p:txBody>
          <a:bodyPr wrap="square" rtlCol="0">
            <a:spAutoFit/>
          </a:bodyPr>
          <a:lstStyle/>
          <a:p>
            <a:r>
              <a:rPr lang="en-US" sz="3600" dirty="0"/>
              <a:t>⇩</a:t>
            </a:r>
            <a:r>
              <a:rPr lang="en-US" sz="2800" dirty="0"/>
              <a:t> 61-62%</a:t>
            </a:r>
          </a:p>
        </p:txBody>
      </p:sp>
      <p:cxnSp>
        <p:nvCxnSpPr>
          <p:cNvPr id="25" name="Straight Arrow Connector 24">
            <a:extLst>
              <a:ext uri="{FF2B5EF4-FFF2-40B4-BE49-F238E27FC236}">
                <a16:creationId xmlns:a16="http://schemas.microsoft.com/office/drawing/2014/main" id="{F8F25C6B-3FE7-5B4E-A3FA-91D463702ADD}"/>
              </a:ext>
            </a:extLst>
          </p:cNvPr>
          <p:cNvCxnSpPr/>
          <p:nvPr/>
        </p:nvCxnSpPr>
        <p:spPr>
          <a:xfrm>
            <a:off x="4263116" y="6333131"/>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60E0F29-85E3-1544-91EF-35EE5FCAEBFA}"/>
              </a:ext>
            </a:extLst>
          </p:cNvPr>
          <p:cNvSpPr txBox="1"/>
          <p:nvPr/>
        </p:nvSpPr>
        <p:spPr>
          <a:xfrm>
            <a:off x="5283224" y="5640127"/>
            <a:ext cx="1743849" cy="646331"/>
          </a:xfrm>
          <a:prstGeom prst="rect">
            <a:avLst/>
          </a:prstGeom>
          <a:noFill/>
        </p:spPr>
        <p:txBody>
          <a:bodyPr wrap="square" rtlCol="0">
            <a:spAutoFit/>
          </a:bodyPr>
          <a:lstStyle/>
          <a:p>
            <a:r>
              <a:rPr lang="en-US" sz="3600" dirty="0"/>
              <a:t>⇧ </a:t>
            </a:r>
            <a:r>
              <a:rPr lang="en-US" sz="2800" dirty="0"/>
              <a:t>12%</a:t>
            </a:r>
          </a:p>
        </p:txBody>
      </p:sp>
    </p:spTree>
    <p:extLst>
      <p:ext uri="{BB962C8B-B14F-4D97-AF65-F5344CB8AC3E}">
        <p14:creationId xmlns:p14="http://schemas.microsoft.com/office/powerpoint/2010/main" val="65754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par>
                                <p:cTn id="8" presetID="22" presetClass="entr" presetSubtype="8"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left)">
                                      <p:cBhvr>
                                        <p:cTn id="15" dur="1000"/>
                                        <p:tgtEl>
                                          <p:spTgt spid="20"/>
                                        </p:tgtEl>
                                      </p:cBhvr>
                                    </p:animEffect>
                                  </p:childTnLst>
                                </p:cTn>
                              </p:par>
                              <p:par>
                                <p:cTn id="16" presetID="22" presetClass="entr" presetSubtype="8"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left)">
                                      <p:cBhvr>
                                        <p:cTn id="18" dur="10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left)">
                                      <p:cBhvr>
                                        <p:cTn id="23" dur="1000"/>
                                        <p:tgtEl>
                                          <p:spTgt spid="22"/>
                                        </p:tgtEl>
                                      </p:cBhvr>
                                    </p:animEffect>
                                  </p:childTnLst>
                                </p:cTn>
                              </p:par>
                              <p:par>
                                <p:cTn id="24" presetID="22" presetClass="entr" presetSubtype="8" fill="hold"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ipe(left)">
                                      <p:cBhvr>
                                        <p:cTn id="26" dur="1000"/>
                                        <p:tgtEl>
                                          <p:spTgt spid="2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1000"/>
                                        <p:tgtEl>
                                          <p:spTgt spid="24"/>
                                        </p:tgtEl>
                                      </p:cBhvr>
                                    </p:animEffect>
                                  </p:childTnLst>
                                </p:cTn>
                              </p:par>
                              <p:par>
                                <p:cTn id="32" presetID="22" presetClass="entr" presetSubtype="8"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left)">
                                      <p:cBhvr>
                                        <p:cTn id="34" dur="10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1000"/>
                                        <p:tgtEl>
                                          <p:spTgt spid="26"/>
                                        </p:tgtEl>
                                      </p:cBhvr>
                                    </p:animEffect>
                                  </p:childTnLst>
                                </p:cTn>
                              </p:par>
                              <p:par>
                                <p:cTn id="40" presetID="22" presetClass="entr" presetSubtype="8" fill="hold"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wipe(left)">
                                      <p:cBhvr>
                                        <p:cTn id="42"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0" grpId="0"/>
      <p:bldP spid="22" grpId="0"/>
      <p:bldP spid="24" grpId="0"/>
      <p:bldP spid="2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CF44C-D950-0546-B356-BC73E66234B4}"/>
              </a:ext>
            </a:extLst>
          </p:cNvPr>
          <p:cNvSpPr>
            <a:spLocks noGrp="1"/>
          </p:cNvSpPr>
          <p:nvPr>
            <p:ph type="title"/>
          </p:nvPr>
        </p:nvSpPr>
        <p:spPr/>
        <p:txBody>
          <a:bodyPr/>
          <a:lstStyle/>
          <a:p>
            <a:r>
              <a:rPr lang="en-US" dirty="0"/>
              <a:t>UPPER-DIVISION GE COMPARISON</a:t>
            </a:r>
            <a:br>
              <a:rPr lang="en-US" dirty="0"/>
            </a:br>
            <a:r>
              <a:rPr lang="en-US" sz="3600" dirty="0"/>
              <a:t>6 in any 2 (Plan 4/Option 6)</a:t>
            </a:r>
            <a:endParaRPr lang="en-US" sz="2800" i="1" dirty="0"/>
          </a:p>
        </p:txBody>
      </p:sp>
      <p:graphicFrame>
        <p:nvGraphicFramePr>
          <p:cNvPr id="6" name="Content Placeholder 5">
            <a:extLst>
              <a:ext uri="{FF2B5EF4-FFF2-40B4-BE49-F238E27FC236}">
                <a16:creationId xmlns:a16="http://schemas.microsoft.com/office/drawing/2014/main" id="{5A879F2D-8061-4D41-9168-2927760C4DBF}"/>
              </a:ext>
            </a:extLst>
          </p:cNvPr>
          <p:cNvGraphicFramePr>
            <a:graphicFrameLocks noGrp="1"/>
          </p:cNvGraphicFramePr>
          <p:nvPr>
            <p:ph idx="1"/>
            <p:extLst>
              <p:ext uri="{D42A27DB-BD31-4B8C-83A1-F6EECF244321}">
                <p14:modId xmlns:p14="http://schemas.microsoft.com/office/powerpoint/2010/main" val="3797898195"/>
              </p:ext>
            </p:extLst>
          </p:nvPr>
        </p:nvGraphicFramePr>
        <p:xfrm>
          <a:off x="646111" y="3478184"/>
          <a:ext cx="8947150" cy="2408392"/>
        </p:xfrm>
        <a:graphic>
          <a:graphicData uri="http://schemas.openxmlformats.org/drawingml/2006/table">
            <a:tbl>
              <a:tblPr firstRow="1" bandRow="1">
                <a:tableStyleId>{5C22544A-7EE6-4342-B048-85BDC9FD1C3A}</a:tableStyleId>
              </a:tblPr>
              <a:tblGrid>
                <a:gridCol w="1789430">
                  <a:extLst>
                    <a:ext uri="{9D8B030D-6E8A-4147-A177-3AD203B41FA5}">
                      <a16:colId xmlns:a16="http://schemas.microsoft.com/office/drawing/2014/main" val="770926990"/>
                    </a:ext>
                  </a:extLst>
                </a:gridCol>
                <a:gridCol w="1789430">
                  <a:extLst>
                    <a:ext uri="{9D8B030D-6E8A-4147-A177-3AD203B41FA5}">
                      <a16:colId xmlns:a16="http://schemas.microsoft.com/office/drawing/2014/main" val="2457480030"/>
                    </a:ext>
                  </a:extLst>
                </a:gridCol>
                <a:gridCol w="1789430">
                  <a:extLst>
                    <a:ext uri="{9D8B030D-6E8A-4147-A177-3AD203B41FA5}">
                      <a16:colId xmlns:a16="http://schemas.microsoft.com/office/drawing/2014/main" val="791408796"/>
                    </a:ext>
                  </a:extLst>
                </a:gridCol>
                <a:gridCol w="1789430">
                  <a:extLst>
                    <a:ext uri="{9D8B030D-6E8A-4147-A177-3AD203B41FA5}">
                      <a16:colId xmlns:a16="http://schemas.microsoft.com/office/drawing/2014/main" val="2537216454"/>
                    </a:ext>
                  </a:extLst>
                </a:gridCol>
                <a:gridCol w="1789430">
                  <a:extLst>
                    <a:ext uri="{9D8B030D-6E8A-4147-A177-3AD203B41FA5}">
                      <a16:colId xmlns:a16="http://schemas.microsoft.com/office/drawing/2014/main" val="3850250890"/>
                    </a:ext>
                  </a:extLst>
                </a:gridCol>
              </a:tblGrid>
              <a:tr h="602098">
                <a:tc>
                  <a:txBody>
                    <a:bodyPr/>
                    <a:lstStyle/>
                    <a:p>
                      <a:endParaRPr lang="en-US" dirty="0"/>
                    </a:p>
                  </a:txBody>
                  <a:tcPr anchor="ctr"/>
                </a:tc>
                <a:tc>
                  <a:txBody>
                    <a:bodyPr/>
                    <a:lstStyle/>
                    <a:p>
                      <a:pPr algn="ctr"/>
                      <a:r>
                        <a:rPr lang="en-US" dirty="0"/>
                        <a:t>B</a:t>
                      </a:r>
                    </a:p>
                  </a:txBody>
                  <a:tcPr anchor="ctr"/>
                </a:tc>
                <a:tc>
                  <a:txBody>
                    <a:bodyPr/>
                    <a:lstStyle/>
                    <a:p>
                      <a:pPr algn="ctr"/>
                      <a:r>
                        <a:rPr lang="en-US" dirty="0"/>
                        <a:t>C</a:t>
                      </a:r>
                    </a:p>
                  </a:txBody>
                  <a:tcPr anchor="ctr"/>
                </a:tc>
                <a:tc>
                  <a:txBody>
                    <a:bodyPr/>
                    <a:lstStyle/>
                    <a:p>
                      <a:pPr algn="ctr"/>
                      <a:r>
                        <a:rPr lang="en-US" dirty="0"/>
                        <a:t>D</a:t>
                      </a:r>
                    </a:p>
                  </a:txBody>
                  <a:tcPr anchor="ctr"/>
                </a:tc>
                <a:tc>
                  <a:txBody>
                    <a:bodyPr/>
                    <a:lstStyle/>
                    <a:p>
                      <a:pPr algn="ctr"/>
                      <a:r>
                        <a:rPr lang="en-US" dirty="0"/>
                        <a:t>F</a:t>
                      </a:r>
                    </a:p>
                  </a:txBody>
                  <a:tcPr anchor="ctr"/>
                </a:tc>
                <a:extLst>
                  <a:ext uri="{0D108BD9-81ED-4DB2-BD59-A6C34878D82A}">
                    <a16:rowId xmlns:a16="http://schemas.microsoft.com/office/drawing/2014/main" val="2777957662"/>
                  </a:ext>
                </a:extLst>
              </a:tr>
              <a:tr h="602098">
                <a:tc>
                  <a:txBody>
                    <a:bodyPr/>
                    <a:lstStyle/>
                    <a:p>
                      <a:r>
                        <a:rPr lang="en-US" dirty="0"/>
                        <a:t>Student 1</a:t>
                      </a:r>
                    </a:p>
                  </a:txBody>
                  <a:tcPr anchor="ctr"/>
                </a:tc>
                <a:tc>
                  <a:txBody>
                    <a:bodyPr/>
                    <a:lstStyle/>
                    <a:p>
                      <a:pPr algn="ctr"/>
                      <a:r>
                        <a:rPr lang="en-US" dirty="0"/>
                        <a:t>3</a:t>
                      </a:r>
                    </a:p>
                  </a:txBody>
                  <a:tcPr anchor="ctr"/>
                </a:tc>
                <a:tc>
                  <a:txBody>
                    <a:bodyPr/>
                    <a:lstStyle/>
                    <a:p>
                      <a:pPr algn="ctr"/>
                      <a:r>
                        <a:rPr lang="en-US" dirty="0"/>
                        <a:t>3</a:t>
                      </a:r>
                    </a:p>
                  </a:txBody>
                  <a:tcPr anchor="ctr"/>
                </a:tc>
                <a:tc>
                  <a:txBody>
                    <a:bodyPr/>
                    <a:lstStyle/>
                    <a:p>
                      <a:pPr algn="ctr"/>
                      <a:r>
                        <a:rPr lang="en-US" dirty="0"/>
                        <a:t>--</a:t>
                      </a:r>
                    </a:p>
                  </a:txBody>
                  <a:tcPr anchor="ctr"/>
                </a:tc>
                <a:tc>
                  <a:txBody>
                    <a:bodyPr/>
                    <a:lstStyle/>
                    <a:p>
                      <a:pPr algn="ctr"/>
                      <a:r>
                        <a:rPr lang="en-US" dirty="0"/>
                        <a:t>3</a:t>
                      </a:r>
                    </a:p>
                  </a:txBody>
                  <a:tcPr anchor="ctr"/>
                </a:tc>
                <a:extLst>
                  <a:ext uri="{0D108BD9-81ED-4DB2-BD59-A6C34878D82A}">
                    <a16:rowId xmlns:a16="http://schemas.microsoft.com/office/drawing/2014/main" val="1316082316"/>
                  </a:ext>
                </a:extLst>
              </a:tr>
              <a:tr h="602098">
                <a:tc>
                  <a:txBody>
                    <a:bodyPr/>
                    <a:lstStyle/>
                    <a:p>
                      <a:r>
                        <a:rPr lang="en-US" dirty="0"/>
                        <a:t>Student 2</a:t>
                      </a:r>
                    </a:p>
                  </a:txBody>
                  <a:tcPr anchor="ctr"/>
                </a:tc>
                <a:tc>
                  <a:txBody>
                    <a:bodyPr/>
                    <a:lstStyle/>
                    <a:p>
                      <a:pPr algn="ctr"/>
                      <a:r>
                        <a:rPr lang="en-US" dirty="0"/>
                        <a:t>3</a:t>
                      </a:r>
                    </a:p>
                  </a:txBody>
                  <a:tcPr anchor="ctr"/>
                </a:tc>
                <a:tc>
                  <a:txBody>
                    <a:bodyPr/>
                    <a:lstStyle/>
                    <a:p>
                      <a:pPr algn="ctr"/>
                      <a:r>
                        <a:rPr lang="en-US" dirty="0"/>
                        <a:t>--</a:t>
                      </a:r>
                    </a:p>
                  </a:txBody>
                  <a:tcPr anchor="ctr"/>
                </a:tc>
                <a:tc>
                  <a:txBody>
                    <a:bodyPr/>
                    <a:lstStyle/>
                    <a:p>
                      <a:pPr algn="ctr"/>
                      <a:r>
                        <a:rPr lang="en-US" dirty="0"/>
                        <a:t>3</a:t>
                      </a:r>
                    </a:p>
                  </a:txBody>
                  <a:tcPr anchor="ctr"/>
                </a:tc>
                <a:tc>
                  <a:txBody>
                    <a:bodyPr/>
                    <a:lstStyle/>
                    <a:p>
                      <a:pPr algn="ctr"/>
                      <a:r>
                        <a:rPr lang="en-US" dirty="0"/>
                        <a:t>3</a:t>
                      </a:r>
                    </a:p>
                  </a:txBody>
                  <a:tcPr anchor="ctr"/>
                </a:tc>
                <a:extLst>
                  <a:ext uri="{0D108BD9-81ED-4DB2-BD59-A6C34878D82A}">
                    <a16:rowId xmlns:a16="http://schemas.microsoft.com/office/drawing/2014/main" val="1132445915"/>
                  </a:ext>
                </a:extLst>
              </a:tr>
              <a:tr h="602098">
                <a:tc>
                  <a:txBody>
                    <a:bodyPr/>
                    <a:lstStyle/>
                    <a:p>
                      <a:r>
                        <a:rPr lang="en-US" dirty="0"/>
                        <a:t>Student 3</a:t>
                      </a:r>
                    </a:p>
                  </a:txBody>
                  <a:tcPr anchor="ctr"/>
                </a:tc>
                <a:tc>
                  <a:txBody>
                    <a:bodyPr/>
                    <a:lstStyle/>
                    <a:p>
                      <a:pPr algn="ctr"/>
                      <a:r>
                        <a:rPr lang="en-US" dirty="0"/>
                        <a:t>3</a:t>
                      </a:r>
                    </a:p>
                  </a:txBody>
                  <a:tcPr anchor="ctr"/>
                </a:tc>
                <a:tc>
                  <a:txBody>
                    <a:bodyPr/>
                    <a:lstStyle/>
                    <a:p>
                      <a:pPr algn="ctr"/>
                      <a:r>
                        <a:rPr lang="en-US" dirty="0"/>
                        <a:t>3</a:t>
                      </a:r>
                    </a:p>
                  </a:txBody>
                  <a:tcPr anchor="ctr"/>
                </a:tc>
                <a:tc>
                  <a:txBody>
                    <a:bodyPr/>
                    <a:lstStyle/>
                    <a:p>
                      <a:pPr algn="ctr"/>
                      <a:r>
                        <a:rPr lang="en-US" dirty="0"/>
                        <a:t>3</a:t>
                      </a:r>
                    </a:p>
                  </a:txBody>
                  <a:tcPr anchor="ctr"/>
                </a:tc>
                <a:tc>
                  <a:txBody>
                    <a:bodyPr/>
                    <a:lstStyle/>
                    <a:p>
                      <a:pPr algn="ctr"/>
                      <a:r>
                        <a:rPr lang="en-US" dirty="0"/>
                        <a:t>--</a:t>
                      </a:r>
                    </a:p>
                  </a:txBody>
                  <a:tcPr anchor="ctr"/>
                </a:tc>
                <a:extLst>
                  <a:ext uri="{0D108BD9-81ED-4DB2-BD59-A6C34878D82A}">
                    <a16:rowId xmlns:a16="http://schemas.microsoft.com/office/drawing/2014/main" val="4181405782"/>
                  </a:ext>
                </a:extLst>
              </a:tr>
            </a:tbl>
          </a:graphicData>
        </a:graphic>
      </p:graphicFrame>
      <p:sp>
        <p:nvSpPr>
          <p:cNvPr id="7" name="TextBox 6">
            <a:extLst>
              <a:ext uri="{FF2B5EF4-FFF2-40B4-BE49-F238E27FC236}">
                <a16:creationId xmlns:a16="http://schemas.microsoft.com/office/drawing/2014/main" id="{364359B1-4447-A64B-B5D4-404303CE93AD}"/>
              </a:ext>
            </a:extLst>
          </p:cNvPr>
          <p:cNvSpPr txBox="1"/>
          <p:nvPr/>
        </p:nvSpPr>
        <p:spPr>
          <a:xfrm>
            <a:off x="646111" y="2425710"/>
            <a:ext cx="9242168" cy="523220"/>
          </a:xfrm>
          <a:prstGeom prst="rect">
            <a:avLst/>
          </a:prstGeom>
          <a:noFill/>
        </p:spPr>
        <p:txBody>
          <a:bodyPr wrap="square" rtlCol="0">
            <a:spAutoFit/>
          </a:bodyPr>
          <a:lstStyle/>
          <a:p>
            <a:r>
              <a:rPr lang="en-US" sz="2800" dirty="0"/>
              <a:t>Upper division:  3 in B, 6 in any two of C, D, F</a:t>
            </a:r>
          </a:p>
        </p:txBody>
      </p:sp>
    </p:spTree>
    <p:extLst>
      <p:ext uri="{BB962C8B-B14F-4D97-AF65-F5344CB8AC3E}">
        <p14:creationId xmlns:p14="http://schemas.microsoft.com/office/powerpoint/2010/main" val="36297648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CF44C-D950-0546-B356-BC73E66234B4}"/>
              </a:ext>
            </a:extLst>
          </p:cNvPr>
          <p:cNvSpPr>
            <a:spLocks noGrp="1"/>
          </p:cNvSpPr>
          <p:nvPr>
            <p:ph type="title"/>
          </p:nvPr>
        </p:nvSpPr>
        <p:spPr/>
        <p:txBody>
          <a:bodyPr/>
          <a:lstStyle/>
          <a:p>
            <a:r>
              <a:rPr lang="en-US" dirty="0"/>
              <a:t>UPPER-DIVISION GE COMPARISON</a:t>
            </a:r>
            <a:endParaRPr lang="en-US" sz="2800" i="1" dirty="0"/>
          </a:p>
        </p:txBody>
      </p:sp>
      <p:sp>
        <p:nvSpPr>
          <p:cNvPr id="5" name="TextBox 4">
            <a:extLst>
              <a:ext uri="{FF2B5EF4-FFF2-40B4-BE49-F238E27FC236}">
                <a16:creationId xmlns:a16="http://schemas.microsoft.com/office/drawing/2014/main" id="{345CB1DC-9784-7542-9F6F-0671F8BF98B4}"/>
              </a:ext>
            </a:extLst>
          </p:cNvPr>
          <p:cNvSpPr txBox="1"/>
          <p:nvPr/>
        </p:nvSpPr>
        <p:spPr>
          <a:xfrm>
            <a:off x="646111"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11 units, LD or UD</a:t>
            </a:r>
          </a:p>
          <a:p>
            <a:r>
              <a:rPr lang="en-US" sz="1000" b="1" dirty="0"/>
              <a:t> </a:t>
            </a:r>
          </a:p>
        </p:txBody>
      </p:sp>
      <p:sp>
        <p:nvSpPr>
          <p:cNvPr id="8" name="TextBox 7">
            <a:extLst>
              <a:ext uri="{FF2B5EF4-FFF2-40B4-BE49-F238E27FC236}">
                <a16:creationId xmlns:a16="http://schemas.microsoft.com/office/drawing/2014/main" id="{9C933FC0-B7B8-154F-ACA4-DE6F47BF611A}"/>
              </a:ext>
            </a:extLst>
          </p:cNvPr>
          <p:cNvSpPr txBox="1"/>
          <p:nvPr/>
        </p:nvSpPr>
        <p:spPr>
          <a:xfrm>
            <a:off x="646110"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up to 6 UD</a:t>
            </a:r>
          </a:p>
          <a:p>
            <a:r>
              <a:rPr lang="en-US" sz="1000" b="1" dirty="0"/>
              <a:t> </a:t>
            </a:r>
          </a:p>
        </p:txBody>
      </p:sp>
      <p:sp>
        <p:nvSpPr>
          <p:cNvPr id="9" name="TextBox 8">
            <a:extLst>
              <a:ext uri="{FF2B5EF4-FFF2-40B4-BE49-F238E27FC236}">
                <a16:creationId xmlns:a16="http://schemas.microsoft.com/office/drawing/2014/main" id="{0A5A6B6E-C062-D54A-8EC7-C71B3FBCA439}"/>
              </a:ext>
            </a:extLst>
          </p:cNvPr>
          <p:cNvSpPr txBox="1"/>
          <p:nvPr/>
        </p:nvSpPr>
        <p:spPr>
          <a:xfrm>
            <a:off x="646109"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up to 9 UD</a:t>
            </a:r>
          </a:p>
          <a:p>
            <a:r>
              <a:rPr lang="en-US" sz="1000" b="1" dirty="0"/>
              <a:t> </a:t>
            </a:r>
          </a:p>
        </p:txBody>
      </p:sp>
      <p:sp>
        <p:nvSpPr>
          <p:cNvPr id="10" name="TextBox 9">
            <a:extLst>
              <a:ext uri="{FF2B5EF4-FFF2-40B4-BE49-F238E27FC236}">
                <a16:creationId xmlns:a16="http://schemas.microsoft.com/office/drawing/2014/main" id="{6B4A0AEF-2B67-C24C-A97A-6F9C15966939}"/>
              </a:ext>
            </a:extLst>
          </p:cNvPr>
          <p:cNvSpPr txBox="1"/>
          <p:nvPr/>
        </p:nvSpPr>
        <p:spPr>
          <a:xfrm>
            <a:off x="646109"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 up to 3 UD</a:t>
            </a:r>
          </a:p>
          <a:p>
            <a:r>
              <a:rPr lang="en-US" sz="1000" b="1" dirty="0"/>
              <a:t> </a:t>
            </a:r>
          </a:p>
        </p:txBody>
      </p:sp>
      <p:sp>
        <p:nvSpPr>
          <p:cNvPr id="11" name="TextBox 10">
            <a:extLst>
              <a:ext uri="{FF2B5EF4-FFF2-40B4-BE49-F238E27FC236}">
                <a16:creationId xmlns:a16="http://schemas.microsoft.com/office/drawing/2014/main" id="{1B8D5C2D-1097-0643-BBAD-9B768C0CAF1F}"/>
              </a:ext>
            </a:extLst>
          </p:cNvPr>
          <p:cNvSpPr txBox="1"/>
          <p:nvPr/>
        </p:nvSpPr>
        <p:spPr>
          <a:xfrm>
            <a:off x="646109"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up to 6 UD</a:t>
            </a:r>
          </a:p>
          <a:p>
            <a:r>
              <a:rPr lang="en-US" sz="1000" b="1" dirty="0"/>
              <a:t> </a:t>
            </a:r>
          </a:p>
        </p:txBody>
      </p:sp>
      <p:sp>
        <p:nvSpPr>
          <p:cNvPr id="12" name="TextBox 11">
            <a:extLst>
              <a:ext uri="{FF2B5EF4-FFF2-40B4-BE49-F238E27FC236}">
                <a16:creationId xmlns:a16="http://schemas.microsoft.com/office/drawing/2014/main" id="{FFB03621-B605-B640-BE7F-DEE3BEEF6E59}"/>
              </a:ext>
            </a:extLst>
          </p:cNvPr>
          <p:cNvSpPr txBox="1"/>
          <p:nvPr/>
        </p:nvSpPr>
        <p:spPr>
          <a:xfrm>
            <a:off x="550414" y="1187884"/>
            <a:ext cx="3777035" cy="646331"/>
          </a:xfrm>
          <a:prstGeom prst="rect">
            <a:avLst/>
          </a:prstGeom>
          <a:noFill/>
        </p:spPr>
        <p:txBody>
          <a:bodyPr wrap="square" rtlCol="0">
            <a:spAutoFit/>
          </a:bodyPr>
          <a:lstStyle/>
          <a:p>
            <a:r>
              <a:rPr lang="en-US" sz="3600" dirty="0"/>
              <a:t>CURRENT PLAN</a:t>
            </a:r>
          </a:p>
        </p:txBody>
      </p:sp>
    </p:spTree>
    <p:extLst>
      <p:ext uri="{BB962C8B-B14F-4D97-AF65-F5344CB8AC3E}">
        <p14:creationId xmlns:p14="http://schemas.microsoft.com/office/powerpoint/2010/main" val="1785171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1264E-8D37-834D-8253-836290CC2247}"/>
              </a:ext>
            </a:extLst>
          </p:cNvPr>
          <p:cNvSpPr>
            <a:spLocks noGrp="1"/>
          </p:cNvSpPr>
          <p:nvPr>
            <p:ph type="title"/>
          </p:nvPr>
        </p:nvSpPr>
        <p:spPr/>
        <p:txBody>
          <a:bodyPr/>
          <a:lstStyle/>
          <a:p>
            <a:r>
              <a:rPr lang="en-US" dirty="0"/>
              <a:t>CURRENT STATUS:</a:t>
            </a:r>
            <a:br>
              <a:rPr lang="en-US" dirty="0"/>
            </a:br>
            <a:r>
              <a:rPr lang="en-US" sz="3600" dirty="0"/>
              <a:t>Average units taken by GE area*</a:t>
            </a:r>
          </a:p>
        </p:txBody>
      </p:sp>
      <p:graphicFrame>
        <p:nvGraphicFramePr>
          <p:cNvPr id="5" name="Content Placeholder 4">
            <a:extLst>
              <a:ext uri="{FF2B5EF4-FFF2-40B4-BE49-F238E27FC236}">
                <a16:creationId xmlns:a16="http://schemas.microsoft.com/office/drawing/2014/main" id="{9040B5D9-B12D-2A4A-8AF5-564882699115}"/>
              </a:ext>
            </a:extLst>
          </p:cNvPr>
          <p:cNvGraphicFramePr>
            <a:graphicFrameLocks noGrp="1"/>
          </p:cNvGraphicFramePr>
          <p:nvPr>
            <p:ph idx="1"/>
            <p:extLst>
              <p:ext uri="{D42A27DB-BD31-4B8C-83A1-F6EECF244321}">
                <p14:modId xmlns:p14="http://schemas.microsoft.com/office/powerpoint/2010/main" val="2476513808"/>
              </p:ext>
            </p:extLst>
          </p:nvPr>
        </p:nvGraphicFramePr>
        <p:xfrm>
          <a:off x="646111" y="2499579"/>
          <a:ext cx="8612688" cy="1400529"/>
        </p:xfrm>
        <a:graphic>
          <a:graphicData uri="http://schemas.openxmlformats.org/drawingml/2006/table">
            <a:tbl>
              <a:tblPr firstRow="1" bandRow="1">
                <a:tableStyleId>{5C22544A-7EE6-4342-B048-85BDC9FD1C3A}</a:tableStyleId>
              </a:tblPr>
              <a:tblGrid>
                <a:gridCol w="1819998">
                  <a:extLst>
                    <a:ext uri="{9D8B030D-6E8A-4147-A177-3AD203B41FA5}">
                      <a16:colId xmlns:a16="http://schemas.microsoft.com/office/drawing/2014/main" val="2144185869"/>
                    </a:ext>
                  </a:extLst>
                </a:gridCol>
                <a:gridCol w="1132115">
                  <a:extLst>
                    <a:ext uri="{9D8B030D-6E8A-4147-A177-3AD203B41FA5}">
                      <a16:colId xmlns:a16="http://schemas.microsoft.com/office/drawing/2014/main" val="2063764595"/>
                    </a:ext>
                  </a:extLst>
                </a:gridCol>
                <a:gridCol w="1132115">
                  <a:extLst>
                    <a:ext uri="{9D8B030D-6E8A-4147-A177-3AD203B41FA5}">
                      <a16:colId xmlns:a16="http://schemas.microsoft.com/office/drawing/2014/main" val="4123177011"/>
                    </a:ext>
                  </a:extLst>
                </a:gridCol>
                <a:gridCol w="1132115">
                  <a:extLst>
                    <a:ext uri="{9D8B030D-6E8A-4147-A177-3AD203B41FA5}">
                      <a16:colId xmlns:a16="http://schemas.microsoft.com/office/drawing/2014/main" val="3785659766"/>
                    </a:ext>
                  </a:extLst>
                </a:gridCol>
                <a:gridCol w="1132115">
                  <a:extLst>
                    <a:ext uri="{9D8B030D-6E8A-4147-A177-3AD203B41FA5}">
                      <a16:colId xmlns:a16="http://schemas.microsoft.com/office/drawing/2014/main" val="2064548331"/>
                    </a:ext>
                  </a:extLst>
                </a:gridCol>
                <a:gridCol w="1132115">
                  <a:extLst>
                    <a:ext uri="{9D8B030D-6E8A-4147-A177-3AD203B41FA5}">
                      <a16:colId xmlns:a16="http://schemas.microsoft.com/office/drawing/2014/main" val="2976557767"/>
                    </a:ext>
                  </a:extLst>
                </a:gridCol>
                <a:gridCol w="1132115">
                  <a:extLst>
                    <a:ext uri="{9D8B030D-6E8A-4147-A177-3AD203B41FA5}">
                      <a16:colId xmlns:a16="http://schemas.microsoft.com/office/drawing/2014/main" val="1677484480"/>
                    </a:ext>
                  </a:extLst>
                </a:gridCol>
              </a:tblGrid>
              <a:tr h="466843">
                <a:tc>
                  <a:txBody>
                    <a:bodyPr/>
                    <a:lstStyle/>
                    <a:p>
                      <a:endParaRPr lang="en-US" dirty="0"/>
                    </a:p>
                  </a:txBody>
                  <a:tcPr anchor="b"/>
                </a:tc>
                <a:tc>
                  <a:txBody>
                    <a:bodyPr/>
                    <a:lstStyle/>
                    <a:p>
                      <a:pPr algn="ctr"/>
                      <a:r>
                        <a:rPr lang="en-US" dirty="0"/>
                        <a:t>A</a:t>
                      </a:r>
                    </a:p>
                  </a:txBody>
                  <a:tcPr anchor="b"/>
                </a:tc>
                <a:tc>
                  <a:txBody>
                    <a:bodyPr/>
                    <a:lstStyle/>
                    <a:p>
                      <a:pPr algn="ctr"/>
                      <a:r>
                        <a:rPr lang="en-US" dirty="0"/>
                        <a:t>B</a:t>
                      </a:r>
                    </a:p>
                  </a:txBody>
                  <a:tcPr anchor="b"/>
                </a:tc>
                <a:tc>
                  <a:txBody>
                    <a:bodyPr/>
                    <a:lstStyle/>
                    <a:p>
                      <a:pPr algn="ctr"/>
                      <a:r>
                        <a:rPr lang="en-US" dirty="0"/>
                        <a:t>C</a:t>
                      </a:r>
                    </a:p>
                  </a:txBody>
                  <a:tcPr anchor="b"/>
                </a:tc>
                <a:tc>
                  <a:txBody>
                    <a:bodyPr/>
                    <a:lstStyle/>
                    <a:p>
                      <a:pPr algn="ctr"/>
                      <a:r>
                        <a:rPr lang="en-US" dirty="0"/>
                        <a:t>D</a:t>
                      </a:r>
                    </a:p>
                  </a:txBody>
                  <a:tcPr anchor="b"/>
                </a:tc>
                <a:tc>
                  <a:txBody>
                    <a:bodyPr/>
                    <a:lstStyle/>
                    <a:p>
                      <a:pPr algn="ctr"/>
                      <a:r>
                        <a:rPr lang="en-US" dirty="0"/>
                        <a:t>E</a:t>
                      </a:r>
                    </a:p>
                  </a:txBody>
                  <a:tcPr anchor="b"/>
                </a:tc>
                <a:tc>
                  <a:txBody>
                    <a:bodyPr/>
                    <a:lstStyle/>
                    <a:p>
                      <a:pPr algn="ctr"/>
                      <a:r>
                        <a:rPr lang="en-US" dirty="0"/>
                        <a:t>F</a:t>
                      </a:r>
                    </a:p>
                  </a:txBody>
                  <a:tcPr anchor="b"/>
                </a:tc>
                <a:extLst>
                  <a:ext uri="{0D108BD9-81ED-4DB2-BD59-A6C34878D82A}">
                    <a16:rowId xmlns:a16="http://schemas.microsoft.com/office/drawing/2014/main" val="3631324547"/>
                  </a:ext>
                </a:extLst>
              </a:tr>
              <a:tr h="466843">
                <a:tc>
                  <a:txBody>
                    <a:bodyPr/>
                    <a:lstStyle/>
                    <a:p>
                      <a:r>
                        <a:rPr lang="en-US" dirty="0"/>
                        <a:t>Lower division</a:t>
                      </a:r>
                    </a:p>
                  </a:txBody>
                  <a:tcPr anchor="b"/>
                </a:tc>
                <a:tc>
                  <a:txBody>
                    <a:bodyPr/>
                    <a:lstStyle/>
                    <a:p>
                      <a:pPr algn="ctr"/>
                      <a:r>
                        <a:rPr lang="en-US" dirty="0"/>
                        <a:t>8.09</a:t>
                      </a:r>
                    </a:p>
                  </a:txBody>
                  <a:tcPr anchor="b"/>
                </a:tc>
                <a:tc>
                  <a:txBody>
                    <a:bodyPr/>
                    <a:lstStyle/>
                    <a:p>
                      <a:pPr algn="ctr"/>
                      <a:r>
                        <a:rPr lang="en-US" dirty="0"/>
                        <a:t>12.47</a:t>
                      </a:r>
                    </a:p>
                  </a:txBody>
                  <a:tcPr anchor="b"/>
                </a:tc>
                <a:tc>
                  <a:txBody>
                    <a:bodyPr/>
                    <a:lstStyle/>
                    <a:p>
                      <a:pPr algn="ctr"/>
                      <a:r>
                        <a:rPr lang="en-US" dirty="0"/>
                        <a:t>7.02</a:t>
                      </a:r>
                    </a:p>
                  </a:txBody>
                  <a:tcPr anchor="b"/>
                </a:tc>
                <a:tc>
                  <a:txBody>
                    <a:bodyPr/>
                    <a:lstStyle/>
                    <a:p>
                      <a:pPr algn="ctr"/>
                      <a:r>
                        <a:rPr lang="en-US" dirty="0"/>
                        <a:t>11.51</a:t>
                      </a:r>
                    </a:p>
                  </a:txBody>
                  <a:tcPr anchor="b"/>
                </a:tc>
                <a:tc>
                  <a:txBody>
                    <a:bodyPr/>
                    <a:lstStyle/>
                    <a:p>
                      <a:pPr algn="ctr"/>
                      <a:r>
                        <a:rPr lang="en-US" dirty="0"/>
                        <a:t>5.35</a:t>
                      </a:r>
                    </a:p>
                  </a:txBody>
                  <a:tcPr anchor="b"/>
                </a:tc>
                <a:tc>
                  <a:txBody>
                    <a:bodyPr/>
                    <a:lstStyle/>
                    <a:p>
                      <a:pPr algn="ctr"/>
                      <a:r>
                        <a:rPr lang="en-US" dirty="0"/>
                        <a:t>3.77</a:t>
                      </a:r>
                    </a:p>
                  </a:txBody>
                  <a:tcPr anchor="b"/>
                </a:tc>
                <a:extLst>
                  <a:ext uri="{0D108BD9-81ED-4DB2-BD59-A6C34878D82A}">
                    <a16:rowId xmlns:a16="http://schemas.microsoft.com/office/drawing/2014/main" val="1373115380"/>
                  </a:ext>
                </a:extLst>
              </a:tr>
              <a:tr h="466843">
                <a:tc>
                  <a:txBody>
                    <a:bodyPr/>
                    <a:lstStyle/>
                    <a:p>
                      <a:r>
                        <a:rPr lang="en-US" dirty="0"/>
                        <a:t>Upper division</a:t>
                      </a:r>
                    </a:p>
                  </a:txBody>
                  <a:tcPr anchor="b"/>
                </a:tc>
                <a:tc>
                  <a:txBody>
                    <a:bodyPr/>
                    <a:lstStyle/>
                    <a:p>
                      <a:pPr algn="ctr"/>
                      <a:r>
                        <a:rPr lang="en-US" dirty="0"/>
                        <a:t>0.14</a:t>
                      </a:r>
                    </a:p>
                  </a:txBody>
                  <a:tcPr anchor="b"/>
                </a:tc>
                <a:tc>
                  <a:txBody>
                    <a:bodyPr/>
                    <a:lstStyle/>
                    <a:p>
                      <a:pPr algn="ctr"/>
                      <a:r>
                        <a:rPr lang="en-US" dirty="0"/>
                        <a:t>0.48</a:t>
                      </a:r>
                    </a:p>
                  </a:txBody>
                  <a:tcPr anchor="b"/>
                </a:tc>
                <a:tc>
                  <a:txBody>
                    <a:bodyPr/>
                    <a:lstStyle/>
                    <a:p>
                      <a:pPr algn="ctr"/>
                      <a:r>
                        <a:rPr lang="en-US" dirty="0"/>
                        <a:t>2.68</a:t>
                      </a:r>
                    </a:p>
                  </a:txBody>
                  <a:tcPr anchor="b"/>
                </a:tc>
                <a:tc>
                  <a:txBody>
                    <a:bodyPr/>
                    <a:lstStyle/>
                    <a:p>
                      <a:pPr algn="ctr"/>
                      <a:r>
                        <a:rPr lang="en-US" dirty="0"/>
                        <a:t>3.32</a:t>
                      </a:r>
                    </a:p>
                  </a:txBody>
                  <a:tcPr anchor="b"/>
                </a:tc>
                <a:tc>
                  <a:txBody>
                    <a:bodyPr/>
                    <a:lstStyle/>
                    <a:p>
                      <a:pPr algn="ctr"/>
                      <a:r>
                        <a:rPr lang="en-US" dirty="0"/>
                        <a:t>3.37</a:t>
                      </a:r>
                    </a:p>
                  </a:txBody>
                  <a:tcPr anchor="b"/>
                </a:tc>
                <a:tc>
                  <a:txBody>
                    <a:bodyPr/>
                    <a:lstStyle/>
                    <a:p>
                      <a:pPr algn="ctr"/>
                      <a:r>
                        <a:rPr lang="en-US" dirty="0"/>
                        <a:t>3.37</a:t>
                      </a:r>
                    </a:p>
                  </a:txBody>
                  <a:tcPr anchor="b"/>
                </a:tc>
                <a:extLst>
                  <a:ext uri="{0D108BD9-81ED-4DB2-BD59-A6C34878D82A}">
                    <a16:rowId xmlns:a16="http://schemas.microsoft.com/office/drawing/2014/main" val="4102056080"/>
                  </a:ext>
                </a:extLst>
              </a:tr>
            </a:tbl>
          </a:graphicData>
        </a:graphic>
      </p:graphicFrame>
      <p:sp>
        <p:nvSpPr>
          <p:cNvPr id="6" name="TextBox 5">
            <a:extLst>
              <a:ext uri="{FF2B5EF4-FFF2-40B4-BE49-F238E27FC236}">
                <a16:creationId xmlns:a16="http://schemas.microsoft.com/office/drawing/2014/main" id="{F506B8B7-CED3-FD4D-8A81-03664016A610}"/>
              </a:ext>
            </a:extLst>
          </p:cNvPr>
          <p:cNvSpPr txBox="1"/>
          <p:nvPr/>
        </p:nvSpPr>
        <p:spPr>
          <a:xfrm>
            <a:off x="413109" y="6334780"/>
            <a:ext cx="10210805" cy="523220"/>
          </a:xfrm>
          <a:prstGeom prst="rect">
            <a:avLst/>
          </a:prstGeom>
          <a:noFill/>
        </p:spPr>
        <p:txBody>
          <a:bodyPr wrap="square" rtlCol="0">
            <a:spAutoFit/>
          </a:bodyPr>
          <a:lstStyle/>
          <a:p>
            <a:r>
              <a:rPr lang="en-US" sz="1400" i="1" dirty="0"/>
              <a:t>*:  Data include students who started as FTF or FTT and completed their degrees between Fall 2016 and Spring 2018, and represent average units earned in courses for each area (i.e., units by enrollment, not by requirements fulfilled).</a:t>
            </a:r>
          </a:p>
        </p:txBody>
      </p:sp>
      <p:sp>
        <p:nvSpPr>
          <p:cNvPr id="8" name="TextBox 7">
            <a:extLst>
              <a:ext uri="{FF2B5EF4-FFF2-40B4-BE49-F238E27FC236}">
                <a16:creationId xmlns:a16="http://schemas.microsoft.com/office/drawing/2014/main" id="{6B6DD73C-C076-BF44-A0EA-81E273EEA68B}"/>
              </a:ext>
            </a:extLst>
          </p:cNvPr>
          <p:cNvSpPr txBox="1"/>
          <p:nvPr/>
        </p:nvSpPr>
        <p:spPr>
          <a:xfrm>
            <a:off x="646111" y="1853248"/>
            <a:ext cx="4563198" cy="646331"/>
          </a:xfrm>
          <a:prstGeom prst="rect">
            <a:avLst/>
          </a:prstGeom>
          <a:noFill/>
        </p:spPr>
        <p:txBody>
          <a:bodyPr wrap="square" rtlCol="0">
            <a:spAutoFit/>
          </a:bodyPr>
          <a:lstStyle/>
          <a:p>
            <a:r>
              <a:rPr lang="en-US" sz="3600" dirty="0"/>
              <a:t>First-time freshmen:</a:t>
            </a:r>
          </a:p>
        </p:txBody>
      </p:sp>
      <p:graphicFrame>
        <p:nvGraphicFramePr>
          <p:cNvPr id="9" name="Content Placeholder 4">
            <a:extLst>
              <a:ext uri="{FF2B5EF4-FFF2-40B4-BE49-F238E27FC236}">
                <a16:creationId xmlns:a16="http://schemas.microsoft.com/office/drawing/2014/main" id="{1A14B997-D1ED-9947-98EA-41E7B68AA430}"/>
              </a:ext>
            </a:extLst>
          </p:cNvPr>
          <p:cNvGraphicFramePr>
            <a:graphicFrameLocks/>
          </p:cNvGraphicFramePr>
          <p:nvPr>
            <p:extLst>
              <p:ext uri="{D42A27DB-BD31-4B8C-83A1-F6EECF244321}">
                <p14:modId xmlns:p14="http://schemas.microsoft.com/office/powerpoint/2010/main" val="3305998121"/>
              </p:ext>
            </p:extLst>
          </p:nvPr>
        </p:nvGraphicFramePr>
        <p:xfrm>
          <a:off x="646111" y="4589254"/>
          <a:ext cx="8612688" cy="1400529"/>
        </p:xfrm>
        <a:graphic>
          <a:graphicData uri="http://schemas.openxmlformats.org/drawingml/2006/table">
            <a:tbl>
              <a:tblPr firstRow="1" bandRow="1">
                <a:tableStyleId>{5C22544A-7EE6-4342-B048-85BDC9FD1C3A}</a:tableStyleId>
              </a:tblPr>
              <a:tblGrid>
                <a:gridCol w="1819998">
                  <a:extLst>
                    <a:ext uri="{9D8B030D-6E8A-4147-A177-3AD203B41FA5}">
                      <a16:colId xmlns:a16="http://schemas.microsoft.com/office/drawing/2014/main" val="2144185869"/>
                    </a:ext>
                  </a:extLst>
                </a:gridCol>
                <a:gridCol w="1132115">
                  <a:extLst>
                    <a:ext uri="{9D8B030D-6E8A-4147-A177-3AD203B41FA5}">
                      <a16:colId xmlns:a16="http://schemas.microsoft.com/office/drawing/2014/main" val="2063764595"/>
                    </a:ext>
                  </a:extLst>
                </a:gridCol>
                <a:gridCol w="1132115">
                  <a:extLst>
                    <a:ext uri="{9D8B030D-6E8A-4147-A177-3AD203B41FA5}">
                      <a16:colId xmlns:a16="http://schemas.microsoft.com/office/drawing/2014/main" val="4123177011"/>
                    </a:ext>
                  </a:extLst>
                </a:gridCol>
                <a:gridCol w="1132115">
                  <a:extLst>
                    <a:ext uri="{9D8B030D-6E8A-4147-A177-3AD203B41FA5}">
                      <a16:colId xmlns:a16="http://schemas.microsoft.com/office/drawing/2014/main" val="3785659766"/>
                    </a:ext>
                  </a:extLst>
                </a:gridCol>
                <a:gridCol w="1132115">
                  <a:extLst>
                    <a:ext uri="{9D8B030D-6E8A-4147-A177-3AD203B41FA5}">
                      <a16:colId xmlns:a16="http://schemas.microsoft.com/office/drawing/2014/main" val="2064548331"/>
                    </a:ext>
                  </a:extLst>
                </a:gridCol>
                <a:gridCol w="1132115">
                  <a:extLst>
                    <a:ext uri="{9D8B030D-6E8A-4147-A177-3AD203B41FA5}">
                      <a16:colId xmlns:a16="http://schemas.microsoft.com/office/drawing/2014/main" val="2976557767"/>
                    </a:ext>
                  </a:extLst>
                </a:gridCol>
                <a:gridCol w="1132115">
                  <a:extLst>
                    <a:ext uri="{9D8B030D-6E8A-4147-A177-3AD203B41FA5}">
                      <a16:colId xmlns:a16="http://schemas.microsoft.com/office/drawing/2014/main" val="1677484480"/>
                    </a:ext>
                  </a:extLst>
                </a:gridCol>
              </a:tblGrid>
              <a:tr h="466843">
                <a:tc>
                  <a:txBody>
                    <a:bodyPr/>
                    <a:lstStyle/>
                    <a:p>
                      <a:endParaRPr lang="en-US" dirty="0"/>
                    </a:p>
                  </a:txBody>
                  <a:tcPr anchor="b"/>
                </a:tc>
                <a:tc>
                  <a:txBody>
                    <a:bodyPr/>
                    <a:lstStyle/>
                    <a:p>
                      <a:pPr algn="ctr"/>
                      <a:r>
                        <a:rPr lang="en-US" dirty="0"/>
                        <a:t>A</a:t>
                      </a:r>
                    </a:p>
                  </a:txBody>
                  <a:tcPr anchor="b"/>
                </a:tc>
                <a:tc>
                  <a:txBody>
                    <a:bodyPr/>
                    <a:lstStyle/>
                    <a:p>
                      <a:pPr algn="ctr"/>
                      <a:r>
                        <a:rPr lang="en-US" dirty="0"/>
                        <a:t>B</a:t>
                      </a:r>
                    </a:p>
                  </a:txBody>
                  <a:tcPr anchor="b"/>
                </a:tc>
                <a:tc>
                  <a:txBody>
                    <a:bodyPr/>
                    <a:lstStyle/>
                    <a:p>
                      <a:pPr algn="ctr"/>
                      <a:r>
                        <a:rPr lang="en-US" dirty="0"/>
                        <a:t>C</a:t>
                      </a:r>
                    </a:p>
                  </a:txBody>
                  <a:tcPr anchor="b"/>
                </a:tc>
                <a:tc>
                  <a:txBody>
                    <a:bodyPr/>
                    <a:lstStyle/>
                    <a:p>
                      <a:pPr algn="ctr"/>
                      <a:r>
                        <a:rPr lang="en-US" dirty="0"/>
                        <a:t>D</a:t>
                      </a:r>
                    </a:p>
                  </a:txBody>
                  <a:tcPr anchor="b"/>
                </a:tc>
                <a:tc>
                  <a:txBody>
                    <a:bodyPr/>
                    <a:lstStyle/>
                    <a:p>
                      <a:pPr algn="ctr"/>
                      <a:r>
                        <a:rPr lang="en-US" dirty="0"/>
                        <a:t>E</a:t>
                      </a:r>
                    </a:p>
                  </a:txBody>
                  <a:tcPr anchor="b"/>
                </a:tc>
                <a:tc>
                  <a:txBody>
                    <a:bodyPr/>
                    <a:lstStyle/>
                    <a:p>
                      <a:pPr algn="ctr"/>
                      <a:r>
                        <a:rPr lang="en-US" dirty="0"/>
                        <a:t>F</a:t>
                      </a:r>
                    </a:p>
                  </a:txBody>
                  <a:tcPr anchor="b"/>
                </a:tc>
                <a:extLst>
                  <a:ext uri="{0D108BD9-81ED-4DB2-BD59-A6C34878D82A}">
                    <a16:rowId xmlns:a16="http://schemas.microsoft.com/office/drawing/2014/main" val="3631324547"/>
                  </a:ext>
                </a:extLst>
              </a:tr>
              <a:tr h="466843">
                <a:tc>
                  <a:txBody>
                    <a:bodyPr/>
                    <a:lstStyle/>
                    <a:p>
                      <a:r>
                        <a:rPr lang="en-US" dirty="0"/>
                        <a:t>Lower division</a:t>
                      </a:r>
                    </a:p>
                  </a:txBody>
                  <a:tcPr anchor="b"/>
                </a:tc>
                <a:tc>
                  <a:txBody>
                    <a:bodyPr/>
                    <a:lstStyle/>
                    <a:p>
                      <a:pPr algn="ctr"/>
                      <a:r>
                        <a:rPr lang="en-US" dirty="0"/>
                        <a:t>0.36</a:t>
                      </a:r>
                    </a:p>
                  </a:txBody>
                  <a:tcPr anchor="b"/>
                </a:tc>
                <a:tc>
                  <a:txBody>
                    <a:bodyPr/>
                    <a:lstStyle/>
                    <a:p>
                      <a:pPr algn="ctr"/>
                      <a:r>
                        <a:rPr lang="en-US" dirty="0"/>
                        <a:t>2.51</a:t>
                      </a:r>
                    </a:p>
                  </a:txBody>
                  <a:tcPr anchor="b"/>
                </a:tc>
                <a:tc>
                  <a:txBody>
                    <a:bodyPr/>
                    <a:lstStyle/>
                    <a:p>
                      <a:pPr algn="ctr"/>
                      <a:r>
                        <a:rPr lang="en-US" dirty="0"/>
                        <a:t>1.11</a:t>
                      </a:r>
                    </a:p>
                  </a:txBody>
                  <a:tcPr anchor="b"/>
                </a:tc>
                <a:tc>
                  <a:txBody>
                    <a:bodyPr/>
                    <a:lstStyle/>
                    <a:p>
                      <a:pPr algn="ctr"/>
                      <a:r>
                        <a:rPr lang="en-US" dirty="0"/>
                        <a:t>1.60</a:t>
                      </a:r>
                    </a:p>
                  </a:txBody>
                  <a:tcPr anchor="b"/>
                </a:tc>
                <a:tc>
                  <a:txBody>
                    <a:bodyPr/>
                    <a:lstStyle/>
                    <a:p>
                      <a:pPr algn="ctr"/>
                      <a:r>
                        <a:rPr lang="en-US" dirty="0"/>
                        <a:t>1.30</a:t>
                      </a:r>
                    </a:p>
                  </a:txBody>
                  <a:tcPr anchor="b"/>
                </a:tc>
                <a:tc>
                  <a:txBody>
                    <a:bodyPr/>
                    <a:lstStyle/>
                    <a:p>
                      <a:pPr algn="ctr"/>
                      <a:r>
                        <a:rPr lang="en-US" dirty="0"/>
                        <a:t>0.71</a:t>
                      </a:r>
                    </a:p>
                  </a:txBody>
                  <a:tcPr anchor="b"/>
                </a:tc>
                <a:extLst>
                  <a:ext uri="{0D108BD9-81ED-4DB2-BD59-A6C34878D82A}">
                    <a16:rowId xmlns:a16="http://schemas.microsoft.com/office/drawing/2014/main" val="1373115380"/>
                  </a:ext>
                </a:extLst>
              </a:tr>
              <a:tr h="466843">
                <a:tc>
                  <a:txBody>
                    <a:bodyPr/>
                    <a:lstStyle/>
                    <a:p>
                      <a:r>
                        <a:rPr lang="en-US" dirty="0"/>
                        <a:t>Upper division</a:t>
                      </a:r>
                    </a:p>
                  </a:txBody>
                  <a:tcPr anchor="b"/>
                </a:tc>
                <a:tc>
                  <a:txBody>
                    <a:bodyPr/>
                    <a:lstStyle/>
                    <a:p>
                      <a:pPr algn="ctr"/>
                      <a:r>
                        <a:rPr lang="en-US" dirty="0"/>
                        <a:t>0.18</a:t>
                      </a:r>
                    </a:p>
                  </a:txBody>
                  <a:tcPr anchor="b"/>
                </a:tc>
                <a:tc>
                  <a:txBody>
                    <a:bodyPr/>
                    <a:lstStyle/>
                    <a:p>
                      <a:pPr algn="ctr"/>
                      <a:r>
                        <a:rPr lang="en-US" dirty="0"/>
                        <a:t>0.40</a:t>
                      </a:r>
                    </a:p>
                  </a:txBody>
                  <a:tcPr anchor="b"/>
                </a:tc>
                <a:tc>
                  <a:txBody>
                    <a:bodyPr/>
                    <a:lstStyle/>
                    <a:p>
                      <a:pPr algn="ctr"/>
                      <a:r>
                        <a:rPr lang="en-US" dirty="0"/>
                        <a:t>2.26</a:t>
                      </a:r>
                    </a:p>
                  </a:txBody>
                  <a:tcPr anchor="b"/>
                </a:tc>
                <a:tc>
                  <a:txBody>
                    <a:bodyPr/>
                    <a:lstStyle/>
                    <a:p>
                      <a:pPr algn="ctr"/>
                      <a:r>
                        <a:rPr lang="en-US" dirty="0"/>
                        <a:t>2.91</a:t>
                      </a:r>
                    </a:p>
                  </a:txBody>
                  <a:tcPr anchor="b"/>
                </a:tc>
                <a:tc>
                  <a:txBody>
                    <a:bodyPr/>
                    <a:lstStyle/>
                    <a:p>
                      <a:pPr algn="ctr"/>
                      <a:r>
                        <a:rPr lang="en-US" dirty="0"/>
                        <a:t>3.20</a:t>
                      </a:r>
                    </a:p>
                  </a:txBody>
                  <a:tcPr anchor="b"/>
                </a:tc>
                <a:tc>
                  <a:txBody>
                    <a:bodyPr/>
                    <a:lstStyle/>
                    <a:p>
                      <a:pPr algn="ctr"/>
                      <a:r>
                        <a:rPr lang="en-US" dirty="0"/>
                        <a:t>3.15</a:t>
                      </a:r>
                    </a:p>
                  </a:txBody>
                  <a:tcPr anchor="b"/>
                </a:tc>
                <a:extLst>
                  <a:ext uri="{0D108BD9-81ED-4DB2-BD59-A6C34878D82A}">
                    <a16:rowId xmlns:a16="http://schemas.microsoft.com/office/drawing/2014/main" val="4102056080"/>
                  </a:ext>
                </a:extLst>
              </a:tr>
            </a:tbl>
          </a:graphicData>
        </a:graphic>
      </p:graphicFrame>
      <p:sp>
        <p:nvSpPr>
          <p:cNvPr id="10" name="TextBox 9">
            <a:extLst>
              <a:ext uri="{FF2B5EF4-FFF2-40B4-BE49-F238E27FC236}">
                <a16:creationId xmlns:a16="http://schemas.microsoft.com/office/drawing/2014/main" id="{CB281D9F-C18C-4C47-82B0-4263B40486D6}"/>
              </a:ext>
            </a:extLst>
          </p:cNvPr>
          <p:cNvSpPr txBox="1"/>
          <p:nvPr/>
        </p:nvSpPr>
        <p:spPr>
          <a:xfrm>
            <a:off x="646111" y="3942923"/>
            <a:ext cx="5726980" cy="646331"/>
          </a:xfrm>
          <a:prstGeom prst="rect">
            <a:avLst/>
          </a:prstGeom>
          <a:noFill/>
        </p:spPr>
        <p:txBody>
          <a:bodyPr wrap="square" rtlCol="0">
            <a:spAutoFit/>
          </a:bodyPr>
          <a:lstStyle/>
          <a:p>
            <a:r>
              <a:rPr lang="en-US" sz="3600" dirty="0"/>
              <a:t>Upper-division transfers:</a:t>
            </a:r>
          </a:p>
        </p:txBody>
      </p:sp>
    </p:spTree>
    <p:extLst>
      <p:ext uri="{BB962C8B-B14F-4D97-AF65-F5344CB8AC3E}">
        <p14:creationId xmlns:p14="http://schemas.microsoft.com/office/powerpoint/2010/main" val="2365524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CF44C-D950-0546-B356-BC73E66234B4}"/>
              </a:ext>
            </a:extLst>
          </p:cNvPr>
          <p:cNvSpPr>
            <a:spLocks noGrp="1"/>
          </p:cNvSpPr>
          <p:nvPr>
            <p:ph type="title"/>
          </p:nvPr>
        </p:nvSpPr>
        <p:spPr/>
        <p:txBody>
          <a:bodyPr/>
          <a:lstStyle/>
          <a:p>
            <a:r>
              <a:rPr lang="en-US" dirty="0"/>
              <a:t>UPPER-DIVISION GE COMPARISON</a:t>
            </a:r>
            <a:endParaRPr lang="en-US" sz="2800" i="1" dirty="0"/>
          </a:p>
        </p:txBody>
      </p:sp>
      <p:sp>
        <p:nvSpPr>
          <p:cNvPr id="5" name="TextBox 4">
            <a:extLst>
              <a:ext uri="{FF2B5EF4-FFF2-40B4-BE49-F238E27FC236}">
                <a16:creationId xmlns:a16="http://schemas.microsoft.com/office/drawing/2014/main" id="{345CB1DC-9784-7542-9F6F-0671F8BF98B4}"/>
              </a:ext>
            </a:extLst>
          </p:cNvPr>
          <p:cNvSpPr txBox="1"/>
          <p:nvPr/>
        </p:nvSpPr>
        <p:spPr>
          <a:xfrm>
            <a:off x="646111"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11 units, LD or UD</a:t>
            </a:r>
          </a:p>
          <a:p>
            <a:r>
              <a:rPr lang="en-US" sz="1000" b="1" dirty="0"/>
              <a:t> </a:t>
            </a:r>
          </a:p>
        </p:txBody>
      </p:sp>
      <p:sp>
        <p:nvSpPr>
          <p:cNvPr id="8" name="TextBox 7">
            <a:extLst>
              <a:ext uri="{FF2B5EF4-FFF2-40B4-BE49-F238E27FC236}">
                <a16:creationId xmlns:a16="http://schemas.microsoft.com/office/drawing/2014/main" id="{9C933FC0-B7B8-154F-ACA4-DE6F47BF611A}"/>
              </a:ext>
            </a:extLst>
          </p:cNvPr>
          <p:cNvSpPr txBox="1"/>
          <p:nvPr/>
        </p:nvSpPr>
        <p:spPr>
          <a:xfrm>
            <a:off x="646110"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up to 6 UD</a:t>
            </a:r>
          </a:p>
          <a:p>
            <a:r>
              <a:rPr lang="en-US" sz="1000" b="1" dirty="0"/>
              <a:t> </a:t>
            </a:r>
          </a:p>
        </p:txBody>
      </p:sp>
      <p:sp>
        <p:nvSpPr>
          <p:cNvPr id="9" name="TextBox 8">
            <a:extLst>
              <a:ext uri="{FF2B5EF4-FFF2-40B4-BE49-F238E27FC236}">
                <a16:creationId xmlns:a16="http://schemas.microsoft.com/office/drawing/2014/main" id="{0A5A6B6E-C062-D54A-8EC7-C71B3FBCA439}"/>
              </a:ext>
            </a:extLst>
          </p:cNvPr>
          <p:cNvSpPr txBox="1"/>
          <p:nvPr/>
        </p:nvSpPr>
        <p:spPr>
          <a:xfrm>
            <a:off x="646109"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up to 9 UD</a:t>
            </a:r>
          </a:p>
          <a:p>
            <a:r>
              <a:rPr lang="en-US" sz="1000" b="1" dirty="0"/>
              <a:t> </a:t>
            </a:r>
          </a:p>
        </p:txBody>
      </p:sp>
      <p:sp>
        <p:nvSpPr>
          <p:cNvPr id="10" name="TextBox 9">
            <a:extLst>
              <a:ext uri="{FF2B5EF4-FFF2-40B4-BE49-F238E27FC236}">
                <a16:creationId xmlns:a16="http://schemas.microsoft.com/office/drawing/2014/main" id="{6B4A0AEF-2B67-C24C-A97A-6F9C15966939}"/>
              </a:ext>
            </a:extLst>
          </p:cNvPr>
          <p:cNvSpPr txBox="1"/>
          <p:nvPr/>
        </p:nvSpPr>
        <p:spPr>
          <a:xfrm>
            <a:off x="646109"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 up to 3 UD</a:t>
            </a:r>
          </a:p>
          <a:p>
            <a:r>
              <a:rPr lang="en-US" sz="1000" b="1" dirty="0"/>
              <a:t> </a:t>
            </a:r>
          </a:p>
        </p:txBody>
      </p:sp>
      <p:sp>
        <p:nvSpPr>
          <p:cNvPr id="11" name="TextBox 10">
            <a:extLst>
              <a:ext uri="{FF2B5EF4-FFF2-40B4-BE49-F238E27FC236}">
                <a16:creationId xmlns:a16="http://schemas.microsoft.com/office/drawing/2014/main" id="{1B8D5C2D-1097-0643-BBAD-9B768C0CAF1F}"/>
              </a:ext>
            </a:extLst>
          </p:cNvPr>
          <p:cNvSpPr txBox="1"/>
          <p:nvPr/>
        </p:nvSpPr>
        <p:spPr>
          <a:xfrm>
            <a:off x="646109"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up to 6 UD</a:t>
            </a:r>
          </a:p>
          <a:p>
            <a:r>
              <a:rPr lang="en-US" sz="1000" b="1" dirty="0"/>
              <a:t> </a:t>
            </a:r>
          </a:p>
        </p:txBody>
      </p:sp>
      <p:sp>
        <p:nvSpPr>
          <p:cNvPr id="12" name="TextBox 11">
            <a:extLst>
              <a:ext uri="{FF2B5EF4-FFF2-40B4-BE49-F238E27FC236}">
                <a16:creationId xmlns:a16="http://schemas.microsoft.com/office/drawing/2014/main" id="{FFB03621-B605-B640-BE7F-DEE3BEEF6E59}"/>
              </a:ext>
            </a:extLst>
          </p:cNvPr>
          <p:cNvSpPr txBox="1"/>
          <p:nvPr/>
        </p:nvSpPr>
        <p:spPr>
          <a:xfrm>
            <a:off x="550414" y="1187884"/>
            <a:ext cx="3777035" cy="646331"/>
          </a:xfrm>
          <a:prstGeom prst="rect">
            <a:avLst/>
          </a:prstGeom>
          <a:noFill/>
        </p:spPr>
        <p:txBody>
          <a:bodyPr wrap="square" rtlCol="0">
            <a:spAutoFit/>
          </a:bodyPr>
          <a:lstStyle/>
          <a:p>
            <a:r>
              <a:rPr lang="en-US" sz="3600" dirty="0"/>
              <a:t>CURRENT PLAN</a:t>
            </a:r>
          </a:p>
        </p:txBody>
      </p:sp>
      <p:sp>
        <p:nvSpPr>
          <p:cNvPr id="13" name="TextBox 12">
            <a:extLst>
              <a:ext uri="{FF2B5EF4-FFF2-40B4-BE49-F238E27FC236}">
                <a16:creationId xmlns:a16="http://schemas.microsoft.com/office/drawing/2014/main" id="{AAD328AD-4C9C-A446-AC47-C7DF566AD4FC}"/>
              </a:ext>
            </a:extLst>
          </p:cNvPr>
          <p:cNvSpPr txBox="1"/>
          <p:nvPr/>
        </p:nvSpPr>
        <p:spPr>
          <a:xfrm>
            <a:off x="7864553"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12 units, </a:t>
            </a:r>
            <a:r>
              <a:rPr lang="en-US" sz="2400" b="1" dirty="0">
                <a:solidFill>
                  <a:schemeClr val="accent1"/>
                </a:solidFill>
              </a:rPr>
              <a:t>incl. 3 UD</a:t>
            </a:r>
          </a:p>
          <a:p>
            <a:r>
              <a:rPr lang="en-US" sz="1000" b="1" dirty="0"/>
              <a:t> </a:t>
            </a:r>
          </a:p>
        </p:txBody>
      </p:sp>
      <p:sp>
        <p:nvSpPr>
          <p:cNvPr id="14" name="TextBox 13">
            <a:extLst>
              <a:ext uri="{FF2B5EF4-FFF2-40B4-BE49-F238E27FC236}">
                <a16:creationId xmlns:a16="http://schemas.microsoft.com/office/drawing/2014/main" id="{DEF9A1DB-2F51-DA4C-A0F8-D835A2CF6DD1}"/>
              </a:ext>
            </a:extLst>
          </p:cNvPr>
          <p:cNvSpPr txBox="1"/>
          <p:nvPr/>
        </p:nvSpPr>
        <p:spPr>
          <a:xfrm>
            <a:off x="7864552"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a:t>
            </a:r>
            <a:r>
              <a:rPr lang="en-US" sz="2400" b="1" dirty="0">
                <a:solidFill>
                  <a:schemeClr val="accent1"/>
                </a:solidFill>
              </a:rPr>
              <a:t>up to 3 UD</a:t>
            </a:r>
          </a:p>
          <a:p>
            <a:r>
              <a:rPr lang="en-US" sz="1000" b="1" dirty="0"/>
              <a:t> </a:t>
            </a:r>
          </a:p>
        </p:txBody>
      </p:sp>
      <p:sp>
        <p:nvSpPr>
          <p:cNvPr id="15" name="TextBox 14">
            <a:extLst>
              <a:ext uri="{FF2B5EF4-FFF2-40B4-BE49-F238E27FC236}">
                <a16:creationId xmlns:a16="http://schemas.microsoft.com/office/drawing/2014/main" id="{0E61942E-DFCE-AD48-8B94-F04B0FD5E704}"/>
              </a:ext>
            </a:extLst>
          </p:cNvPr>
          <p:cNvSpPr txBox="1"/>
          <p:nvPr/>
        </p:nvSpPr>
        <p:spPr>
          <a:xfrm>
            <a:off x="7864551"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a:t>
            </a:r>
            <a:r>
              <a:rPr lang="en-US" sz="2400" b="1" dirty="0">
                <a:solidFill>
                  <a:schemeClr val="accent1"/>
                </a:solidFill>
              </a:rPr>
              <a:t>up to 3 UD</a:t>
            </a:r>
          </a:p>
          <a:p>
            <a:r>
              <a:rPr lang="en-US" sz="1000" b="1" dirty="0"/>
              <a:t> </a:t>
            </a:r>
          </a:p>
        </p:txBody>
      </p:sp>
      <p:sp>
        <p:nvSpPr>
          <p:cNvPr id="16" name="TextBox 15">
            <a:extLst>
              <a:ext uri="{FF2B5EF4-FFF2-40B4-BE49-F238E27FC236}">
                <a16:creationId xmlns:a16="http://schemas.microsoft.com/office/drawing/2014/main" id="{59C9C8DD-F744-3340-8EEF-7651BF7F6113}"/>
              </a:ext>
            </a:extLst>
          </p:cNvPr>
          <p:cNvSpPr txBox="1"/>
          <p:nvPr/>
        </p:nvSpPr>
        <p:spPr>
          <a:xfrm>
            <a:off x="7864551"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a:t>
            </a:r>
            <a:r>
              <a:rPr lang="en-US" sz="2400" b="1" dirty="0">
                <a:solidFill>
                  <a:schemeClr val="accent1"/>
                </a:solidFill>
              </a:rPr>
              <a:t> not UDGE</a:t>
            </a:r>
          </a:p>
          <a:p>
            <a:r>
              <a:rPr lang="en-US" sz="1000" b="1" dirty="0"/>
              <a:t> </a:t>
            </a:r>
          </a:p>
        </p:txBody>
      </p:sp>
      <p:sp>
        <p:nvSpPr>
          <p:cNvPr id="17" name="TextBox 16">
            <a:extLst>
              <a:ext uri="{FF2B5EF4-FFF2-40B4-BE49-F238E27FC236}">
                <a16:creationId xmlns:a16="http://schemas.microsoft.com/office/drawing/2014/main" id="{1B259328-247E-6D44-BB33-DCB931FC51A6}"/>
              </a:ext>
            </a:extLst>
          </p:cNvPr>
          <p:cNvSpPr txBox="1"/>
          <p:nvPr/>
        </p:nvSpPr>
        <p:spPr>
          <a:xfrm>
            <a:off x="7864551"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a:t>
            </a:r>
            <a:r>
              <a:rPr lang="en-US" sz="2400" b="1" dirty="0">
                <a:solidFill>
                  <a:schemeClr val="accent1"/>
                </a:solidFill>
              </a:rPr>
              <a:t>up to 3 UD</a:t>
            </a:r>
          </a:p>
          <a:p>
            <a:r>
              <a:rPr lang="en-US" sz="1000" b="1" dirty="0"/>
              <a:t> </a:t>
            </a:r>
          </a:p>
        </p:txBody>
      </p:sp>
      <p:sp>
        <p:nvSpPr>
          <p:cNvPr id="18" name="TextBox 17">
            <a:extLst>
              <a:ext uri="{FF2B5EF4-FFF2-40B4-BE49-F238E27FC236}">
                <a16:creationId xmlns:a16="http://schemas.microsoft.com/office/drawing/2014/main" id="{483FA4CE-D416-394E-8239-0F91C39D2E9C}"/>
              </a:ext>
            </a:extLst>
          </p:cNvPr>
          <p:cNvSpPr txBox="1"/>
          <p:nvPr/>
        </p:nvSpPr>
        <p:spPr>
          <a:xfrm>
            <a:off x="7864550" y="1187884"/>
            <a:ext cx="4327449" cy="646331"/>
          </a:xfrm>
          <a:prstGeom prst="rect">
            <a:avLst/>
          </a:prstGeom>
          <a:noFill/>
        </p:spPr>
        <p:txBody>
          <a:bodyPr wrap="square" rtlCol="0">
            <a:spAutoFit/>
          </a:bodyPr>
          <a:lstStyle/>
          <a:p>
            <a:r>
              <a:rPr lang="en-US" sz="3600" dirty="0"/>
              <a:t>6 IN ANY 2</a:t>
            </a:r>
          </a:p>
        </p:txBody>
      </p:sp>
    </p:spTree>
    <p:extLst>
      <p:ext uri="{BB962C8B-B14F-4D97-AF65-F5344CB8AC3E}">
        <p14:creationId xmlns:p14="http://schemas.microsoft.com/office/powerpoint/2010/main" val="41644431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CF44C-D950-0546-B356-BC73E66234B4}"/>
              </a:ext>
            </a:extLst>
          </p:cNvPr>
          <p:cNvSpPr>
            <a:spLocks noGrp="1"/>
          </p:cNvSpPr>
          <p:nvPr>
            <p:ph type="title"/>
          </p:nvPr>
        </p:nvSpPr>
        <p:spPr/>
        <p:txBody>
          <a:bodyPr/>
          <a:lstStyle/>
          <a:p>
            <a:r>
              <a:rPr lang="en-US" dirty="0"/>
              <a:t>UPPER-DIVISION GE COMPARISON</a:t>
            </a:r>
            <a:endParaRPr lang="en-US" sz="2800" i="1" dirty="0"/>
          </a:p>
        </p:txBody>
      </p:sp>
      <p:sp>
        <p:nvSpPr>
          <p:cNvPr id="5" name="TextBox 4">
            <a:extLst>
              <a:ext uri="{FF2B5EF4-FFF2-40B4-BE49-F238E27FC236}">
                <a16:creationId xmlns:a16="http://schemas.microsoft.com/office/drawing/2014/main" id="{345CB1DC-9784-7542-9F6F-0671F8BF98B4}"/>
              </a:ext>
            </a:extLst>
          </p:cNvPr>
          <p:cNvSpPr txBox="1"/>
          <p:nvPr/>
        </p:nvSpPr>
        <p:spPr>
          <a:xfrm>
            <a:off x="646111"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11 units, LD or UD</a:t>
            </a:r>
          </a:p>
          <a:p>
            <a:r>
              <a:rPr lang="en-US" sz="1000" b="1" dirty="0"/>
              <a:t> </a:t>
            </a:r>
          </a:p>
        </p:txBody>
      </p:sp>
      <p:sp>
        <p:nvSpPr>
          <p:cNvPr id="8" name="TextBox 7">
            <a:extLst>
              <a:ext uri="{FF2B5EF4-FFF2-40B4-BE49-F238E27FC236}">
                <a16:creationId xmlns:a16="http://schemas.microsoft.com/office/drawing/2014/main" id="{9C933FC0-B7B8-154F-ACA4-DE6F47BF611A}"/>
              </a:ext>
            </a:extLst>
          </p:cNvPr>
          <p:cNvSpPr txBox="1"/>
          <p:nvPr/>
        </p:nvSpPr>
        <p:spPr>
          <a:xfrm>
            <a:off x="646110"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up to 6 UD</a:t>
            </a:r>
          </a:p>
          <a:p>
            <a:r>
              <a:rPr lang="en-US" sz="1000" b="1" dirty="0"/>
              <a:t> </a:t>
            </a:r>
          </a:p>
        </p:txBody>
      </p:sp>
      <p:sp>
        <p:nvSpPr>
          <p:cNvPr id="9" name="TextBox 8">
            <a:extLst>
              <a:ext uri="{FF2B5EF4-FFF2-40B4-BE49-F238E27FC236}">
                <a16:creationId xmlns:a16="http://schemas.microsoft.com/office/drawing/2014/main" id="{0A5A6B6E-C062-D54A-8EC7-C71B3FBCA439}"/>
              </a:ext>
            </a:extLst>
          </p:cNvPr>
          <p:cNvSpPr txBox="1"/>
          <p:nvPr/>
        </p:nvSpPr>
        <p:spPr>
          <a:xfrm>
            <a:off x="646109"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up to 9 UD</a:t>
            </a:r>
          </a:p>
          <a:p>
            <a:r>
              <a:rPr lang="en-US" sz="1000" b="1" dirty="0"/>
              <a:t> </a:t>
            </a:r>
          </a:p>
        </p:txBody>
      </p:sp>
      <p:sp>
        <p:nvSpPr>
          <p:cNvPr id="10" name="TextBox 9">
            <a:extLst>
              <a:ext uri="{FF2B5EF4-FFF2-40B4-BE49-F238E27FC236}">
                <a16:creationId xmlns:a16="http://schemas.microsoft.com/office/drawing/2014/main" id="{6B4A0AEF-2B67-C24C-A97A-6F9C15966939}"/>
              </a:ext>
            </a:extLst>
          </p:cNvPr>
          <p:cNvSpPr txBox="1"/>
          <p:nvPr/>
        </p:nvSpPr>
        <p:spPr>
          <a:xfrm>
            <a:off x="646109"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 up to 3 UD</a:t>
            </a:r>
          </a:p>
          <a:p>
            <a:r>
              <a:rPr lang="en-US" sz="1000" b="1" dirty="0"/>
              <a:t> </a:t>
            </a:r>
          </a:p>
        </p:txBody>
      </p:sp>
      <p:sp>
        <p:nvSpPr>
          <p:cNvPr id="11" name="TextBox 10">
            <a:extLst>
              <a:ext uri="{FF2B5EF4-FFF2-40B4-BE49-F238E27FC236}">
                <a16:creationId xmlns:a16="http://schemas.microsoft.com/office/drawing/2014/main" id="{1B8D5C2D-1097-0643-BBAD-9B768C0CAF1F}"/>
              </a:ext>
            </a:extLst>
          </p:cNvPr>
          <p:cNvSpPr txBox="1"/>
          <p:nvPr/>
        </p:nvSpPr>
        <p:spPr>
          <a:xfrm>
            <a:off x="646109"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up to 6 UD</a:t>
            </a:r>
          </a:p>
          <a:p>
            <a:r>
              <a:rPr lang="en-US" sz="1000" b="1" dirty="0"/>
              <a:t> </a:t>
            </a:r>
          </a:p>
        </p:txBody>
      </p:sp>
      <p:sp>
        <p:nvSpPr>
          <p:cNvPr id="12" name="TextBox 11">
            <a:extLst>
              <a:ext uri="{FF2B5EF4-FFF2-40B4-BE49-F238E27FC236}">
                <a16:creationId xmlns:a16="http://schemas.microsoft.com/office/drawing/2014/main" id="{FFB03621-B605-B640-BE7F-DEE3BEEF6E59}"/>
              </a:ext>
            </a:extLst>
          </p:cNvPr>
          <p:cNvSpPr txBox="1"/>
          <p:nvPr/>
        </p:nvSpPr>
        <p:spPr>
          <a:xfrm>
            <a:off x="550414" y="1187884"/>
            <a:ext cx="3777035" cy="646331"/>
          </a:xfrm>
          <a:prstGeom prst="rect">
            <a:avLst/>
          </a:prstGeom>
          <a:noFill/>
        </p:spPr>
        <p:txBody>
          <a:bodyPr wrap="square" rtlCol="0">
            <a:spAutoFit/>
          </a:bodyPr>
          <a:lstStyle/>
          <a:p>
            <a:r>
              <a:rPr lang="en-US" sz="3600" dirty="0"/>
              <a:t>CURRENT PLAN</a:t>
            </a:r>
          </a:p>
        </p:txBody>
      </p:sp>
      <p:sp>
        <p:nvSpPr>
          <p:cNvPr id="13" name="TextBox 12">
            <a:extLst>
              <a:ext uri="{FF2B5EF4-FFF2-40B4-BE49-F238E27FC236}">
                <a16:creationId xmlns:a16="http://schemas.microsoft.com/office/drawing/2014/main" id="{AAD328AD-4C9C-A446-AC47-C7DF566AD4FC}"/>
              </a:ext>
            </a:extLst>
          </p:cNvPr>
          <p:cNvSpPr txBox="1"/>
          <p:nvPr/>
        </p:nvSpPr>
        <p:spPr>
          <a:xfrm>
            <a:off x="7864553"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12 units, </a:t>
            </a:r>
            <a:r>
              <a:rPr lang="en-US" sz="2400" b="1" dirty="0">
                <a:solidFill>
                  <a:schemeClr val="accent1"/>
                </a:solidFill>
              </a:rPr>
              <a:t>incl. 3 UD</a:t>
            </a:r>
          </a:p>
          <a:p>
            <a:r>
              <a:rPr lang="en-US" sz="1000" b="1" dirty="0"/>
              <a:t> </a:t>
            </a:r>
          </a:p>
        </p:txBody>
      </p:sp>
      <p:sp>
        <p:nvSpPr>
          <p:cNvPr id="14" name="TextBox 13">
            <a:extLst>
              <a:ext uri="{FF2B5EF4-FFF2-40B4-BE49-F238E27FC236}">
                <a16:creationId xmlns:a16="http://schemas.microsoft.com/office/drawing/2014/main" id="{DEF9A1DB-2F51-DA4C-A0F8-D835A2CF6DD1}"/>
              </a:ext>
            </a:extLst>
          </p:cNvPr>
          <p:cNvSpPr txBox="1"/>
          <p:nvPr/>
        </p:nvSpPr>
        <p:spPr>
          <a:xfrm>
            <a:off x="7864552"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a:t>
            </a:r>
            <a:r>
              <a:rPr lang="en-US" sz="2400" b="1" dirty="0">
                <a:solidFill>
                  <a:schemeClr val="accent1"/>
                </a:solidFill>
              </a:rPr>
              <a:t>up to 3 UD</a:t>
            </a:r>
          </a:p>
          <a:p>
            <a:r>
              <a:rPr lang="en-US" sz="1000" b="1" dirty="0"/>
              <a:t> </a:t>
            </a:r>
          </a:p>
        </p:txBody>
      </p:sp>
      <p:sp>
        <p:nvSpPr>
          <p:cNvPr id="15" name="TextBox 14">
            <a:extLst>
              <a:ext uri="{FF2B5EF4-FFF2-40B4-BE49-F238E27FC236}">
                <a16:creationId xmlns:a16="http://schemas.microsoft.com/office/drawing/2014/main" id="{0E61942E-DFCE-AD48-8B94-F04B0FD5E704}"/>
              </a:ext>
            </a:extLst>
          </p:cNvPr>
          <p:cNvSpPr txBox="1"/>
          <p:nvPr/>
        </p:nvSpPr>
        <p:spPr>
          <a:xfrm>
            <a:off x="7864551"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a:t>
            </a:r>
            <a:r>
              <a:rPr lang="en-US" sz="2400" b="1" dirty="0">
                <a:solidFill>
                  <a:schemeClr val="accent1"/>
                </a:solidFill>
              </a:rPr>
              <a:t>up to 3 UD</a:t>
            </a:r>
          </a:p>
          <a:p>
            <a:r>
              <a:rPr lang="en-US" sz="1000" b="1" dirty="0"/>
              <a:t> </a:t>
            </a:r>
          </a:p>
        </p:txBody>
      </p:sp>
      <p:sp>
        <p:nvSpPr>
          <p:cNvPr id="16" name="TextBox 15">
            <a:extLst>
              <a:ext uri="{FF2B5EF4-FFF2-40B4-BE49-F238E27FC236}">
                <a16:creationId xmlns:a16="http://schemas.microsoft.com/office/drawing/2014/main" id="{59C9C8DD-F744-3340-8EEF-7651BF7F6113}"/>
              </a:ext>
            </a:extLst>
          </p:cNvPr>
          <p:cNvSpPr txBox="1"/>
          <p:nvPr/>
        </p:nvSpPr>
        <p:spPr>
          <a:xfrm>
            <a:off x="7864551"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a:t>
            </a:r>
            <a:r>
              <a:rPr lang="en-US" sz="2400" b="1" dirty="0">
                <a:solidFill>
                  <a:schemeClr val="accent1"/>
                </a:solidFill>
              </a:rPr>
              <a:t> not UDGE</a:t>
            </a:r>
          </a:p>
          <a:p>
            <a:r>
              <a:rPr lang="en-US" sz="1000" b="1" dirty="0"/>
              <a:t> </a:t>
            </a:r>
          </a:p>
        </p:txBody>
      </p:sp>
      <p:sp>
        <p:nvSpPr>
          <p:cNvPr id="17" name="TextBox 16">
            <a:extLst>
              <a:ext uri="{FF2B5EF4-FFF2-40B4-BE49-F238E27FC236}">
                <a16:creationId xmlns:a16="http://schemas.microsoft.com/office/drawing/2014/main" id="{1B259328-247E-6D44-BB33-DCB931FC51A6}"/>
              </a:ext>
            </a:extLst>
          </p:cNvPr>
          <p:cNvSpPr txBox="1"/>
          <p:nvPr/>
        </p:nvSpPr>
        <p:spPr>
          <a:xfrm>
            <a:off x="7864551"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a:t>
            </a:r>
            <a:r>
              <a:rPr lang="en-US" sz="2400" b="1" dirty="0">
                <a:solidFill>
                  <a:schemeClr val="accent1"/>
                </a:solidFill>
              </a:rPr>
              <a:t>up to 3 UD</a:t>
            </a:r>
          </a:p>
          <a:p>
            <a:r>
              <a:rPr lang="en-US" sz="1000" b="1" dirty="0"/>
              <a:t> </a:t>
            </a:r>
          </a:p>
        </p:txBody>
      </p:sp>
      <p:sp>
        <p:nvSpPr>
          <p:cNvPr id="18" name="TextBox 17">
            <a:extLst>
              <a:ext uri="{FF2B5EF4-FFF2-40B4-BE49-F238E27FC236}">
                <a16:creationId xmlns:a16="http://schemas.microsoft.com/office/drawing/2014/main" id="{483FA4CE-D416-394E-8239-0F91C39D2E9C}"/>
              </a:ext>
            </a:extLst>
          </p:cNvPr>
          <p:cNvSpPr txBox="1"/>
          <p:nvPr/>
        </p:nvSpPr>
        <p:spPr>
          <a:xfrm>
            <a:off x="7864550" y="1187884"/>
            <a:ext cx="4327449" cy="646331"/>
          </a:xfrm>
          <a:prstGeom prst="rect">
            <a:avLst/>
          </a:prstGeom>
          <a:noFill/>
        </p:spPr>
        <p:txBody>
          <a:bodyPr wrap="square" rtlCol="0">
            <a:spAutoFit/>
          </a:bodyPr>
          <a:lstStyle/>
          <a:p>
            <a:r>
              <a:rPr lang="en-US" sz="3600" dirty="0"/>
              <a:t>6 IN ANY 2</a:t>
            </a:r>
          </a:p>
        </p:txBody>
      </p:sp>
      <p:cxnSp>
        <p:nvCxnSpPr>
          <p:cNvPr id="4" name="Straight Arrow Connector 3">
            <a:extLst>
              <a:ext uri="{FF2B5EF4-FFF2-40B4-BE49-F238E27FC236}">
                <a16:creationId xmlns:a16="http://schemas.microsoft.com/office/drawing/2014/main" id="{1611A41D-E3B5-0F4E-B924-8B9113CA75AB}"/>
              </a:ext>
            </a:extLst>
          </p:cNvPr>
          <p:cNvCxnSpPr>
            <a:stCxn id="5" idx="3"/>
            <a:endCxn id="13" idx="1"/>
          </p:cNvCxnSpPr>
          <p:nvPr/>
        </p:nvCxnSpPr>
        <p:spPr>
          <a:xfrm>
            <a:off x="4231758" y="2237969"/>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161DC08-2E66-AB4C-8363-6001D18B38F1}"/>
              </a:ext>
            </a:extLst>
          </p:cNvPr>
          <p:cNvSpPr txBox="1"/>
          <p:nvPr/>
        </p:nvSpPr>
        <p:spPr>
          <a:xfrm>
            <a:off x="4827181" y="1531088"/>
            <a:ext cx="2402959" cy="646331"/>
          </a:xfrm>
          <a:prstGeom prst="rect">
            <a:avLst/>
          </a:prstGeom>
          <a:noFill/>
        </p:spPr>
        <p:txBody>
          <a:bodyPr wrap="square" rtlCol="0">
            <a:spAutoFit/>
          </a:bodyPr>
          <a:lstStyle/>
          <a:p>
            <a:r>
              <a:rPr lang="en-US" sz="3600" dirty="0"/>
              <a:t>⇧</a:t>
            </a:r>
            <a:r>
              <a:rPr lang="en-US" sz="2800" dirty="0"/>
              <a:t> 501-517%</a:t>
            </a:r>
          </a:p>
        </p:txBody>
      </p:sp>
      <p:cxnSp>
        <p:nvCxnSpPr>
          <p:cNvPr id="19" name="Straight Arrow Connector 18">
            <a:extLst>
              <a:ext uri="{FF2B5EF4-FFF2-40B4-BE49-F238E27FC236}">
                <a16:creationId xmlns:a16="http://schemas.microsoft.com/office/drawing/2014/main" id="{849A4234-4965-C943-B22B-FE8D45488D24}"/>
              </a:ext>
            </a:extLst>
          </p:cNvPr>
          <p:cNvCxnSpPr/>
          <p:nvPr/>
        </p:nvCxnSpPr>
        <p:spPr>
          <a:xfrm>
            <a:off x="4251252" y="3255789"/>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ADD5CF89-245D-6140-8DFF-6FF347C3C590}"/>
              </a:ext>
            </a:extLst>
          </p:cNvPr>
          <p:cNvSpPr txBox="1"/>
          <p:nvPr/>
        </p:nvSpPr>
        <p:spPr>
          <a:xfrm>
            <a:off x="5721927" y="2547890"/>
            <a:ext cx="1728568" cy="646331"/>
          </a:xfrm>
          <a:prstGeom prst="rect">
            <a:avLst/>
          </a:prstGeom>
          <a:noFill/>
        </p:spPr>
        <p:txBody>
          <a:bodyPr wrap="square" rtlCol="0">
            <a:spAutoFit/>
          </a:bodyPr>
          <a:lstStyle/>
          <a:p>
            <a:r>
              <a:rPr lang="en-US" sz="3600" dirty="0"/>
              <a:t>≈</a:t>
            </a:r>
            <a:endParaRPr lang="en-US" sz="2800" dirty="0"/>
          </a:p>
        </p:txBody>
      </p:sp>
      <p:cxnSp>
        <p:nvCxnSpPr>
          <p:cNvPr id="21" name="Straight Arrow Connector 20">
            <a:extLst>
              <a:ext uri="{FF2B5EF4-FFF2-40B4-BE49-F238E27FC236}">
                <a16:creationId xmlns:a16="http://schemas.microsoft.com/office/drawing/2014/main" id="{55E2478A-73AA-8940-933D-748F412173F9}"/>
              </a:ext>
            </a:extLst>
          </p:cNvPr>
          <p:cNvCxnSpPr/>
          <p:nvPr/>
        </p:nvCxnSpPr>
        <p:spPr>
          <a:xfrm>
            <a:off x="4251252" y="4255337"/>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4A5F7A5-CAF9-E047-BA47-A09306C6CBEF}"/>
              </a:ext>
            </a:extLst>
          </p:cNvPr>
          <p:cNvSpPr txBox="1"/>
          <p:nvPr/>
        </p:nvSpPr>
        <p:spPr>
          <a:xfrm>
            <a:off x="5721927" y="3562335"/>
            <a:ext cx="1191491" cy="646331"/>
          </a:xfrm>
          <a:prstGeom prst="rect">
            <a:avLst/>
          </a:prstGeom>
          <a:noFill/>
        </p:spPr>
        <p:txBody>
          <a:bodyPr wrap="square" rtlCol="0">
            <a:spAutoFit/>
          </a:bodyPr>
          <a:lstStyle/>
          <a:p>
            <a:r>
              <a:rPr lang="en-US" sz="3600" dirty="0"/>
              <a:t>≈</a:t>
            </a:r>
          </a:p>
        </p:txBody>
      </p:sp>
      <p:cxnSp>
        <p:nvCxnSpPr>
          <p:cNvPr id="23" name="Straight Arrow Connector 22">
            <a:extLst>
              <a:ext uri="{FF2B5EF4-FFF2-40B4-BE49-F238E27FC236}">
                <a16:creationId xmlns:a16="http://schemas.microsoft.com/office/drawing/2014/main" id="{0A3AA52B-6850-D648-96FC-53F92F7A0020}"/>
              </a:ext>
            </a:extLst>
          </p:cNvPr>
          <p:cNvCxnSpPr/>
          <p:nvPr/>
        </p:nvCxnSpPr>
        <p:spPr>
          <a:xfrm>
            <a:off x="4279602" y="5301173"/>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106CAEBB-B24C-ED48-A070-A18F5E30B6A9}"/>
              </a:ext>
            </a:extLst>
          </p:cNvPr>
          <p:cNvSpPr txBox="1"/>
          <p:nvPr/>
        </p:nvSpPr>
        <p:spPr>
          <a:xfrm>
            <a:off x="5110713" y="4594292"/>
            <a:ext cx="2167271" cy="646331"/>
          </a:xfrm>
          <a:prstGeom prst="rect">
            <a:avLst/>
          </a:prstGeom>
          <a:noFill/>
        </p:spPr>
        <p:txBody>
          <a:bodyPr wrap="square" rtlCol="0">
            <a:spAutoFit/>
          </a:bodyPr>
          <a:lstStyle/>
          <a:p>
            <a:r>
              <a:rPr lang="en-US" sz="3600" dirty="0"/>
              <a:t>⇩</a:t>
            </a:r>
            <a:r>
              <a:rPr lang="en-US" sz="2800" dirty="0"/>
              <a:t> 60-61%</a:t>
            </a:r>
          </a:p>
        </p:txBody>
      </p:sp>
      <p:cxnSp>
        <p:nvCxnSpPr>
          <p:cNvPr id="25" name="Straight Arrow Connector 24">
            <a:extLst>
              <a:ext uri="{FF2B5EF4-FFF2-40B4-BE49-F238E27FC236}">
                <a16:creationId xmlns:a16="http://schemas.microsoft.com/office/drawing/2014/main" id="{F8F25C6B-3FE7-5B4E-A3FA-91D463702ADD}"/>
              </a:ext>
            </a:extLst>
          </p:cNvPr>
          <p:cNvCxnSpPr/>
          <p:nvPr/>
        </p:nvCxnSpPr>
        <p:spPr>
          <a:xfrm>
            <a:off x="4263116" y="6333131"/>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60E0F29-85E3-1544-91EF-35EE5FCAEBFA}"/>
              </a:ext>
            </a:extLst>
          </p:cNvPr>
          <p:cNvSpPr txBox="1"/>
          <p:nvPr/>
        </p:nvSpPr>
        <p:spPr>
          <a:xfrm>
            <a:off x="5430982" y="5640127"/>
            <a:ext cx="1596091" cy="646331"/>
          </a:xfrm>
          <a:prstGeom prst="rect">
            <a:avLst/>
          </a:prstGeom>
          <a:noFill/>
        </p:spPr>
        <p:txBody>
          <a:bodyPr wrap="square" rtlCol="0">
            <a:spAutoFit/>
          </a:bodyPr>
          <a:lstStyle/>
          <a:p>
            <a:r>
              <a:rPr lang="en-US" sz="3600" dirty="0"/>
              <a:t>⇩ </a:t>
            </a:r>
            <a:r>
              <a:rPr lang="en-US" sz="2800" dirty="0"/>
              <a:t>4%</a:t>
            </a:r>
          </a:p>
        </p:txBody>
      </p:sp>
    </p:spTree>
    <p:extLst>
      <p:ext uri="{BB962C8B-B14F-4D97-AF65-F5344CB8AC3E}">
        <p14:creationId xmlns:p14="http://schemas.microsoft.com/office/powerpoint/2010/main" val="4105340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par>
                                <p:cTn id="8" presetID="22" presetClass="entr" presetSubtype="8"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left)">
                                      <p:cBhvr>
                                        <p:cTn id="15" dur="1000"/>
                                        <p:tgtEl>
                                          <p:spTgt spid="20"/>
                                        </p:tgtEl>
                                      </p:cBhvr>
                                    </p:animEffect>
                                  </p:childTnLst>
                                </p:cTn>
                              </p:par>
                              <p:par>
                                <p:cTn id="16" presetID="22" presetClass="entr" presetSubtype="8"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left)">
                                      <p:cBhvr>
                                        <p:cTn id="18" dur="10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left)">
                                      <p:cBhvr>
                                        <p:cTn id="23" dur="1000"/>
                                        <p:tgtEl>
                                          <p:spTgt spid="22"/>
                                        </p:tgtEl>
                                      </p:cBhvr>
                                    </p:animEffect>
                                  </p:childTnLst>
                                </p:cTn>
                              </p:par>
                              <p:par>
                                <p:cTn id="24" presetID="22" presetClass="entr" presetSubtype="8" fill="hold"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ipe(left)">
                                      <p:cBhvr>
                                        <p:cTn id="26" dur="1000"/>
                                        <p:tgtEl>
                                          <p:spTgt spid="2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1000"/>
                                        <p:tgtEl>
                                          <p:spTgt spid="24"/>
                                        </p:tgtEl>
                                      </p:cBhvr>
                                    </p:animEffect>
                                  </p:childTnLst>
                                </p:cTn>
                              </p:par>
                              <p:par>
                                <p:cTn id="32" presetID="22" presetClass="entr" presetSubtype="8"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left)">
                                      <p:cBhvr>
                                        <p:cTn id="34" dur="10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1000"/>
                                        <p:tgtEl>
                                          <p:spTgt spid="26"/>
                                        </p:tgtEl>
                                      </p:cBhvr>
                                    </p:animEffect>
                                  </p:childTnLst>
                                </p:cTn>
                              </p:par>
                              <p:par>
                                <p:cTn id="40" presetID="22" presetClass="entr" presetSubtype="8" fill="hold"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wipe(left)">
                                      <p:cBhvr>
                                        <p:cTn id="42"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0" grpId="0"/>
      <p:bldP spid="22" grpId="0"/>
      <p:bldP spid="24" grpId="0"/>
      <p:bldP spid="2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CF44C-D950-0546-B356-BC73E66234B4}"/>
              </a:ext>
            </a:extLst>
          </p:cNvPr>
          <p:cNvSpPr>
            <a:spLocks noGrp="1"/>
          </p:cNvSpPr>
          <p:nvPr>
            <p:ph type="title"/>
          </p:nvPr>
        </p:nvSpPr>
        <p:spPr/>
        <p:txBody>
          <a:bodyPr/>
          <a:lstStyle/>
          <a:p>
            <a:r>
              <a:rPr lang="en-US" dirty="0"/>
              <a:t>UPPER-DIVISION GE COMPARISON</a:t>
            </a:r>
            <a:br>
              <a:rPr lang="en-US" dirty="0"/>
            </a:br>
            <a:r>
              <a:rPr lang="en-US" sz="3600" dirty="0"/>
              <a:t>3 or 6 in F (Plan 5/Option 7)</a:t>
            </a:r>
            <a:endParaRPr lang="en-US" sz="2800" i="1" dirty="0"/>
          </a:p>
        </p:txBody>
      </p:sp>
      <p:graphicFrame>
        <p:nvGraphicFramePr>
          <p:cNvPr id="6" name="Content Placeholder 5">
            <a:extLst>
              <a:ext uri="{FF2B5EF4-FFF2-40B4-BE49-F238E27FC236}">
                <a16:creationId xmlns:a16="http://schemas.microsoft.com/office/drawing/2014/main" id="{5A879F2D-8061-4D41-9168-2927760C4DBF}"/>
              </a:ext>
            </a:extLst>
          </p:cNvPr>
          <p:cNvGraphicFramePr>
            <a:graphicFrameLocks noGrp="1"/>
          </p:cNvGraphicFramePr>
          <p:nvPr>
            <p:ph idx="1"/>
            <p:extLst>
              <p:ext uri="{D42A27DB-BD31-4B8C-83A1-F6EECF244321}">
                <p14:modId xmlns:p14="http://schemas.microsoft.com/office/powerpoint/2010/main" val="2752933074"/>
              </p:ext>
            </p:extLst>
          </p:nvPr>
        </p:nvGraphicFramePr>
        <p:xfrm>
          <a:off x="646111" y="3478184"/>
          <a:ext cx="8947150" cy="2408392"/>
        </p:xfrm>
        <a:graphic>
          <a:graphicData uri="http://schemas.openxmlformats.org/drawingml/2006/table">
            <a:tbl>
              <a:tblPr firstRow="1" bandRow="1">
                <a:tableStyleId>{5C22544A-7EE6-4342-B048-85BDC9FD1C3A}</a:tableStyleId>
              </a:tblPr>
              <a:tblGrid>
                <a:gridCol w="1789430">
                  <a:extLst>
                    <a:ext uri="{9D8B030D-6E8A-4147-A177-3AD203B41FA5}">
                      <a16:colId xmlns:a16="http://schemas.microsoft.com/office/drawing/2014/main" val="770926990"/>
                    </a:ext>
                  </a:extLst>
                </a:gridCol>
                <a:gridCol w="1789430">
                  <a:extLst>
                    <a:ext uri="{9D8B030D-6E8A-4147-A177-3AD203B41FA5}">
                      <a16:colId xmlns:a16="http://schemas.microsoft.com/office/drawing/2014/main" val="2457480030"/>
                    </a:ext>
                  </a:extLst>
                </a:gridCol>
                <a:gridCol w="1789430">
                  <a:extLst>
                    <a:ext uri="{9D8B030D-6E8A-4147-A177-3AD203B41FA5}">
                      <a16:colId xmlns:a16="http://schemas.microsoft.com/office/drawing/2014/main" val="791408796"/>
                    </a:ext>
                  </a:extLst>
                </a:gridCol>
                <a:gridCol w="1789430">
                  <a:extLst>
                    <a:ext uri="{9D8B030D-6E8A-4147-A177-3AD203B41FA5}">
                      <a16:colId xmlns:a16="http://schemas.microsoft.com/office/drawing/2014/main" val="2537216454"/>
                    </a:ext>
                  </a:extLst>
                </a:gridCol>
                <a:gridCol w="1789430">
                  <a:extLst>
                    <a:ext uri="{9D8B030D-6E8A-4147-A177-3AD203B41FA5}">
                      <a16:colId xmlns:a16="http://schemas.microsoft.com/office/drawing/2014/main" val="3850250890"/>
                    </a:ext>
                  </a:extLst>
                </a:gridCol>
              </a:tblGrid>
              <a:tr h="602098">
                <a:tc>
                  <a:txBody>
                    <a:bodyPr/>
                    <a:lstStyle/>
                    <a:p>
                      <a:endParaRPr lang="en-US" dirty="0"/>
                    </a:p>
                  </a:txBody>
                  <a:tcPr anchor="ctr"/>
                </a:tc>
                <a:tc>
                  <a:txBody>
                    <a:bodyPr/>
                    <a:lstStyle/>
                    <a:p>
                      <a:pPr algn="ctr"/>
                      <a:r>
                        <a:rPr lang="en-US" dirty="0"/>
                        <a:t>B</a:t>
                      </a:r>
                    </a:p>
                  </a:txBody>
                  <a:tcPr anchor="ctr"/>
                </a:tc>
                <a:tc>
                  <a:txBody>
                    <a:bodyPr/>
                    <a:lstStyle/>
                    <a:p>
                      <a:pPr algn="ctr"/>
                      <a:r>
                        <a:rPr lang="en-US" dirty="0"/>
                        <a:t>C</a:t>
                      </a:r>
                    </a:p>
                  </a:txBody>
                  <a:tcPr anchor="ctr"/>
                </a:tc>
                <a:tc>
                  <a:txBody>
                    <a:bodyPr/>
                    <a:lstStyle/>
                    <a:p>
                      <a:pPr algn="ctr"/>
                      <a:r>
                        <a:rPr lang="en-US" dirty="0"/>
                        <a:t>D</a:t>
                      </a:r>
                    </a:p>
                  </a:txBody>
                  <a:tcPr anchor="ctr"/>
                </a:tc>
                <a:tc>
                  <a:txBody>
                    <a:bodyPr/>
                    <a:lstStyle/>
                    <a:p>
                      <a:pPr algn="ctr"/>
                      <a:r>
                        <a:rPr lang="en-US" dirty="0"/>
                        <a:t>F</a:t>
                      </a:r>
                    </a:p>
                  </a:txBody>
                  <a:tcPr anchor="ctr"/>
                </a:tc>
                <a:extLst>
                  <a:ext uri="{0D108BD9-81ED-4DB2-BD59-A6C34878D82A}">
                    <a16:rowId xmlns:a16="http://schemas.microsoft.com/office/drawing/2014/main" val="2777957662"/>
                  </a:ext>
                </a:extLst>
              </a:tr>
              <a:tr h="602098">
                <a:tc>
                  <a:txBody>
                    <a:bodyPr/>
                    <a:lstStyle/>
                    <a:p>
                      <a:r>
                        <a:rPr lang="en-US" dirty="0"/>
                        <a:t>Student 1</a:t>
                      </a:r>
                    </a:p>
                  </a:txBody>
                  <a:tcPr anchor="ctr"/>
                </a:tc>
                <a:tc>
                  <a:txBody>
                    <a:bodyPr/>
                    <a:lstStyle/>
                    <a:p>
                      <a:pPr algn="ctr"/>
                      <a:r>
                        <a:rPr lang="en-US" dirty="0"/>
                        <a:t>3</a:t>
                      </a:r>
                    </a:p>
                  </a:txBody>
                  <a:tcPr anchor="ctr"/>
                </a:tc>
                <a:tc>
                  <a:txBody>
                    <a:bodyPr/>
                    <a:lstStyle/>
                    <a:p>
                      <a:pPr algn="ctr"/>
                      <a:r>
                        <a:rPr lang="en-US" dirty="0"/>
                        <a:t>3</a:t>
                      </a:r>
                    </a:p>
                  </a:txBody>
                  <a:tcPr anchor="ctr"/>
                </a:tc>
                <a:tc>
                  <a:txBody>
                    <a:bodyPr/>
                    <a:lstStyle/>
                    <a:p>
                      <a:pPr algn="ctr"/>
                      <a:r>
                        <a:rPr lang="en-US" dirty="0"/>
                        <a:t>--</a:t>
                      </a:r>
                    </a:p>
                  </a:txBody>
                  <a:tcPr anchor="ctr"/>
                </a:tc>
                <a:tc>
                  <a:txBody>
                    <a:bodyPr/>
                    <a:lstStyle/>
                    <a:p>
                      <a:pPr algn="ctr"/>
                      <a:r>
                        <a:rPr lang="en-US" dirty="0"/>
                        <a:t>3</a:t>
                      </a:r>
                    </a:p>
                  </a:txBody>
                  <a:tcPr anchor="ctr"/>
                </a:tc>
                <a:extLst>
                  <a:ext uri="{0D108BD9-81ED-4DB2-BD59-A6C34878D82A}">
                    <a16:rowId xmlns:a16="http://schemas.microsoft.com/office/drawing/2014/main" val="1316082316"/>
                  </a:ext>
                </a:extLst>
              </a:tr>
              <a:tr h="602098">
                <a:tc>
                  <a:txBody>
                    <a:bodyPr/>
                    <a:lstStyle/>
                    <a:p>
                      <a:r>
                        <a:rPr lang="en-US" dirty="0"/>
                        <a:t>Student 2</a:t>
                      </a:r>
                    </a:p>
                  </a:txBody>
                  <a:tcPr anchor="ctr"/>
                </a:tc>
                <a:tc>
                  <a:txBody>
                    <a:bodyPr/>
                    <a:lstStyle/>
                    <a:p>
                      <a:pPr algn="ctr"/>
                      <a:r>
                        <a:rPr lang="en-US" dirty="0"/>
                        <a:t>3</a:t>
                      </a:r>
                    </a:p>
                  </a:txBody>
                  <a:tcPr anchor="ctr"/>
                </a:tc>
                <a:tc>
                  <a:txBody>
                    <a:bodyPr/>
                    <a:lstStyle/>
                    <a:p>
                      <a:pPr algn="ctr"/>
                      <a:r>
                        <a:rPr lang="en-US" dirty="0"/>
                        <a:t>--</a:t>
                      </a:r>
                    </a:p>
                  </a:txBody>
                  <a:tcPr anchor="ctr"/>
                </a:tc>
                <a:tc>
                  <a:txBody>
                    <a:bodyPr/>
                    <a:lstStyle/>
                    <a:p>
                      <a:pPr algn="ctr"/>
                      <a:r>
                        <a:rPr lang="en-US" dirty="0"/>
                        <a:t>3</a:t>
                      </a:r>
                    </a:p>
                  </a:txBody>
                  <a:tcPr anchor="ctr"/>
                </a:tc>
                <a:tc>
                  <a:txBody>
                    <a:bodyPr/>
                    <a:lstStyle/>
                    <a:p>
                      <a:pPr algn="ctr"/>
                      <a:r>
                        <a:rPr lang="en-US" dirty="0"/>
                        <a:t>3</a:t>
                      </a:r>
                    </a:p>
                  </a:txBody>
                  <a:tcPr anchor="ctr"/>
                </a:tc>
                <a:extLst>
                  <a:ext uri="{0D108BD9-81ED-4DB2-BD59-A6C34878D82A}">
                    <a16:rowId xmlns:a16="http://schemas.microsoft.com/office/drawing/2014/main" val="1132445915"/>
                  </a:ext>
                </a:extLst>
              </a:tr>
              <a:tr h="602098">
                <a:tc>
                  <a:txBody>
                    <a:bodyPr/>
                    <a:lstStyle/>
                    <a:p>
                      <a:r>
                        <a:rPr lang="en-US" dirty="0"/>
                        <a:t>Student 3</a:t>
                      </a:r>
                    </a:p>
                  </a:txBody>
                  <a:tcPr anchor="ctr"/>
                </a:tc>
                <a:tc>
                  <a:txBody>
                    <a:bodyPr/>
                    <a:lstStyle/>
                    <a:p>
                      <a:pPr algn="ctr"/>
                      <a:r>
                        <a:rPr lang="en-US" dirty="0"/>
                        <a:t>3</a:t>
                      </a:r>
                    </a:p>
                  </a:txBody>
                  <a:tcPr anchor="ctr"/>
                </a:tc>
                <a:tc>
                  <a:txBody>
                    <a:bodyPr/>
                    <a:lstStyle/>
                    <a:p>
                      <a:pPr algn="ctr"/>
                      <a:r>
                        <a:rPr lang="en-US" dirty="0"/>
                        <a:t>--</a:t>
                      </a:r>
                    </a:p>
                  </a:txBody>
                  <a:tcPr anchor="ctr"/>
                </a:tc>
                <a:tc>
                  <a:txBody>
                    <a:bodyPr/>
                    <a:lstStyle/>
                    <a:p>
                      <a:pPr algn="ctr"/>
                      <a:r>
                        <a:rPr lang="en-US" dirty="0"/>
                        <a:t>--</a:t>
                      </a:r>
                    </a:p>
                  </a:txBody>
                  <a:tcPr anchor="ctr"/>
                </a:tc>
                <a:tc>
                  <a:txBody>
                    <a:bodyPr/>
                    <a:lstStyle/>
                    <a:p>
                      <a:pPr algn="ctr"/>
                      <a:r>
                        <a:rPr lang="en-US" dirty="0"/>
                        <a:t>3 + 3</a:t>
                      </a:r>
                    </a:p>
                  </a:txBody>
                  <a:tcPr anchor="ctr"/>
                </a:tc>
                <a:extLst>
                  <a:ext uri="{0D108BD9-81ED-4DB2-BD59-A6C34878D82A}">
                    <a16:rowId xmlns:a16="http://schemas.microsoft.com/office/drawing/2014/main" val="4181405782"/>
                  </a:ext>
                </a:extLst>
              </a:tr>
            </a:tbl>
          </a:graphicData>
        </a:graphic>
      </p:graphicFrame>
      <p:sp>
        <p:nvSpPr>
          <p:cNvPr id="7" name="TextBox 6">
            <a:extLst>
              <a:ext uri="{FF2B5EF4-FFF2-40B4-BE49-F238E27FC236}">
                <a16:creationId xmlns:a16="http://schemas.microsoft.com/office/drawing/2014/main" id="{364359B1-4447-A64B-B5D4-404303CE93AD}"/>
              </a:ext>
            </a:extLst>
          </p:cNvPr>
          <p:cNvSpPr txBox="1"/>
          <p:nvPr/>
        </p:nvSpPr>
        <p:spPr>
          <a:xfrm>
            <a:off x="646111" y="2425710"/>
            <a:ext cx="9242168" cy="523220"/>
          </a:xfrm>
          <a:prstGeom prst="rect">
            <a:avLst/>
          </a:prstGeom>
          <a:noFill/>
        </p:spPr>
        <p:txBody>
          <a:bodyPr wrap="square" rtlCol="0">
            <a:spAutoFit/>
          </a:bodyPr>
          <a:lstStyle/>
          <a:p>
            <a:r>
              <a:rPr lang="en-US" sz="2800" dirty="0"/>
              <a:t>Upper division:  3 in B, 3 in F, 3 in C, D, or F</a:t>
            </a:r>
          </a:p>
        </p:txBody>
      </p:sp>
      <p:sp>
        <p:nvSpPr>
          <p:cNvPr id="5" name="Arc 4">
            <a:extLst>
              <a:ext uri="{FF2B5EF4-FFF2-40B4-BE49-F238E27FC236}">
                <a16:creationId xmlns:a16="http://schemas.microsoft.com/office/drawing/2014/main" id="{8B33D39D-D4A0-9F44-AF61-7F3222C57028}"/>
              </a:ext>
            </a:extLst>
          </p:cNvPr>
          <p:cNvSpPr/>
          <p:nvPr/>
        </p:nvSpPr>
        <p:spPr>
          <a:xfrm rot="5673534">
            <a:off x="5991569" y="3984569"/>
            <a:ext cx="1656103" cy="3662916"/>
          </a:xfrm>
          <a:prstGeom prst="arc">
            <a:avLst>
              <a:gd name="adj1" fmla="val 16200000"/>
              <a:gd name="adj2" fmla="val 4968450"/>
            </a:avLst>
          </a:prstGeom>
          <a:ln w="25400">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Arc 7">
            <a:extLst>
              <a:ext uri="{FF2B5EF4-FFF2-40B4-BE49-F238E27FC236}">
                <a16:creationId xmlns:a16="http://schemas.microsoft.com/office/drawing/2014/main" id="{026D119E-0F6D-574B-AD58-E86D3E735333}"/>
              </a:ext>
            </a:extLst>
          </p:cNvPr>
          <p:cNvSpPr/>
          <p:nvPr/>
        </p:nvSpPr>
        <p:spPr>
          <a:xfrm rot="5657143">
            <a:off x="7162806" y="4900879"/>
            <a:ext cx="1147425" cy="1868834"/>
          </a:xfrm>
          <a:prstGeom prst="arc">
            <a:avLst>
              <a:gd name="adj1" fmla="val 16200000"/>
              <a:gd name="adj2" fmla="val 4968450"/>
            </a:avLst>
          </a:prstGeom>
          <a:ln w="25400">
            <a:headEnd type="triangle"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75712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CF44C-D950-0546-B356-BC73E66234B4}"/>
              </a:ext>
            </a:extLst>
          </p:cNvPr>
          <p:cNvSpPr>
            <a:spLocks noGrp="1"/>
          </p:cNvSpPr>
          <p:nvPr>
            <p:ph type="title"/>
          </p:nvPr>
        </p:nvSpPr>
        <p:spPr/>
        <p:txBody>
          <a:bodyPr/>
          <a:lstStyle/>
          <a:p>
            <a:r>
              <a:rPr lang="en-US" dirty="0"/>
              <a:t>UPPER-DIVISION GE COMPARISON</a:t>
            </a:r>
            <a:endParaRPr lang="en-US" sz="2800" i="1" dirty="0"/>
          </a:p>
        </p:txBody>
      </p:sp>
      <p:sp>
        <p:nvSpPr>
          <p:cNvPr id="5" name="TextBox 4">
            <a:extLst>
              <a:ext uri="{FF2B5EF4-FFF2-40B4-BE49-F238E27FC236}">
                <a16:creationId xmlns:a16="http://schemas.microsoft.com/office/drawing/2014/main" id="{345CB1DC-9784-7542-9F6F-0671F8BF98B4}"/>
              </a:ext>
            </a:extLst>
          </p:cNvPr>
          <p:cNvSpPr txBox="1"/>
          <p:nvPr/>
        </p:nvSpPr>
        <p:spPr>
          <a:xfrm>
            <a:off x="646111"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11 units, LD or UD</a:t>
            </a:r>
          </a:p>
          <a:p>
            <a:r>
              <a:rPr lang="en-US" sz="1000" b="1" dirty="0"/>
              <a:t> </a:t>
            </a:r>
          </a:p>
        </p:txBody>
      </p:sp>
      <p:sp>
        <p:nvSpPr>
          <p:cNvPr id="8" name="TextBox 7">
            <a:extLst>
              <a:ext uri="{FF2B5EF4-FFF2-40B4-BE49-F238E27FC236}">
                <a16:creationId xmlns:a16="http://schemas.microsoft.com/office/drawing/2014/main" id="{9C933FC0-B7B8-154F-ACA4-DE6F47BF611A}"/>
              </a:ext>
            </a:extLst>
          </p:cNvPr>
          <p:cNvSpPr txBox="1"/>
          <p:nvPr/>
        </p:nvSpPr>
        <p:spPr>
          <a:xfrm>
            <a:off x="646110"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up to 6 UD</a:t>
            </a:r>
          </a:p>
          <a:p>
            <a:r>
              <a:rPr lang="en-US" sz="1000" b="1" dirty="0"/>
              <a:t> </a:t>
            </a:r>
          </a:p>
        </p:txBody>
      </p:sp>
      <p:sp>
        <p:nvSpPr>
          <p:cNvPr id="9" name="TextBox 8">
            <a:extLst>
              <a:ext uri="{FF2B5EF4-FFF2-40B4-BE49-F238E27FC236}">
                <a16:creationId xmlns:a16="http://schemas.microsoft.com/office/drawing/2014/main" id="{0A5A6B6E-C062-D54A-8EC7-C71B3FBCA439}"/>
              </a:ext>
            </a:extLst>
          </p:cNvPr>
          <p:cNvSpPr txBox="1"/>
          <p:nvPr/>
        </p:nvSpPr>
        <p:spPr>
          <a:xfrm>
            <a:off x="646109"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up to 9 UD</a:t>
            </a:r>
          </a:p>
          <a:p>
            <a:r>
              <a:rPr lang="en-US" sz="1000" b="1" dirty="0"/>
              <a:t> </a:t>
            </a:r>
          </a:p>
        </p:txBody>
      </p:sp>
      <p:sp>
        <p:nvSpPr>
          <p:cNvPr id="10" name="TextBox 9">
            <a:extLst>
              <a:ext uri="{FF2B5EF4-FFF2-40B4-BE49-F238E27FC236}">
                <a16:creationId xmlns:a16="http://schemas.microsoft.com/office/drawing/2014/main" id="{6B4A0AEF-2B67-C24C-A97A-6F9C15966939}"/>
              </a:ext>
            </a:extLst>
          </p:cNvPr>
          <p:cNvSpPr txBox="1"/>
          <p:nvPr/>
        </p:nvSpPr>
        <p:spPr>
          <a:xfrm>
            <a:off x="646109"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 up to 3 UD</a:t>
            </a:r>
          </a:p>
          <a:p>
            <a:r>
              <a:rPr lang="en-US" sz="1000" b="1" dirty="0"/>
              <a:t> </a:t>
            </a:r>
          </a:p>
        </p:txBody>
      </p:sp>
      <p:sp>
        <p:nvSpPr>
          <p:cNvPr id="11" name="TextBox 10">
            <a:extLst>
              <a:ext uri="{FF2B5EF4-FFF2-40B4-BE49-F238E27FC236}">
                <a16:creationId xmlns:a16="http://schemas.microsoft.com/office/drawing/2014/main" id="{1B8D5C2D-1097-0643-BBAD-9B768C0CAF1F}"/>
              </a:ext>
            </a:extLst>
          </p:cNvPr>
          <p:cNvSpPr txBox="1"/>
          <p:nvPr/>
        </p:nvSpPr>
        <p:spPr>
          <a:xfrm>
            <a:off x="646109"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up to 6 UD</a:t>
            </a:r>
          </a:p>
          <a:p>
            <a:r>
              <a:rPr lang="en-US" sz="1000" b="1" dirty="0"/>
              <a:t> </a:t>
            </a:r>
          </a:p>
        </p:txBody>
      </p:sp>
      <p:sp>
        <p:nvSpPr>
          <p:cNvPr id="12" name="TextBox 11">
            <a:extLst>
              <a:ext uri="{FF2B5EF4-FFF2-40B4-BE49-F238E27FC236}">
                <a16:creationId xmlns:a16="http://schemas.microsoft.com/office/drawing/2014/main" id="{FFB03621-B605-B640-BE7F-DEE3BEEF6E59}"/>
              </a:ext>
            </a:extLst>
          </p:cNvPr>
          <p:cNvSpPr txBox="1"/>
          <p:nvPr/>
        </p:nvSpPr>
        <p:spPr>
          <a:xfrm>
            <a:off x="550414" y="1187884"/>
            <a:ext cx="3777035" cy="646331"/>
          </a:xfrm>
          <a:prstGeom prst="rect">
            <a:avLst/>
          </a:prstGeom>
          <a:noFill/>
        </p:spPr>
        <p:txBody>
          <a:bodyPr wrap="square" rtlCol="0">
            <a:spAutoFit/>
          </a:bodyPr>
          <a:lstStyle/>
          <a:p>
            <a:r>
              <a:rPr lang="en-US" sz="3600" dirty="0"/>
              <a:t>CURRENT PLAN</a:t>
            </a:r>
          </a:p>
        </p:txBody>
      </p:sp>
    </p:spTree>
    <p:extLst>
      <p:ext uri="{BB962C8B-B14F-4D97-AF65-F5344CB8AC3E}">
        <p14:creationId xmlns:p14="http://schemas.microsoft.com/office/powerpoint/2010/main" val="2987980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CF44C-D950-0546-B356-BC73E66234B4}"/>
              </a:ext>
            </a:extLst>
          </p:cNvPr>
          <p:cNvSpPr>
            <a:spLocks noGrp="1"/>
          </p:cNvSpPr>
          <p:nvPr>
            <p:ph type="title"/>
          </p:nvPr>
        </p:nvSpPr>
        <p:spPr/>
        <p:txBody>
          <a:bodyPr/>
          <a:lstStyle/>
          <a:p>
            <a:r>
              <a:rPr lang="en-US" dirty="0"/>
              <a:t>UPPER-DIVISION GE COMPARISON</a:t>
            </a:r>
            <a:endParaRPr lang="en-US" sz="2800" i="1" dirty="0"/>
          </a:p>
        </p:txBody>
      </p:sp>
      <p:sp>
        <p:nvSpPr>
          <p:cNvPr id="5" name="TextBox 4">
            <a:extLst>
              <a:ext uri="{FF2B5EF4-FFF2-40B4-BE49-F238E27FC236}">
                <a16:creationId xmlns:a16="http://schemas.microsoft.com/office/drawing/2014/main" id="{345CB1DC-9784-7542-9F6F-0671F8BF98B4}"/>
              </a:ext>
            </a:extLst>
          </p:cNvPr>
          <p:cNvSpPr txBox="1"/>
          <p:nvPr/>
        </p:nvSpPr>
        <p:spPr>
          <a:xfrm>
            <a:off x="646111"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11 units, LD or UD</a:t>
            </a:r>
          </a:p>
          <a:p>
            <a:r>
              <a:rPr lang="en-US" sz="1000" b="1" dirty="0"/>
              <a:t> </a:t>
            </a:r>
          </a:p>
        </p:txBody>
      </p:sp>
      <p:sp>
        <p:nvSpPr>
          <p:cNvPr id="8" name="TextBox 7">
            <a:extLst>
              <a:ext uri="{FF2B5EF4-FFF2-40B4-BE49-F238E27FC236}">
                <a16:creationId xmlns:a16="http://schemas.microsoft.com/office/drawing/2014/main" id="{9C933FC0-B7B8-154F-ACA4-DE6F47BF611A}"/>
              </a:ext>
            </a:extLst>
          </p:cNvPr>
          <p:cNvSpPr txBox="1"/>
          <p:nvPr/>
        </p:nvSpPr>
        <p:spPr>
          <a:xfrm>
            <a:off x="646110"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up to 6 UD</a:t>
            </a:r>
          </a:p>
          <a:p>
            <a:r>
              <a:rPr lang="en-US" sz="1000" b="1" dirty="0"/>
              <a:t> </a:t>
            </a:r>
          </a:p>
        </p:txBody>
      </p:sp>
      <p:sp>
        <p:nvSpPr>
          <p:cNvPr id="9" name="TextBox 8">
            <a:extLst>
              <a:ext uri="{FF2B5EF4-FFF2-40B4-BE49-F238E27FC236}">
                <a16:creationId xmlns:a16="http://schemas.microsoft.com/office/drawing/2014/main" id="{0A5A6B6E-C062-D54A-8EC7-C71B3FBCA439}"/>
              </a:ext>
            </a:extLst>
          </p:cNvPr>
          <p:cNvSpPr txBox="1"/>
          <p:nvPr/>
        </p:nvSpPr>
        <p:spPr>
          <a:xfrm>
            <a:off x="646109"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up to 9 UD</a:t>
            </a:r>
          </a:p>
          <a:p>
            <a:r>
              <a:rPr lang="en-US" sz="1000" b="1" dirty="0"/>
              <a:t> </a:t>
            </a:r>
          </a:p>
        </p:txBody>
      </p:sp>
      <p:sp>
        <p:nvSpPr>
          <p:cNvPr id="10" name="TextBox 9">
            <a:extLst>
              <a:ext uri="{FF2B5EF4-FFF2-40B4-BE49-F238E27FC236}">
                <a16:creationId xmlns:a16="http://schemas.microsoft.com/office/drawing/2014/main" id="{6B4A0AEF-2B67-C24C-A97A-6F9C15966939}"/>
              </a:ext>
            </a:extLst>
          </p:cNvPr>
          <p:cNvSpPr txBox="1"/>
          <p:nvPr/>
        </p:nvSpPr>
        <p:spPr>
          <a:xfrm>
            <a:off x="646109"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 up to 3 UD</a:t>
            </a:r>
          </a:p>
          <a:p>
            <a:r>
              <a:rPr lang="en-US" sz="1000" b="1" dirty="0"/>
              <a:t> </a:t>
            </a:r>
          </a:p>
        </p:txBody>
      </p:sp>
      <p:sp>
        <p:nvSpPr>
          <p:cNvPr id="11" name="TextBox 10">
            <a:extLst>
              <a:ext uri="{FF2B5EF4-FFF2-40B4-BE49-F238E27FC236}">
                <a16:creationId xmlns:a16="http://schemas.microsoft.com/office/drawing/2014/main" id="{1B8D5C2D-1097-0643-BBAD-9B768C0CAF1F}"/>
              </a:ext>
            </a:extLst>
          </p:cNvPr>
          <p:cNvSpPr txBox="1"/>
          <p:nvPr/>
        </p:nvSpPr>
        <p:spPr>
          <a:xfrm>
            <a:off x="646109"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up to 6 UD</a:t>
            </a:r>
          </a:p>
          <a:p>
            <a:r>
              <a:rPr lang="en-US" sz="1000" b="1" dirty="0"/>
              <a:t> </a:t>
            </a:r>
          </a:p>
        </p:txBody>
      </p:sp>
      <p:sp>
        <p:nvSpPr>
          <p:cNvPr id="12" name="TextBox 11">
            <a:extLst>
              <a:ext uri="{FF2B5EF4-FFF2-40B4-BE49-F238E27FC236}">
                <a16:creationId xmlns:a16="http://schemas.microsoft.com/office/drawing/2014/main" id="{FFB03621-B605-B640-BE7F-DEE3BEEF6E59}"/>
              </a:ext>
            </a:extLst>
          </p:cNvPr>
          <p:cNvSpPr txBox="1"/>
          <p:nvPr/>
        </p:nvSpPr>
        <p:spPr>
          <a:xfrm>
            <a:off x="550414" y="1187884"/>
            <a:ext cx="3777035" cy="646331"/>
          </a:xfrm>
          <a:prstGeom prst="rect">
            <a:avLst/>
          </a:prstGeom>
          <a:noFill/>
        </p:spPr>
        <p:txBody>
          <a:bodyPr wrap="square" rtlCol="0">
            <a:spAutoFit/>
          </a:bodyPr>
          <a:lstStyle/>
          <a:p>
            <a:r>
              <a:rPr lang="en-US" sz="3600" dirty="0"/>
              <a:t>CURRENT PLAN</a:t>
            </a:r>
          </a:p>
        </p:txBody>
      </p:sp>
      <p:sp>
        <p:nvSpPr>
          <p:cNvPr id="13" name="TextBox 12">
            <a:extLst>
              <a:ext uri="{FF2B5EF4-FFF2-40B4-BE49-F238E27FC236}">
                <a16:creationId xmlns:a16="http://schemas.microsoft.com/office/drawing/2014/main" id="{AAD328AD-4C9C-A446-AC47-C7DF566AD4FC}"/>
              </a:ext>
            </a:extLst>
          </p:cNvPr>
          <p:cNvSpPr txBox="1"/>
          <p:nvPr/>
        </p:nvSpPr>
        <p:spPr>
          <a:xfrm>
            <a:off x="7864553"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12 units, </a:t>
            </a:r>
            <a:r>
              <a:rPr lang="en-US" sz="2400" b="1" dirty="0">
                <a:solidFill>
                  <a:schemeClr val="accent1"/>
                </a:solidFill>
              </a:rPr>
              <a:t>incl. 3 UD</a:t>
            </a:r>
          </a:p>
          <a:p>
            <a:r>
              <a:rPr lang="en-US" sz="1000" b="1" dirty="0"/>
              <a:t> </a:t>
            </a:r>
          </a:p>
        </p:txBody>
      </p:sp>
      <p:sp>
        <p:nvSpPr>
          <p:cNvPr id="14" name="TextBox 13">
            <a:extLst>
              <a:ext uri="{FF2B5EF4-FFF2-40B4-BE49-F238E27FC236}">
                <a16:creationId xmlns:a16="http://schemas.microsoft.com/office/drawing/2014/main" id="{DEF9A1DB-2F51-DA4C-A0F8-D835A2CF6DD1}"/>
              </a:ext>
            </a:extLst>
          </p:cNvPr>
          <p:cNvSpPr txBox="1"/>
          <p:nvPr/>
        </p:nvSpPr>
        <p:spPr>
          <a:xfrm>
            <a:off x="7864552"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a:t>
            </a:r>
            <a:r>
              <a:rPr lang="en-US" sz="2400" b="1" dirty="0">
                <a:solidFill>
                  <a:schemeClr val="accent1"/>
                </a:solidFill>
              </a:rPr>
              <a:t>up to 3 UD</a:t>
            </a:r>
          </a:p>
          <a:p>
            <a:r>
              <a:rPr lang="en-US" sz="1000" b="1" dirty="0"/>
              <a:t> </a:t>
            </a:r>
          </a:p>
        </p:txBody>
      </p:sp>
      <p:sp>
        <p:nvSpPr>
          <p:cNvPr id="15" name="TextBox 14">
            <a:extLst>
              <a:ext uri="{FF2B5EF4-FFF2-40B4-BE49-F238E27FC236}">
                <a16:creationId xmlns:a16="http://schemas.microsoft.com/office/drawing/2014/main" id="{0E61942E-DFCE-AD48-8B94-F04B0FD5E704}"/>
              </a:ext>
            </a:extLst>
          </p:cNvPr>
          <p:cNvSpPr txBox="1"/>
          <p:nvPr/>
        </p:nvSpPr>
        <p:spPr>
          <a:xfrm>
            <a:off x="7864551"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a:t>
            </a:r>
            <a:r>
              <a:rPr lang="en-US" sz="2400" b="1" dirty="0">
                <a:solidFill>
                  <a:schemeClr val="accent1"/>
                </a:solidFill>
              </a:rPr>
              <a:t>up to 3 UD</a:t>
            </a:r>
          </a:p>
          <a:p>
            <a:r>
              <a:rPr lang="en-US" sz="1000" b="1" dirty="0"/>
              <a:t> </a:t>
            </a:r>
          </a:p>
        </p:txBody>
      </p:sp>
      <p:sp>
        <p:nvSpPr>
          <p:cNvPr id="16" name="TextBox 15">
            <a:extLst>
              <a:ext uri="{FF2B5EF4-FFF2-40B4-BE49-F238E27FC236}">
                <a16:creationId xmlns:a16="http://schemas.microsoft.com/office/drawing/2014/main" id="{59C9C8DD-F744-3340-8EEF-7651BF7F6113}"/>
              </a:ext>
            </a:extLst>
          </p:cNvPr>
          <p:cNvSpPr txBox="1"/>
          <p:nvPr/>
        </p:nvSpPr>
        <p:spPr>
          <a:xfrm>
            <a:off x="7864551"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a:t>
            </a:r>
            <a:r>
              <a:rPr lang="en-US" sz="2400" b="1" dirty="0">
                <a:solidFill>
                  <a:schemeClr val="accent1"/>
                </a:solidFill>
              </a:rPr>
              <a:t> not UDGE</a:t>
            </a:r>
          </a:p>
          <a:p>
            <a:r>
              <a:rPr lang="en-US" sz="1000" b="1" dirty="0"/>
              <a:t> </a:t>
            </a:r>
          </a:p>
        </p:txBody>
      </p:sp>
      <p:sp>
        <p:nvSpPr>
          <p:cNvPr id="17" name="TextBox 16">
            <a:extLst>
              <a:ext uri="{FF2B5EF4-FFF2-40B4-BE49-F238E27FC236}">
                <a16:creationId xmlns:a16="http://schemas.microsoft.com/office/drawing/2014/main" id="{1B259328-247E-6D44-BB33-DCB931FC51A6}"/>
              </a:ext>
            </a:extLst>
          </p:cNvPr>
          <p:cNvSpPr txBox="1"/>
          <p:nvPr/>
        </p:nvSpPr>
        <p:spPr>
          <a:xfrm>
            <a:off x="7864551"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a:t>
            </a:r>
            <a:r>
              <a:rPr lang="en-US" sz="2400" b="1" dirty="0">
                <a:solidFill>
                  <a:schemeClr val="accent1"/>
                </a:solidFill>
              </a:rPr>
              <a:t>3 or 6 UD</a:t>
            </a:r>
          </a:p>
          <a:p>
            <a:r>
              <a:rPr lang="en-US" sz="1000" b="1" dirty="0"/>
              <a:t> </a:t>
            </a:r>
          </a:p>
        </p:txBody>
      </p:sp>
      <p:sp>
        <p:nvSpPr>
          <p:cNvPr id="18" name="TextBox 17">
            <a:extLst>
              <a:ext uri="{FF2B5EF4-FFF2-40B4-BE49-F238E27FC236}">
                <a16:creationId xmlns:a16="http://schemas.microsoft.com/office/drawing/2014/main" id="{483FA4CE-D416-394E-8239-0F91C39D2E9C}"/>
              </a:ext>
            </a:extLst>
          </p:cNvPr>
          <p:cNvSpPr txBox="1"/>
          <p:nvPr/>
        </p:nvSpPr>
        <p:spPr>
          <a:xfrm>
            <a:off x="7864550" y="1187884"/>
            <a:ext cx="4327449" cy="646331"/>
          </a:xfrm>
          <a:prstGeom prst="rect">
            <a:avLst/>
          </a:prstGeom>
          <a:noFill/>
        </p:spPr>
        <p:txBody>
          <a:bodyPr wrap="square" rtlCol="0">
            <a:spAutoFit/>
          </a:bodyPr>
          <a:lstStyle/>
          <a:p>
            <a:r>
              <a:rPr lang="en-US" sz="3600" dirty="0"/>
              <a:t>3 OR 6 IN F</a:t>
            </a:r>
          </a:p>
        </p:txBody>
      </p:sp>
    </p:spTree>
    <p:extLst>
      <p:ext uri="{BB962C8B-B14F-4D97-AF65-F5344CB8AC3E}">
        <p14:creationId xmlns:p14="http://schemas.microsoft.com/office/powerpoint/2010/main" val="1381367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CF44C-D950-0546-B356-BC73E66234B4}"/>
              </a:ext>
            </a:extLst>
          </p:cNvPr>
          <p:cNvSpPr>
            <a:spLocks noGrp="1"/>
          </p:cNvSpPr>
          <p:nvPr>
            <p:ph type="title"/>
          </p:nvPr>
        </p:nvSpPr>
        <p:spPr/>
        <p:txBody>
          <a:bodyPr/>
          <a:lstStyle/>
          <a:p>
            <a:r>
              <a:rPr lang="en-US" dirty="0"/>
              <a:t>UPPER-DIVISION GE COMPARISON</a:t>
            </a:r>
            <a:endParaRPr lang="en-US" sz="2800" i="1" dirty="0"/>
          </a:p>
        </p:txBody>
      </p:sp>
      <p:sp>
        <p:nvSpPr>
          <p:cNvPr id="5" name="TextBox 4">
            <a:extLst>
              <a:ext uri="{FF2B5EF4-FFF2-40B4-BE49-F238E27FC236}">
                <a16:creationId xmlns:a16="http://schemas.microsoft.com/office/drawing/2014/main" id="{345CB1DC-9784-7542-9F6F-0671F8BF98B4}"/>
              </a:ext>
            </a:extLst>
          </p:cNvPr>
          <p:cNvSpPr txBox="1"/>
          <p:nvPr/>
        </p:nvSpPr>
        <p:spPr>
          <a:xfrm>
            <a:off x="646111"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11 units, LD or UD</a:t>
            </a:r>
          </a:p>
          <a:p>
            <a:r>
              <a:rPr lang="en-US" sz="1000" b="1" dirty="0"/>
              <a:t> </a:t>
            </a:r>
          </a:p>
        </p:txBody>
      </p:sp>
      <p:sp>
        <p:nvSpPr>
          <p:cNvPr id="8" name="TextBox 7">
            <a:extLst>
              <a:ext uri="{FF2B5EF4-FFF2-40B4-BE49-F238E27FC236}">
                <a16:creationId xmlns:a16="http://schemas.microsoft.com/office/drawing/2014/main" id="{9C933FC0-B7B8-154F-ACA4-DE6F47BF611A}"/>
              </a:ext>
            </a:extLst>
          </p:cNvPr>
          <p:cNvSpPr txBox="1"/>
          <p:nvPr/>
        </p:nvSpPr>
        <p:spPr>
          <a:xfrm>
            <a:off x="646110"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up to 6 UD</a:t>
            </a:r>
          </a:p>
          <a:p>
            <a:r>
              <a:rPr lang="en-US" sz="1000" b="1" dirty="0"/>
              <a:t> </a:t>
            </a:r>
          </a:p>
        </p:txBody>
      </p:sp>
      <p:sp>
        <p:nvSpPr>
          <p:cNvPr id="9" name="TextBox 8">
            <a:extLst>
              <a:ext uri="{FF2B5EF4-FFF2-40B4-BE49-F238E27FC236}">
                <a16:creationId xmlns:a16="http://schemas.microsoft.com/office/drawing/2014/main" id="{0A5A6B6E-C062-D54A-8EC7-C71B3FBCA439}"/>
              </a:ext>
            </a:extLst>
          </p:cNvPr>
          <p:cNvSpPr txBox="1"/>
          <p:nvPr/>
        </p:nvSpPr>
        <p:spPr>
          <a:xfrm>
            <a:off x="646109"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up to 9 UD</a:t>
            </a:r>
          </a:p>
          <a:p>
            <a:r>
              <a:rPr lang="en-US" sz="1000" b="1" dirty="0"/>
              <a:t> </a:t>
            </a:r>
          </a:p>
        </p:txBody>
      </p:sp>
      <p:sp>
        <p:nvSpPr>
          <p:cNvPr id="10" name="TextBox 9">
            <a:extLst>
              <a:ext uri="{FF2B5EF4-FFF2-40B4-BE49-F238E27FC236}">
                <a16:creationId xmlns:a16="http://schemas.microsoft.com/office/drawing/2014/main" id="{6B4A0AEF-2B67-C24C-A97A-6F9C15966939}"/>
              </a:ext>
            </a:extLst>
          </p:cNvPr>
          <p:cNvSpPr txBox="1"/>
          <p:nvPr/>
        </p:nvSpPr>
        <p:spPr>
          <a:xfrm>
            <a:off x="646109"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 up to 3 UD</a:t>
            </a:r>
          </a:p>
          <a:p>
            <a:r>
              <a:rPr lang="en-US" sz="1000" b="1" dirty="0"/>
              <a:t> </a:t>
            </a:r>
          </a:p>
        </p:txBody>
      </p:sp>
      <p:sp>
        <p:nvSpPr>
          <p:cNvPr id="11" name="TextBox 10">
            <a:extLst>
              <a:ext uri="{FF2B5EF4-FFF2-40B4-BE49-F238E27FC236}">
                <a16:creationId xmlns:a16="http://schemas.microsoft.com/office/drawing/2014/main" id="{1B8D5C2D-1097-0643-BBAD-9B768C0CAF1F}"/>
              </a:ext>
            </a:extLst>
          </p:cNvPr>
          <p:cNvSpPr txBox="1"/>
          <p:nvPr/>
        </p:nvSpPr>
        <p:spPr>
          <a:xfrm>
            <a:off x="646109"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up to 6 UD</a:t>
            </a:r>
          </a:p>
          <a:p>
            <a:r>
              <a:rPr lang="en-US" sz="1000" b="1" dirty="0"/>
              <a:t> </a:t>
            </a:r>
          </a:p>
        </p:txBody>
      </p:sp>
      <p:sp>
        <p:nvSpPr>
          <p:cNvPr id="12" name="TextBox 11">
            <a:extLst>
              <a:ext uri="{FF2B5EF4-FFF2-40B4-BE49-F238E27FC236}">
                <a16:creationId xmlns:a16="http://schemas.microsoft.com/office/drawing/2014/main" id="{FFB03621-B605-B640-BE7F-DEE3BEEF6E59}"/>
              </a:ext>
            </a:extLst>
          </p:cNvPr>
          <p:cNvSpPr txBox="1"/>
          <p:nvPr/>
        </p:nvSpPr>
        <p:spPr>
          <a:xfrm>
            <a:off x="550414" y="1187884"/>
            <a:ext cx="3777035" cy="646331"/>
          </a:xfrm>
          <a:prstGeom prst="rect">
            <a:avLst/>
          </a:prstGeom>
          <a:noFill/>
        </p:spPr>
        <p:txBody>
          <a:bodyPr wrap="square" rtlCol="0">
            <a:spAutoFit/>
          </a:bodyPr>
          <a:lstStyle/>
          <a:p>
            <a:r>
              <a:rPr lang="en-US" sz="3600" dirty="0"/>
              <a:t>CURRENT PLAN</a:t>
            </a:r>
          </a:p>
        </p:txBody>
      </p:sp>
      <p:sp>
        <p:nvSpPr>
          <p:cNvPr id="13" name="TextBox 12">
            <a:extLst>
              <a:ext uri="{FF2B5EF4-FFF2-40B4-BE49-F238E27FC236}">
                <a16:creationId xmlns:a16="http://schemas.microsoft.com/office/drawing/2014/main" id="{AAD328AD-4C9C-A446-AC47-C7DF566AD4FC}"/>
              </a:ext>
            </a:extLst>
          </p:cNvPr>
          <p:cNvSpPr txBox="1"/>
          <p:nvPr/>
        </p:nvSpPr>
        <p:spPr>
          <a:xfrm>
            <a:off x="7864553" y="1853248"/>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B:  12 units, </a:t>
            </a:r>
            <a:r>
              <a:rPr lang="en-US" sz="2400" b="1" dirty="0">
                <a:solidFill>
                  <a:schemeClr val="accent1"/>
                </a:solidFill>
              </a:rPr>
              <a:t>incl. 3 UD</a:t>
            </a:r>
          </a:p>
          <a:p>
            <a:r>
              <a:rPr lang="en-US" sz="1000" b="1" dirty="0"/>
              <a:t> </a:t>
            </a:r>
          </a:p>
        </p:txBody>
      </p:sp>
      <p:sp>
        <p:nvSpPr>
          <p:cNvPr id="14" name="TextBox 13">
            <a:extLst>
              <a:ext uri="{FF2B5EF4-FFF2-40B4-BE49-F238E27FC236}">
                <a16:creationId xmlns:a16="http://schemas.microsoft.com/office/drawing/2014/main" id="{DEF9A1DB-2F51-DA4C-A0F8-D835A2CF6DD1}"/>
              </a:ext>
            </a:extLst>
          </p:cNvPr>
          <p:cNvSpPr txBox="1"/>
          <p:nvPr/>
        </p:nvSpPr>
        <p:spPr>
          <a:xfrm>
            <a:off x="7864552" y="2869057"/>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C:  6 units, </a:t>
            </a:r>
            <a:r>
              <a:rPr lang="en-US" sz="2400" b="1" dirty="0">
                <a:solidFill>
                  <a:schemeClr val="accent1"/>
                </a:solidFill>
              </a:rPr>
              <a:t>up to 3 UD</a:t>
            </a:r>
          </a:p>
          <a:p>
            <a:r>
              <a:rPr lang="en-US" sz="1000" b="1" dirty="0"/>
              <a:t> </a:t>
            </a:r>
          </a:p>
        </p:txBody>
      </p:sp>
      <p:sp>
        <p:nvSpPr>
          <p:cNvPr id="15" name="TextBox 14">
            <a:extLst>
              <a:ext uri="{FF2B5EF4-FFF2-40B4-BE49-F238E27FC236}">
                <a16:creationId xmlns:a16="http://schemas.microsoft.com/office/drawing/2014/main" id="{0E61942E-DFCE-AD48-8B94-F04B0FD5E704}"/>
              </a:ext>
            </a:extLst>
          </p:cNvPr>
          <p:cNvSpPr txBox="1"/>
          <p:nvPr/>
        </p:nvSpPr>
        <p:spPr>
          <a:xfrm>
            <a:off x="7864551" y="3884866"/>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D:  12 units, </a:t>
            </a:r>
            <a:r>
              <a:rPr lang="en-US" sz="2400" b="1" dirty="0">
                <a:solidFill>
                  <a:schemeClr val="accent1"/>
                </a:solidFill>
              </a:rPr>
              <a:t>up to 3 UD</a:t>
            </a:r>
          </a:p>
          <a:p>
            <a:r>
              <a:rPr lang="en-US" sz="1000" b="1" dirty="0"/>
              <a:t> </a:t>
            </a:r>
          </a:p>
        </p:txBody>
      </p:sp>
      <p:sp>
        <p:nvSpPr>
          <p:cNvPr id="16" name="TextBox 15">
            <a:extLst>
              <a:ext uri="{FF2B5EF4-FFF2-40B4-BE49-F238E27FC236}">
                <a16:creationId xmlns:a16="http://schemas.microsoft.com/office/drawing/2014/main" id="{59C9C8DD-F744-3340-8EEF-7651BF7F6113}"/>
              </a:ext>
            </a:extLst>
          </p:cNvPr>
          <p:cNvSpPr txBox="1"/>
          <p:nvPr/>
        </p:nvSpPr>
        <p:spPr>
          <a:xfrm>
            <a:off x="7864551" y="4900675"/>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E:  3 units,</a:t>
            </a:r>
            <a:r>
              <a:rPr lang="en-US" sz="2400" b="1" dirty="0">
                <a:solidFill>
                  <a:schemeClr val="accent1"/>
                </a:solidFill>
              </a:rPr>
              <a:t> not UDGE</a:t>
            </a:r>
          </a:p>
          <a:p>
            <a:r>
              <a:rPr lang="en-US" sz="1000" b="1" dirty="0"/>
              <a:t> </a:t>
            </a:r>
          </a:p>
        </p:txBody>
      </p:sp>
      <p:sp>
        <p:nvSpPr>
          <p:cNvPr id="17" name="TextBox 16">
            <a:extLst>
              <a:ext uri="{FF2B5EF4-FFF2-40B4-BE49-F238E27FC236}">
                <a16:creationId xmlns:a16="http://schemas.microsoft.com/office/drawing/2014/main" id="{1B259328-247E-6D44-BB33-DCB931FC51A6}"/>
              </a:ext>
            </a:extLst>
          </p:cNvPr>
          <p:cNvSpPr txBox="1"/>
          <p:nvPr/>
        </p:nvSpPr>
        <p:spPr>
          <a:xfrm>
            <a:off x="7864551" y="5916484"/>
            <a:ext cx="3585647" cy="769441"/>
          </a:xfrm>
          <a:prstGeom prst="rect">
            <a:avLst/>
          </a:prstGeom>
          <a:noFill/>
          <a:ln w="38100">
            <a:solidFill>
              <a:schemeClr val="accent1"/>
            </a:solidFill>
          </a:ln>
        </p:spPr>
        <p:txBody>
          <a:bodyPr wrap="square" rtlCol="0">
            <a:spAutoFit/>
          </a:bodyPr>
          <a:lstStyle/>
          <a:p>
            <a:endParaRPr lang="en-US" sz="1000" b="1" dirty="0"/>
          </a:p>
          <a:p>
            <a:r>
              <a:rPr lang="en-US" sz="2400" b="1" dirty="0"/>
              <a:t>F:  6 units, </a:t>
            </a:r>
            <a:r>
              <a:rPr lang="en-US" sz="2400" b="1" dirty="0">
                <a:solidFill>
                  <a:schemeClr val="accent1"/>
                </a:solidFill>
              </a:rPr>
              <a:t>3 or 6 UD</a:t>
            </a:r>
          </a:p>
          <a:p>
            <a:r>
              <a:rPr lang="en-US" sz="1000" b="1" dirty="0"/>
              <a:t> </a:t>
            </a:r>
          </a:p>
        </p:txBody>
      </p:sp>
      <p:sp>
        <p:nvSpPr>
          <p:cNvPr id="18" name="TextBox 17">
            <a:extLst>
              <a:ext uri="{FF2B5EF4-FFF2-40B4-BE49-F238E27FC236}">
                <a16:creationId xmlns:a16="http://schemas.microsoft.com/office/drawing/2014/main" id="{483FA4CE-D416-394E-8239-0F91C39D2E9C}"/>
              </a:ext>
            </a:extLst>
          </p:cNvPr>
          <p:cNvSpPr txBox="1"/>
          <p:nvPr/>
        </p:nvSpPr>
        <p:spPr>
          <a:xfrm>
            <a:off x="7864550" y="1187884"/>
            <a:ext cx="4327449" cy="646331"/>
          </a:xfrm>
          <a:prstGeom prst="rect">
            <a:avLst/>
          </a:prstGeom>
          <a:noFill/>
        </p:spPr>
        <p:txBody>
          <a:bodyPr wrap="square" rtlCol="0">
            <a:spAutoFit/>
          </a:bodyPr>
          <a:lstStyle/>
          <a:p>
            <a:r>
              <a:rPr lang="en-US" sz="3600" dirty="0"/>
              <a:t>3 OR 6 IN F</a:t>
            </a:r>
          </a:p>
        </p:txBody>
      </p:sp>
      <p:cxnSp>
        <p:nvCxnSpPr>
          <p:cNvPr id="4" name="Straight Arrow Connector 3">
            <a:extLst>
              <a:ext uri="{FF2B5EF4-FFF2-40B4-BE49-F238E27FC236}">
                <a16:creationId xmlns:a16="http://schemas.microsoft.com/office/drawing/2014/main" id="{1611A41D-E3B5-0F4E-B924-8B9113CA75AB}"/>
              </a:ext>
            </a:extLst>
          </p:cNvPr>
          <p:cNvCxnSpPr>
            <a:stCxn id="5" idx="3"/>
            <a:endCxn id="13" idx="1"/>
          </p:cNvCxnSpPr>
          <p:nvPr/>
        </p:nvCxnSpPr>
        <p:spPr>
          <a:xfrm>
            <a:off x="4231758" y="2237969"/>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161DC08-2E66-AB4C-8363-6001D18B38F1}"/>
              </a:ext>
            </a:extLst>
          </p:cNvPr>
          <p:cNvSpPr txBox="1"/>
          <p:nvPr/>
        </p:nvSpPr>
        <p:spPr>
          <a:xfrm>
            <a:off x="4827181" y="1531088"/>
            <a:ext cx="2402959" cy="646331"/>
          </a:xfrm>
          <a:prstGeom prst="rect">
            <a:avLst/>
          </a:prstGeom>
          <a:noFill/>
        </p:spPr>
        <p:txBody>
          <a:bodyPr wrap="square" rtlCol="0">
            <a:spAutoFit/>
          </a:bodyPr>
          <a:lstStyle/>
          <a:p>
            <a:r>
              <a:rPr lang="en-US" sz="3600" dirty="0"/>
              <a:t>⇧</a:t>
            </a:r>
            <a:r>
              <a:rPr lang="en-US" sz="2800" dirty="0"/>
              <a:t> 505-522%</a:t>
            </a:r>
          </a:p>
        </p:txBody>
      </p:sp>
      <p:cxnSp>
        <p:nvCxnSpPr>
          <p:cNvPr id="19" name="Straight Arrow Connector 18">
            <a:extLst>
              <a:ext uri="{FF2B5EF4-FFF2-40B4-BE49-F238E27FC236}">
                <a16:creationId xmlns:a16="http://schemas.microsoft.com/office/drawing/2014/main" id="{849A4234-4965-C943-B22B-FE8D45488D24}"/>
              </a:ext>
            </a:extLst>
          </p:cNvPr>
          <p:cNvCxnSpPr/>
          <p:nvPr/>
        </p:nvCxnSpPr>
        <p:spPr>
          <a:xfrm>
            <a:off x="4251252" y="3255789"/>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ADD5CF89-245D-6140-8DFF-6FF347C3C590}"/>
              </a:ext>
            </a:extLst>
          </p:cNvPr>
          <p:cNvSpPr txBox="1"/>
          <p:nvPr/>
        </p:nvSpPr>
        <p:spPr>
          <a:xfrm>
            <a:off x="5110713" y="2547890"/>
            <a:ext cx="2339782" cy="646331"/>
          </a:xfrm>
          <a:prstGeom prst="rect">
            <a:avLst/>
          </a:prstGeom>
          <a:noFill/>
        </p:spPr>
        <p:txBody>
          <a:bodyPr wrap="square" rtlCol="0">
            <a:spAutoFit/>
          </a:bodyPr>
          <a:lstStyle/>
          <a:p>
            <a:r>
              <a:rPr lang="en-US" sz="3600" dirty="0"/>
              <a:t>⇩ </a:t>
            </a:r>
            <a:r>
              <a:rPr lang="en-US" sz="2800" dirty="0"/>
              <a:t>16-17%</a:t>
            </a:r>
          </a:p>
        </p:txBody>
      </p:sp>
      <p:cxnSp>
        <p:nvCxnSpPr>
          <p:cNvPr id="21" name="Straight Arrow Connector 20">
            <a:extLst>
              <a:ext uri="{FF2B5EF4-FFF2-40B4-BE49-F238E27FC236}">
                <a16:creationId xmlns:a16="http://schemas.microsoft.com/office/drawing/2014/main" id="{55E2478A-73AA-8940-933D-748F412173F9}"/>
              </a:ext>
            </a:extLst>
          </p:cNvPr>
          <p:cNvCxnSpPr/>
          <p:nvPr/>
        </p:nvCxnSpPr>
        <p:spPr>
          <a:xfrm>
            <a:off x="4251252" y="4255337"/>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4A5F7A5-CAF9-E047-BA47-A09306C6CBEF}"/>
              </a:ext>
            </a:extLst>
          </p:cNvPr>
          <p:cNvSpPr txBox="1"/>
          <p:nvPr/>
        </p:nvSpPr>
        <p:spPr>
          <a:xfrm>
            <a:off x="5430983" y="3562335"/>
            <a:ext cx="1482436" cy="954107"/>
          </a:xfrm>
          <a:prstGeom prst="rect">
            <a:avLst/>
          </a:prstGeom>
          <a:noFill/>
        </p:spPr>
        <p:txBody>
          <a:bodyPr wrap="square" rtlCol="0">
            <a:spAutoFit/>
          </a:bodyPr>
          <a:lstStyle/>
          <a:p>
            <a:r>
              <a:rPr lang="en-US" sz="3600" dirty="0"/>
              <a:t>⇩ </a:t>
            </a:r>
            <a:r>
              <a:rPr lang="en-US" sz="2800" dirty="0"/>
              <a:t>14%</a:t>
            </a:r>
          </a:p>
          <a:p>
            <a:endParaRPr lang="en-US" sz="2000" dirty="0"/>
          </a:p>
        </p:txBody>
      </p:sp>
      <p:cxnSp>
        <p:nvCxnSpPr>
          <p:cNvPr id="23" name="Straight Arrow Connector 22">
            <a:extLst>
              <a:ext uri="{FF2B5EF4-FFF2-40B4-BE49-F238E27FC236}">
                <a16:creationId xmlns:a16="http://schemas.microsoft.com/office/drawing/2014/main" id="{0A3AA52B-6850-D648-96FC-53F92F7A0020}"/>
              </a:ext>
            </a:extLst>
          </p:cNvPr>
          <p:cNvCxnSpPr/>
          <p:nvPr/>
        </p:nvCxnSpPr>
        <p:spPr>
          <a:xfrm>
            <a:off x="4279602" y="5301173"/>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106CAEBB-B24C-ED48-A070-A18F5E30B6A9}"/>
              </a:ext>
            </a:extLst>
          </p:cNvPr>
          <p:cNvSpPr txBox="1"/>
          <p:nvPr/>
        </p:nvSpPr>
        <p:spPr>
          <a:xfrm>
            <a:off x="5110713" y="4594292"/>
            <a:ext cx="2167271" cy="646331"/>
          </a:xfrm>
          <a:prstGeom prst="rect">
            <a:avLst/>
          </a:prstGeom>
          <a:noFill/>
        </p:spPr>
        <p:txBody>
          <a:bodyPr wrap="square" rtlCol="0">
            <a:spAutoFit/>
          </a:bodyPr>
          <a:lstStyle/>
          <a:p>
            <a:r>
              <a:rPr lang="en-US" sz="3600" dirty="0"/>
              <a:t>⇩</a:t>
            </a:r>
            <a:r>
              <a:rPr lang="en-US" sz="2800" dirty="0"/>
              <a:t> 61-62%</a:t>
            </a:r>
          </a:p>
        </p:txBody>
      </p:sp>
      <p:cxnSp>
        <p:nvCxnSpPr>
          <p:cNvPr id="25" name="Straight Arrow Connector 24">
            <a:extLst>
              <a:ext uri="{FF2B5EF4-FFF2-40B4-BE49-F238E27FC236}">
                <a16:creationId xmlns:a16="http://schemas.microsoft.com/office/drawing/2014/main" id="{F8F25C6B-3FE7-5B4E-A3FA-91D463702ADD}"/>
              </a:ext>
            </a:extLst>
          </p:cNvPr>
          <p:cNvCxnSpPr/>
          <p:nvPr/>
        </p:nvCxnSpPr>
        <p:spPr>
          <a:xfrm>
            <a:off x="4263116" y="6333131"/>
            <a:ext cx="3632795" cy="0"/>
          </a:xfrm>
          <a:prstGeom prst="straightConnector1">
            <a:avLst/>
          </a:prstGeom>
          <a:ln w="76200">
            <a:tailEnd type="triangle" w="lg" len="lg"/>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60E0F29-85E3-1544-91EF-35EE5FCAEBFA}"/>
              </a:ext>
            </a:extLst>
          </p:cNvPr>
          <p:cNvSpPr txBox="1"/>
          <p:nvPr/>
        </p:nvSpPr>
        <p:spPr>
          <a:xfrm>
            <a:off x="5264728" y="5640127"/>
            <a:ext cx="1762346" cy="646331"/>
          </a:xfrm>
          <a:prstGeom prst="rect">
            <a:avLst/>
          </a:prstGeom>
          <a:noFill/>
        </p:spPr>
        <p:txBody>
          <a:bodyPr wrap="square" rtlCol="0">
            <a:spAutoFit/>
          </a:bodyPr>
          <a:lstStyle/>
          <a:p>
            <a:r>
              <a:rPr lang="en-US" sz="3600" dirty="0"/>
              <a:t>⇧ </a:t>
            </a:r>
            <a:r>
              <a:rPr lang="en-US" sz="2800" dirty="0"/>
              <a:t>18%</a:t>
            </a:r>
          </a:p>
        </p:txBody>
      </p:sp>
    </p:spTree>
    <p:extLst>
      <p:ext uri="{BB962C8B-B14F-4D97-AF65-F5344CB8AC3E}">
        <p14:creationId xmlns:p14="http://schemas.microsoft.com/office/powerpoint/2010/main" val="334524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par>
                                <p:cTn id="8" presetID="22" presetClass="entr" presetSubtype="8"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left)">
                                      <p:cBhvr>
                                        <p:cTn id="15" dur="1000"/>
                                        <p:tgtEl>
                                          <p:spTgt spid="20"/>
                                        </p:tgtEl>
                                      </p:cBhvr>
                                    </p:animEffect>
                                  </p:childTnLst>
                                </p:cTn>
                              </p:par>
                              <p:par>
                                <p:cTn id="16" presetID="22" presetClass="entr" presetSubtype="8"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left)">
                                      <p:cBhvr>
                                        <p:cTn id="18" dur="10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left)">
                                      <p:cBhvr>
                                        <p:cTn id="23" dur="1000"/>
                                        <p:tgtEl>
                                          <p:spTgt spid="22"/>
                                        </p:tgtEl>
                                      </p:cBhvr>
                                    </p:animEffect>
                                  </p:childTnLst>
                                </p:cTn>
                              </p:par>
                              <p:par>
                                <p:cTn id="24" presetID="22" presetClass="entr" presetSubtype="8" fill="hold"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ipe(left)">
                                      <p:cBhvr>
                                        <p:cTn id="26" dur="1000"/>
                                        <p:tgtEl>
                                          <p:spTgt spid="2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1000"/>
                                        <p:tgtEl>
                                          <p:spTgt spid="24"/>
                                        </p:tgtEl>
                                      </p:cBhvr>
                                    </p:animEffect>
                                  </p:childTnLst>
                                </p:cTn>
                              </p:par>
                              <p:par>
                                <p:cTn id="32" presetID="22" presetClass="entr" presetSubtype="8"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left)">
                                      <p:cBhvr>
                                        <p:cTn id="34" dur="10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1000"/>
                                        <p:tgtEl>
                                          <p:spTgt spid="26"/>
                                        </p:tgtEl>
                                      </p:cBhvr>
                                    </p:animEffect>
                                  </p:childTnLst>
                                </p:cTn>
                              </p:par>
                              <p:par>
                                <p:cTn id="40" presetID="22" presetClass="entr" presetSubtype="8" fill="hold"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wipe(left)">
                                      <p:cBhvr>
                                        <p:cTn id="42"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0" grpId="0"/>
      <p:bldP spid="22" grpId="0"/>
      <p:bldP spid="24" grpId="0"/>
      <p:bldP spid="2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D8962-FE90-FA42-8430-72B92DAFBBC9}"/>
              </a:ext>
            </a:extLst>
          </p:cNvPr>
          <p:cNvSpPr>
            <a:spLocks noGrp="1"/>
          </p:cNvSpPr>
          <p:nvPr>
            <p:ph type="title"/>
          </p:nvPr>
        </p:nvSpPr>
        <p:spPr>
          <a:xfrm>
            <a:off x="646111" y="0"/>
            <a:ext cx="9404723" cy="1853248"/>
          </a:xfrm>
        </p:spPr>
        <p:txBody>
          <a:bodyPr/>
          <a:lstStyle/>
          <a:p>
            <a:r>
              <a:rPr lang="en-US" dirty="0"/>
              <a:t>SUMMARY:  UD GE COMPARISON</a:t>
            </a:r>
            <a:br>
              <a:rPr lang="en-US" dirty="0"/>
            </a:br>
            <a:r>
              <a:rPr lang="en-US" dirty="0"/>
              <a:t>Estimated shifts by Fall 2024</a:t>
            </a:r>
          </a:p>
        </p:txBody>
      </p:sp>
      <p:graphicFrame>
        <p:nvGraphicFramePr>
          <p:cNvPr id="3" name="Table 2">
            <a:extLst>
              <a:ext uri="{FF2B5EF4-FFF2-40B4-BE49-F238E27FC236}">
                <a16:creationId xmlns:a16="http://schemas.microsoft.com/office/drawing/2014/main" id="{0FC0C68B-E1A2-2D42-9BA1-7EE032671FB8}"/>
              </a:ext>
            </a:extLst>
          </p:cNvPr>
          <p:cNvGraphicFramePr>
            <a:graphicFrameLocks noGrp="1"/>
          </p:cNvGraphicFramePr>
          <p:nvPr>
            <p:extLst>
              <p:ext uri="{D42A27DB-BD31-4B8C-83A1-F6EECF244321}">
                <p14:modId xmlns:p14="http://schemas.microsoft.com/office/powerpoint/2010/main" val="19913105"/>
              </p:ext>
            </p:extLst>
          </p:nvPr>
        </p:nvGraphicFramePr>
        <p:xfrm>
          <a:off x="161365" y="1513042"/>
          <a:ext cx="11833410" cy="4412269"/>
        </p:xfrm>
        <a:graphic>
          <a:graphicData uri="http://schemas.openxmlformats.org/drawingml/2006/table">
            <a:tbl>
              <a:tblPr firstRow="1" bandRow="1">
                <a:tableStyleId>{5C22544A-7EE6-4342-B048-85BDC9FD1C3A}</a:tableStyleId>
              </a:tblPr>
              <a:tblGrid>
                <a:gridCol w="2191870">
                  <a:extLst>
                    <a:ext uri="{9D8B030D-6E8A-4147-A177-3AD203B41FA5}">
                      <a16:colId xmlns:a16="http://schemas.microsoft.com/office/drawing/2014/main" val="3905547884"/>
                    </a:ext>
                  </a:extLst>
                </a:gridCol>
                <a:gridCol w="1928308">
                  <a:extLst>
                    <a:ext uri="{9D8B030D-6E8A-4147-A177-3AD203B41FA5}">
                      <a16:colId xmlns:a16="http://schemas.microsoft.com/office/drawing/2014/main" val="2043505635"/>
                    </a:ext>
                  </a:extLst>
                </a:gridCol>
                <a:gridCol w="1928308">
                  <a:extLst>
                    <a:ext uri="{9D8B030D-6E8A-4147-A177-3AD203B41FA5}">
                      <a16:colId xmlns:a16="http://schemas.microsoft.com/office/drawing/2014/main" val="1925562959"/>
                    </a:ext>
                  </a:extLst>
                </a:gridCol>
                <a:gridCol w="1928308">
                  <a:extLst>
                    <a:ext uri="{9D8B030D-6E8A-4147-A177-3AD203B41FA5}">
                      <a16:colId xmlns:a16="http://schemas.microsoft.com/office/drawing/2014/main" val="1727911865"/>
                    </a:ext>
                  </a:extLst>
                </a:gridCol>
                <a:gridCol w="1928308">
                  <a:extLst>
                    <a:ext uri="{9D8B030D-6E8A-4147-A177-3AD203B41FA5}">
                      <a16:colId xmlns:a16="http://schemas.microsoft.com/office/drawing/2014/main" val="1785538997"/>
                    </a:ext>
                  </a:extLst>
                </a:gridCol>
                <a:gridCol w="1928308">
                  <a:extLst>
                    <a:ext uri="{9D8B030D-6E8A-4147-A177-3AD203B41FA5}">
                      <a16:colId xmlns:a16="http://schemas.microsoft.com/office/drawing/2014/main" val="2165388014"/>
                    </a:ext>
                  </a:extLst>
                </a:gridCol>
              </a:tblGrid>
              <a:tr h="655999">
                <a:tc>
                  <a:txBody>
                    <a:bodyPr/>
                    <a:lstStyle/>
                    <a:p>
                      <a:endParaRPr lang="en-US" dirty="0"/>
                    </a:p>
                  </a:txBody>
                  <a:tcPr/>
                </a:tc>
                <a:tc>
                  <a:txBody>
                    <a:bodyPr/>
                    <a:lstStyle/>
                    <a:p>
                      <a:pPr algn="ctr"/>
                      <a:r>
                        <a:rPr lang="en-US" dirty="0"/>
                        <a:t>B</a:t>
                      </a:r>
                    </a:p>
                  </a:txBody>
                  <a:tcPr anchor="ctr"/>
                </a:tc>
                <a:tc>
                  <a:txBody>
                    <a:bodyPr/>
                    <a:lstStyle/>
                    <a:p>
                      <a:pPr algn="ctr"/>
                      <a:r>
                        <a:rPr lang="en-US" dirty="0"/>
                        <a:t>C</a:t>
                      </a:r>
                    </a:p>
                  </a:txBody>
                  <a:tcPr anchor="ctr"/>
                </a:tc>
                <a:tc>
                  <a:txBody>
                    <a:bodyPr/>
                    <a:lstStyle/>
                    <a:p>
                      <a:pPr algn="ctr"/>
                      <a:r>
                        <a:rPr lang="en-US" dirty="0"/>
                        <a:t>D</a:t>
                      </a:r>
                    </a:p>
                  </a:txBody>
                  <a:tcPr anchor="ctr"/>
                </a:tc>
                <a:tc>
                  <a:txBody>
                    <a:bodyPr/>
                    <a:lstStyle/>
                    <a:p>
                      <a:pPr algn="ctr"/>
                      <a:r>
                        <a:rPr lang="en-US" dirty="0"/>
                        <a:t>E</a:t>
                      </a:r>
                    </a:p>
                  </a:txBody>
                  <a:tcPr anchor="ctr"/>
                </a:tc>
                <a:tc>
                  <a:txBody>
                    <a:bodyPr/>
                    <a:lstStyle/>
                    <a:p>
                      <a:pPr algn="ctr"/>
                      <a:r>
                        <a:rPr lang="en-US" dirty="0"/>
                        <a:t>F</a:t>
                      </a:r>
                    </a:p>
                  </a:txBody>
                  <a:tcPr anchor="ctr"/>
                </a:tc>
                <a:extLst>
                  <a:ext uri="{0D108BD9-81ED-4DB2-BD59-A6C34878D82A}">
                    <a16:rowId xmlns:a16="http://schemas.microsoft.com/office/drawing/2014/main" val="368057289"/>
                  </a:ext>
                </a:extLst>
              </a:tr>
              <a:tr h="751254">
                <a:tc>
                  <a:txBody>
                    <a:bodyPr/>
                    <a:lstStyle/>
                    <a:p>
                      <a:r>
                        <a:rPr lang="en-US" b="1" dirty="0">
                          <a:solidFill>
                            <a:schemeClr val="bg1"/>
                          </a:solidFill>
                        </a:rPr>
                        <a:t>Strict compliance</a:t>
                      </a:r>
                    </a:p>
                  </a:txBody>
                  <a:tcPr anchor="ctr">
                    <a:solidFill>
                      <a:schemeClr val="accent1"/>
                    </a:solidFill>
                  </a:tcPr>
                </a:tc>
                <a:tc>
                  <a:txBody>
                    <a:bodyPr/>
                    <a:lstStyle/>
                    <a:p>
                      <a:pPr algn="ctr"/>
                      <a:r>
                        <a:rPr lang="en-US" sz="2000" dirty="0">
                          <a:solidFill>
                            <a:schemeClr val="tx1"/>
                          </a:solidFill>
                        </a:rPr>
                        <a:t>501-517%</a:t>
                      </a:r>
                      <a:endParaRPr lang="en-US" sz="4200" b="0" dirty="0">
                        <a:solidFill>
                          <a:schemeClr val="tx1"/>
                        </a:solidFill>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29-31%</a:t>
                      </a:r>
                      <a:endParaRPr lang="en-US" sz="4200" dirty="0">
                        <a:solidFill>
                          <a:schemeClr val="tx1"/>
                        </a:solidFill>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36-38%</a:t>
                      </a:r>
                      <a:endParaRPr lang="en-US" sz="4200" dirty="0">
                        <a:solidFill>
                          <a:schemeClr val="tx1"/>
                        </a:solidFill>
                      </a:endParaRPr>
                    </a:p>
                  </a:txBody>
                  <a:tcPr anchor="ctr"/>
                </a:tc>
                <a:tc>
                  <a:txBody>
                    <a:bodyPr/>
                    <a:lstStyle/>
                    <a:p>
                      <a:pPr algn="ctr"/>
                      <a:r>
                        <a:rPr lang="en-US" sz="2000" dirty="0"/>
                        <a:t>57-59%</a:t>
                      </a:r>
                      <a:endParaRPr lang="en-US" sz="42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t>56-57%</a:t>
                      </a:r>
                      <a:endParaRPr lang="en-US" sz="4200" dirty="0"/>
                    </a:p>
                  </a:txBody>
                  <a:tcPr anchor="ctr"/>
                </a:tc>
                <a:extLst>
                  <a:ext uri="{0D108BD9-81ED-4DB2-BD59-A6C34878D82A}">
                    <a16:rowId xmlns:a16="http://schemas.microsoft.com/office/drawing/2014/main" val="257510046"/>
                  </a:ext>
                </a:extLst>
              </a:tr>
              <a:tr h="751254">
                <a:tc>
                  <a:txBody>
                    <a:bodyPr/>
                    <a:lstStyle/>
                    <a:p>
                      <a:r>
                        <a:rPr lang="en-US" b="1" dirty="0">
                          <a:solidFill>
                            <a:schemeClr val="bg1"/>
                          </a:solidFill>
                        </a:rPr>
                        <a:t>Max of 3 in C, D</a:t>
                      </a:r>
                    </a:p>
                  </a:txBody>
                  <a:tcPr anchor="ctr">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501-517%</a:t>
                      </a:r>
                      <a:endParaRPr lang="en-US" sz="4000" dirty="0">
                        <a:solidFill>
                          <a:schemeClr val="tx1"/>
                        </a:solidFill>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3-4%</a:t>
                      </a:r>
                      <a:endParaRPr lang="en-US" sz="4200" dirty="0">
                        <a:solidFill>
                          <a:schemeClr val="tx1"/>
                        </a:solidFill>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2%</a:t>
                      </a:r>
                      <a:endParaRPr lang="en-US" sz="4200" dirty="0">
                        <a:solidFill>
                          <a:schemeClr val="tx1"/>
                        </a:solidFill>
                      </a:endParaRPr>
                    </a:p>
                  </a:txBody>
                  <a:tcPr anchor="ctr"/>
                </a:tc>
                <a:tc>
                  <a:txBody>
                    <a:bodyPr/>
                    <a:lstStyle/>
                    <a:p>
                      <a:pPr algn="ctr"/>
                      <a:r>
                        <a:rPr lang="en-US" sz="2000" dirty="0"/>
                        <a:t>60-61%</a:t>
                      </a:r>
                      <a:endParaRPr lang="en-US" sz="42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200" dirty="0"/>
                        <a:t>≈</a:t>
                      </a:r>
                    </a:p>
                  </a:txBody>
                  <a:tcPr anchor="ctr"/>
                </a:tc>
                <a:extLst>
                  <a:ext uri="{0D108BD9-81ED-4DB2-BD59-A6C34878D82A}">
                    <a16:rowId xmlns:a16="http://schemas.microsoft.com/office/drawing/2014/main" val="1159464080"/>
                  </a:ext>
                </a:extLst>
              </a:tr>
              <a:tr h="751254">
                <a:tc>
                  <a:txBody>
                    <a:bodyPr/>
                    <a:lstStyle/>
                    <a:p>
                      <a:r>
                        <a:rPr lang="en-US" b="1" dirty="0">
                          <a:solidFill>
                            <a:schemeClr val="bg1"/>
                          </a:solidFill>
                        </a:rPr>
                        <a:t>3 in F</a:t>
                      </a:r>
                    </a:p>
                  </a:txBody>
                  <a:tcPr anchor="ctr">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501-517%</a:t>
                      </a:r>
                      <a:endParaRPr lang="en-US" sz="4000" dirty="0">
                        <a:solidFill>
                          <a:schemeClr val="tx1"/>
                        </a:solidFill>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12%</a:t>
                      </a:r>
                      <a:endParaRPr lang="en-US" sz="4200" dirty="0">
                        <a:solidFill>
                          <a:schemeClr val="tx1"/>
                        </a:solidFill>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9-10%</a:t>
                      </a:r>
                      <a:endParaRPr lang="en-US" sz="4200" dirty="0">
                        <a:solidFill>
                          <a:schemeClr val="tx1"/>
                        </a:solidFill>
                      </a:endParaRPr>
                    </a:p>
                  </a:txBody>
                  <a:tcPr anchor="ctr"/>
                </a:tc>
                <a:tc>
                  <a:txBody>
                    <a:bodyPr/>
                    <a:lstStyle/>
                    <a:p>
                      <a:pPr algn="ctr"/>
                      <a:r>
                        <a:rPr lang="en-US" sz="2000" dirty="0"/>
                        <a:t>61-62%</a:t>
                      </a:r>
                      <a:endParaRPr lang="en-US" sz="42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t>12%</a:t>
                      </a:r>
                      <a:endParaRPr lang="en-US" sz="4200" dirty="0"/>
                    </a:p>
                  </a:txBody>
                  <a:tcPr anchor="ctr"/>
                </a:tc>
                <a:extLst>
                  <a:ext uri="{0D108BD9-81ED-4DB2-BD59-A6C34878D82A}">
                    <a16:rowId xmlns:a16="http://schemas.microsoft.com/office/drawing/2014/main" val="2392971940"/>
                  </a:ext>
                </a:extLst>
              </a:tr>
              <a:tr h="751254">
                <a:tc>
                  <a:txBody>
                    <a:bodyPr/>
                    <a:lstStyle/>
                    <a:p>
                      <a:r>
                        <a:rPr lang="en-US" b="1" dirty="0">
                          <a:solidFill>
                            <a:schemeClr val="bg1"/>
                          </a:solidFill>
                        </a:rPr>
                        <a:t>6 in any 2</a:t>
                      </a:r>
                    </a:p>
                  </a:txBody>
                  <a:tcPr anchor="ctr">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501-517%</a:t>
                      </a:r>
                      <a:endParaRPr lang="en-US" sz="4000" dirty="0">
                        <a:solidFill>
                          <a:schemeClr val="tx1"/>
                        </a:solidFill>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200" dirty="0"/>
                        <a:t>≈</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200" dirty="0"/>
                        <a:t>≈</a:t>
                      </a:r>
                    </a:p>
                  </a:txBody>
                  <a:tcPr anchor="ctr"/>
                </a:tc>
                <a:tc>
                  <a:txBody>
                    <a:bodyPr/>
                    <a:lstStyle/>
                    <a:p>
                      <a:pPr algn="ctr"/>
                      <a:r>
                        <a:rPr lang="en-US" sz="2000" dirty="0"/>
                        <a:t>60-61%</a:t>
                      </a:r>
                      <a:endParaRPr lang="en-US" sz="42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t>4%</a:t>
                      </a:r>
                      <a:endParaRPr lang="en-US" sz="4200" dirty="0"/>
                    </a:p>
                  </a:txBody>
                  <a:tcPr anchor="ctr"/>
                </a:tc>
                <a:extLst>
                  <a:ext uri="{0D108BD9-81ED-4DB2-BD59-A6C34878D82A}">
                    <a16:rowId xmlns:a16="http://schemas.microsoft.com/office/drawing/2014/main" val="2413711559"/>
                  </a:ext>
                </a:extLst>
              </a:tr>
              <a:tr h="751254">
                <a:tc>
                  <a:txBody>
                    <a:bodyPr/>
                    <a:lstStyle/>
                    <a:p>
                      <a:r>
                        <a:rPr lang="en-US" b="1" dirty="0">
                          <a:solidFill>
                            <a:schemeClr val="bg1"/>
                          </a:solidFill>
                        </a:rPr>
                        <a:t>3 or 6 in F</a:t>
                      </a:r>
                    </a:p>
                  </a:txBody>
                  <a:tcPr anchor="ctr">
                    <a:solidFill>
                      <a:schemeClr val="accent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505-522%</a:t>
                      </a:r>
                      <a:endParaRPr lang="en-US" sz="4000" dirty="0">
                        <a:solidFill>
                          <a:schemeClr val="tx1"/>
                        </a:solidFill>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16-17%</a:t>
                      </a:r>
                      <a:endParaRPr lang="en-US" sz="4200" dirty="0">
                        <a:solidFill>
                          <a:schemeClr val="tx1"/>
                        </a:solidFill>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14%</a:t>
                      </a:r>
                      <a:endParaRPr lang="en-US" sz="4200" dirty="0">
                        <a:solidFill>
                          <a:schemeClr val="tx1"/>
                        </a:solidFill>
                      </a:endParaRPr>
                    </a:p>
                  </a:txBody>
                  <a:tcPr anchor="ctr"/>
                </a:tc>
                <a:tc>
                  <a:txBody>
                    <a:bodyPr/>
                    <a:lstStyle/>
                    <a:p>
                      <a:pPr algn="ctr"/>
                      <a:r>
                        <a:rPr lang="en-US" sz="2000" dirty="0"/>
                        <a:t>61-62%</a:t>
                      </a:r>
                      <a:endParaRPr lang="en-US" sz="42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t>18%</a:t>
                      </a:r>
                      <a:endParaRPr lang="en-US" sz="4200" dirty="0"/>
                    </a:p>
                  </a:txBody>
                  <a:tcPr anchor="ctr"/>
                </a:tc>
                <a:extLst>
                  <a:ext uri="{0D108BD9-81ED-4DB2-BD59-A6C34878D82A}">
                    <a16:rowId xmlns:a16="http://schemas.microsoft.com/office/drawing/2014/main" val="3667586363"/>
                  </a:ext>
                </a:extLst>
              </a:tr>
            </a:tbl>
          </a:graphicData>
        </a:graphic>
      </p:graphicFrame>
      <p:cxnSp>
        <p:nvCxnSpPr>
          <p:cNvPr id="5" name="Straight Arrow Connector 4">
            <a:extLst>
              <a:ext uri="{FF2B5EF4-FFF2-40B4-BE49-F238E27FC236}">
                <a16:creationId xmlns:a16="http://schemas.microsoft.com/office/drawing/2014/main" id="{BCE39415-0466-C54D-8CDC-4FAC0AE07D5D}"/>
              </a:ext>
            </a:extLst>
          </p:cNvPr>
          <p:cNvCxnSpPr>
            <a:cxnSpLocks/>
          </p:cNvCxnSpPr>
          <p:nvPr/>
        </p:nvCxnSpPr>
        <p:spPr>
          <a:xfrm flipV="1">
            <a:off x="4041913" y="2279374"/>
            <a:ext cx="0" cy="450575"/>
          </a:xfrm>
          <a:prstGeom prst="straightConnector1">
            <a:avLst/>
          </a:prstGeom>
          <a:ln w="635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DC05A7D5-2B3A-9B43-A0E5-4DA35F1653AE}"/>
              </a:ext>
            </a:extLst>
          </p:cNvPr>
          <p:cNvCxnSpPr>
            <a:cxnSpLocks/>
          </p:cNvCxnSpPr>
          <p:nvPr/>
        </p:nvCxnSpPr>
        <p:spPr>
          <a:xfrm flipV="1">
            <a:off x="4041913" y="2978425"/>
            <a:ext cx="0" cy="450575"/>
          </a:xfrm>
          <a:prstGeom prst="straightConnector1">
            <a:avLst/>
          </a:prstGeom>
          <a:ln w="635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6777CC75-56D0-5E40-8808-E5D0B8DFF419}"/>
              </a:ext>
            </a:extLst>
          </p:cNvPr>
          <p:cNvCxnSpPr>
            <a:cxnSpLocks/>
          </p:cNvCxnSpPr>
          <p:nvPr/>
        </p:nvCxnSpPr>
        <p:spPr>
          <a:xfrm flipV="1">
            <a:off x="4041913" y="3774191"/>
            <a:ext cx="0" cy="450575"/>
          </a:xfrm>
          <a:prstGeom prst="straightConnector1">
            <a:avLst/>
          </a:prstGeom>
          <a:ln w="635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57A72E7E-324B-AE49-A6FD-D0FC693174F4}"/>
              </a:ext>
            </a:extLst>
          </p:cNvPr>
          <p:cNvCxnSpPr>
            <a:cxnSpLocks/>
          </p:cNvCxnSpPr>
          <p:nvPr/>
        </p:nvCxnSpPr>
        <p:spPr>
          <a:xfrm flipV="1">
            <a:off x="4041913" y="4525618"/>
            <a:ext cx="0" cy="450575"/>
          </a:xfrm>
          <a:prstGeom prst="straightConnector1">
            <a:avLst/>
          </a:prstGeom>
          <a:ln w="635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AF3E279E-CF28-A346-8453-2DF8F6E9DCC0}"/>
              </a:ext>
            </a:extLst>
          </p:cNvPr>
          <p:cNvCxnSpPr>
            <a:cxnSpLocks/>
          </p:cNvCxnSpPr>
          <p:nvPr/>
        </p:nvCxnSpPr>
        <p:spPr>
          <a:xfrm flipV="1">
            <a:off x="4048539" y="5267739"/>
            <a:ext cx="0" cy="450575"/>
          </a:xfrm>
          <a:prstGeom prst="straightConnector1">
            <a:avLst/>
          </a:prstGeom>
          <a:ln w="635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71FADD10-7F7D-E249-B703-78046054B99D}"/>
              </a:ext>
            </a:extLst>
          </p:cNvPr>
          <p:cNvCxnSpPr>
            <a:cxnSpLocks/>
          </p:cNvCxnSpPr>
          <p:nvPr/>
        </p:nvCxnSpPr>
        <p:spPr>
          <a:xfrm flipV="1">
            <a:off x="5850835" y="2279374"/>
            <a:ext cx="0" cy="450575"/>
          </a:xfrm>
          <a:prstGeom prst="straightConnector1">
            <a:avLst/>
          </a:prstGeom>
          <a:ln w="635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10C5AA9-5893-FE45-9B23-7C072F4FA16A}"/>
              </a:ext>
            </a:extLst>
          </p:cNvPr>
          <p:cNvCxnSpPr>
            <a:cxnSpLocks/>
          </p:cNvCxnSpPr>
          <p:nvPr/>
        </p:nvCxnSpPr>
        <p:spPr>
          <a:xfrm>
            <a:off x="5698436" y="3084442"/>
            <a:ext cx="0" cy="448056"/>
          </a:xfrm>
          <a:prstGeom prst="straightConnector1">
            <a:avLst/>
          </a:prstGeom>
          <a:ln w="635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BFA613F5-3618-C647-B8AD-2829B9F9EFC6}"/>
              </a:ext>
            </a:extLst>
          </p:cNvPr>
          <p:cNvCxnSpPr>
            <a:cxnSpLocks/>
          </p:cNvCxnSpPr>
          <p:nvPr/>
        </p:nvCxnSpPr>
        <p:spPr>
          <a:xfrm>
            <a:off x="5698436" y="3776710"/>
            <a:ext cx="0" cy="448056"/>
          </a:xfrm>
          <a:prstGeom prst="straightConnector1">
            <a:avLst/>
          </a:prstGeom>
          <a:ln w="635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0B6D1F8-D89F-0E47-8F11-565B7534810D}"/>
              </a:ext>
            </a:extLst>
          </p:cNvPr>
          <p:cNvCxnSpPr>
            <a:cxnSpLocks/>
          </p:cNvCxnSpPr>
          <p:nvPr/>
        </p:nvCxnSpPr>
        <p:spPr>
          <a:xfrm>
            <a:off x="5850835" y="5270258"/>
            <a:ext cx="0" cy="448056"/>
          </a:xfrm>
          <a:prstGeom prst="straightConnector1">
            <a:avLst/>
          </a:prstGeom>
          <a:ln w="635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F31824A5-4BFF-314C-9E99-F6A91321D734}"/>
              </a:ext>
            </a:extLst>
          </p:cNvPr>
          <p:cNvCxnSpPr>
            <a:cxnSpLocks/>
          </p:cNvCxnSpPr>
          <p:nvPr/>
        </p:nvCxnSpPr>
        <p:spPr>
          <a:xfrm flipV="1">
            <a:off x="7765774" y="2279374"/>
            <a:ext cx="0" cy="450575"/>
          </a:xfrm>
          <a:prstGeom prst="straightConnector1">
            <a:avLst/>
          </a:prstGeom>
          <a:ln w="635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3D16D6C-B27E-F144-9108-FF247529105A}"/>
              </a:ext>
            </a:extLst>
          </p:cNvPr>
          <p:cNvCxnSpPr>
            <a:cxnSpLocks/>
          </p:cNvCxnSpPr>
          <p:nvPr/>
        </p:nvCxnSpPr>
        <p:spPr>
          <a:xfrm>
            <a:off x="7533862" y="3084442"/>
            <a:ext cx="0" cy="448056"/>
          </a:xfrm>
          <a:prstGeom prst="straightConnector1">
            <a:avLst/>
          </a:prstGeom>
          <a:ln w="635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FE93876-C70E-A143-986A-7ABBBC6A6979}"/>
              </a:ext>
            </a:extLst>
          </p:cNvPr>
          <p:cNvCxnSpPr>
            <a:cxnSpLocks/>
          </p:cNvCxnSpPr>
          <p:nvPr/>
        </p:nvCxnSpPr>
        <p:spPr>
          <a:xfrm>
            <a:off x="7732645" y="3776710"/>
            <a:ext cx="0" cy="448056"/>
          </a:xfrm>
          <a:prstGeom prst="straightConnector1">
            <a:avLst/>
          </a:prstGeom>
          <a:ln w="635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D37EDF3-358B-C84D-83D7-E1C2AB3638F7}"/>
              </a:ext>
            </a:extLst>
          </p:cNvPr>
          <p:cNvCxnSpPr>
            <a:cxnSpLocks/>
          </p:cNvCxnSpPr>
          <p:nvPr/>
        </p:nvCxnSpPr>
        <p:spPr>
          <a:xfrm>
            <a:off x="7626630" y="5270258"/>
            <a:ext cx="0" cy="448056"/>
          </a:xfrm>
          <a:prstGeom prst="straightConnector1">
            <a:avLst/>
          </a:prstGeom>
          <a:ln w="635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FB4A6624-0F9E-DB40-9B23-6D992604EB91}"/>
              </a:ext>
            </a:extLst>
          </p:cNvPr>
          <p:cNvCxnSpPr>
            <a:cxnSpLocks/>
          </p:cNvCxnSpPr>
          <p:nvPr/>
        </p:nvCxnSpPr>
        <p:spPr>
          <a:xfrm>
            <a:off x="9687340" y="2281893"/>
            <a:ext cx="0" cy="448056"/>
          </a:xfrm>
          <a:prstGeom prst="straightConnector1">
            <a:avLst/>
          </a:prstGeom>
          <a:ln w="635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983A8F9-1C21-DB4D-B741-6D7A61781411}"/>
              </a:ext>
            </a:extLst>
          </p:cNvPr>
          <p:cNvCxnSpPr>
            <a:cxnSpLocks/>
          </p:cNvCxnSpPr>
          <p:nvPr/>
        </p:nvCxnSpPr>
        <p:spPr>
          <a:xfrm>
            <a:off x="9687340" y="3084442"/>
            <a:ext cx="0" cy="448056"/>
          </a:xfrm>
          <a:prstGeom prst="straightConnector1">
            <a:avLst/>
          </a:prstGeom>
          <a:ln w="635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47174CC-A95F-AF46-9791-D8C023839BC7}"/>
              </a:ext>
            </a:extLst>
          </p:cNvPr>
          <p:cNvCxnSpPr>
            <a:cxnSpLocks/>
          </p:cNvCxnSpPr>
          <p:nvPr/>
        </p:nvCxnSpPr>
        <p:spPr>
          <a:xfrm>
            <a:off x="9674089" y="3876101"/>
            <a:ext cx="0" cy="448056"/>
          </a:xfrm>
          <a:prstGeom prst="straightConnector1">
            <a:avLst/>
          </a:prstGeom>
          <a:ln w="635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AC517B19-62FD-0B4D-BD10-8985E033A627}"/>
              </a:ext>
            </a:extLst>
          </p:cNvPr>
          <p:cNvCxnSpPr>
            <a:cxnSpLocks/>
          </p:cNvCxnSpPr>
          <p:nvPr/>
        </p:nvCxnSpPr>
        <p:spPr>
          <a:xfrm>
            <a:off x="9687340" y="4525618"/>
            <a:ext cx="0" cy="448056"/>
          </a:xfrm>
          <a:prstGeom prst="straightConnector1">
            <a:avLst/>
          </a:prstGeom>
          <a:ln w="635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8AC16EC9-6AB9-B247-A2B6-1B63036EF91E}"/>
              </a:ext>
            </a:extLst>
          </p:cNvPr>
          <p:cNvCxnSpPr>
            <a:cxnSpLocks/>
          </p:cNvCxnSpPr>
          <p:nvPr/>
        </p:nvCxnSpPr>
        <p:spPr>
          <a:xfrm>
            <a:off x="9674089" y="5270258"/>
            <a:ext cx="0" cy="448056"/>
          </a:xfrm>
          <a:prstGeom prst="straightConnector1">
            <a:avLst/>
          </a:prstGeom>
          <a:ln w="635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E924D636-8063-B74F-B63B-751F59AAC403}"/>
              </a:ext>
            </a:extLst>
          </p:cNvPr>
          <p:cNvCxnSpPr>
            <a:cxnSpLocks/>
          </p:cNvCxnSpPr>
          <p:nvPr/>
        </p:nvCxnSpPr>
        <p:spPr>
          <a:xfrm>
            <a:off x="11655288" y="2281893"/>
            <a:ext cx="0" cy="448056"/>
          </a:xfrm>
          <a:prstGeom prst="straightConnector1">
            <a:avLst/>
          </a:prstGeom>
          <a:ln w="635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021638A-2F8D-7B47-B549-3B0E695BF0F8}"/>
              </a:ext>
            </a:extLst>
          </p:cNvPr>
          <p:cNvCxnSpPr>
            <a:cxnSpLocks/>
          </p:cNvCxnSpPr>
          <p:nvPr/>
        </p:nvCxnSpPr>
        <p:spPr>
          <a:xfrm flipV="1">
            <a:off x="11512759" y="3774191"/>
            <a:ext cx="0" cy="450575"/>
          </a:xfrm>
          <a:prstGeom prst="straightConnector1">
            <a:avLst/>
          </a:prstGeom>
          <a:ln w="635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A46AEB89-B7EE-594E-AE6A-54398613A53E}"/>
              </a:ext>
            </a:extLst>
          </p:cNvPr>
          <p:cNvCxnSpPr>
            <a:cxnSpLocks/>
          </p:cNvCxnSpPr>
          <p:nvPr/>
        </p:nvCxnSpPr>
        <p:spPr>
          <a:xfrm flipV="1">
            <a:off x="11512759" y="5267739"/>
            <a:ext cx="0" cy="450575"/>
          </a:xfrm>
          <a:prstGeom prst="straightConnector1">
            <a:avLst/>
          </a:prstGeom>
          <a:ln w="635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82851A9-BFAC-BF41-95DC-0590EDB168E4}"/>
              </a:ext>
            </a:extLst>
          </p:cNvPr>
          <p:cNvCxnSpPr>
            <a:cxnSpLocks/>
          </p:cNvCxnSpPr>
          <p:nvPr/>
        </p:nvCxnSpPr>
        <p:spPr>
          <a:xfrm>
            <a:off x="11492882" y="4525618"/>
            <a:ext cx="0" cy="448056"/>
          </a:xfrm>
          <a:prstGeom prst="straightConnector1">
            <a:avLst/>
          </a:prstGeom>
          <a:ln w="635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1804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89994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36427-77E8-1D4B-B0EB-59A31C2E49E9}"/>
              </a:ext>
            </a:extLst>
          </p:cNvPr>
          <p:cNvSpPr>
            <a:spLocks noGrp="1"/>
          </p:cNvSpPr>
          <p:nvPr>
            <p:ph type="title"/>
          </p:nvPr>
        </p:nvSpPr>
        <p:spPr/>
        <p:txBody>
          <a:bodyPr/>
          <a:lstStyle/>
          <a:p>
            <a:r>
              <a:rPr lang="en-US" dirty="0"/>
              <a:t>APPENDIX</a:t>
            </a:r>
            <a:br>
              <a:rPr lang="en-US" dirty="0"/>
            </a:br>
            <a:r>
              <a:rPr lang="en-US" dirty="0"/>
              <a:t>Impact estimation: Logic</a:t>
            </a:r>
          </a:p>
        </p:txBody>
      </p:sp>
      <p:sp>
        <p:nvSpPr>
          <p:cNvPr id="3" name="Content Placeholder 2">
            <a:extLst>
              <a:ext uri="{FF2B5EF4-FFF2-40B4-BE49-F238E27FC236}">
                <a16:creationId xmlns:a16="http://schemas.microsoft.com/office/drawing/2014/main" id="{236FECF5-CE4F-FD4E-B97C-B7276D1D4170}"/>
              </a:ext>
            </a:extLst>
          </p:cNvPr>
          <p:cNvSpPr>
            <a:spLocks noGrp="1"/>
          </p:cNvSpPr>
          <p:nvPr>
            <p:ph idx="1"/>
          </p:nvPr>
        </p:nvSpPr>
        <p:spPr>
          <a:xfrm>
            <a:off x="645132" y="2052918"/>
            <a:ext cx="9404722" cy="4805082"/>
          </a:xfrm>
        </p:spPr>
        <p:txBody>
          <a:bodyPr>
            <a:normAutofit/>
          </a:bodyPr>
          <a:lstStyle/>
          <a:p>
            <a:r>
              <a:rPr lang="en-US" dirty="0"/>
              <a:t>Past data:  of students who have completed GE, how have they distributed the 9 UD units?</a:t>
            </a:r>
          </a:p>
          <a:p>
            <a:pPr lvl="1"/>
            <a:r>
              <a:rPr lang="en-US" dirty="0"/>
              <a:t>2016-17 &amp; 2017-18 degree recipients</a:t>
            </a:r>
          </a:p>
          <a:p>
            <a:pPr lvl="1"/>
            <a:r>
              <a:rPr lang="en-US" dirty="0"/>
              <a:t>41 different combinations</a:t>
            </a:r>
          </a:p>
          <a:p>
            <a:r>
              <a:rPr lang="en-US" dirty="0"/>
              <a:t>Estimation:  </a:t>
            </a:r>
          </a:p>
          <a:p>
            <a:pPr lvl="1"/>
            <a:r>
              <a:rPr lang="en-US" dirty="0"/>
              <a:t>Shift required to follow rules of proposed new plan</a:t>
            </a:r>
          </a:p>
          <a:p>
            <a:pPr lvl="2"/>
            <a:r>
              <a:rPr lang="en-US" sz="1800" dirty="0"/>
              <a:t>Example: </a:t>
            </a:r>
          </a:p>
          <a:p>
            <a:pPr lvl="3"/>
            <a:r>
              <a:rPr lang="en-US" sz="1800" dirty="0"/>
              <a:t>Current:  3 units C, 3 units E, 3 units F (most common pattern)</a:t>
            </a:r>
          </a:p>
          <a:p>
            <a:pPr lvl="3"/>
            <a:r>
              <a:rPr lang="en-US" sz="1800" dirty="0"/>
              <a:t>Plan 2:  3 units B, 3 units C, 3 units F (i.e., add 3 units to B, subtract 3 units from E)</a:t>
            </a:r>
          </a:p>
          <a:p>
            <a:pPr lvl="2"/>
            <a:r>
              <a:rPr lang="en-US" sz="1800" dirty="0"/>
              <a:t>Weight shift by proportion of students in that pattern</a:t>
            </a:r>
          </a:p>
          <a:p>
            <a:pPr lvl="2"/>
            <a:r>
              <a:rPr lang="en-US" sz="1800" dirty="0"/>
              <a:t>Timeline:  Weight by proportion of students in new plan vs. old plan</a:t>
            </a:r>
          </a:p>
          <a:p>
            <a:endParaRPr lang="en-US" dirty="0"/>
          </a:p>
        </p:txBody>
      </p:sp>
    </p:spTree>
    <p:extLst>
      <p:ext uri="{BB962C8B-B14F-4D97-AF65-F5344CB8AC3E}">
        <p14:creationId xmlns:p14="http://schemas.microsoft.com/office/powerpoint/2010/main" val="32380241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8D113-DF9C-134E-AC04-2C9C1BD2807E}"/>
              </a:ext>
            </a:extLst>
          </p:cNvPr>
          <p:cNvSpPr>
            <a:spLocks noGrp="1"/>
          </p:cNvSpPr>
          <p:nvPr>
            <p:ph type="title"/>
          </p:nvPr>
        </p:nvSpPr>
        <p:spPr>
          <a:xfrm>
            <a:off x="646111" y="452718"/>
            <a:ext cx="10008034" cy="1400530"/>
          </a:xfrm>
        </p:spPr>
        <p:txBody>
          <a:bodyPr/>
          <a:lstStyle/>
          <a:p>
            <a:r>
              <a:rPr lang="en-US" dirty="0"/>
              <a:t>APPENDIX:</a:t>
            </a:r>
            <a:br>
              <a:rPr lang="en-US" dirty="0"/>
            </a:br>
            <a:r>
              <a:rPr lang="en-US" sz="3000" dirty="0"/>
              <a:t>Details:  Estimated impact from </a:t>
            </a:r>
            <a:r>
              <a:rPr lang="en-US" sz="3000" b="1" dirty="0"/>
              <a:t>STRICT COMPLIANCE</a:t>
            </a:r>
          </a:p>
        </p:txBody>
      </p:sp>
      <p:graphicFrame>
        <p:nvGraphicFramePr>
          <p:cNvPr id="4" name="Content Placeholder 3">
            <a:extLst>
              <a:ext uri="{FF2B5EF4-FFF2-40B4-BE49-F238E27FC236}">
                <a16:creationId xmlns:a16="http://schemas.microsoft.com/office/drawing/2014/main" id="{72B247A1-02FC-4D4B-A4C8-33C4C1608975}"/>
              </a:ext>
            </a:extLst>
          </p:cNvPr>
          <p:cNvGraphicFramePr>
            <a:graphicFrameLocks noGrp="1"/>
          </p:cNvGraphicFramePr>
          <p:nvPr>
            <p:ph idx="1"/>
            <p:extLst>
              <p:ext uri="{D42A27DB-BD31-4B8C-83A1-F6EECF244321}">
                <p14:modId xmlns:p14="http://schemas.microsoft.com/office/powerpoint/2010/main" val="2066691897"/>
              </p:ext>
            </p:extLst>
          </p:nvPr>
        </p:nvGraphicFramePr>
        <p:xfrm>
          <a:off x="645741" y="2052638"/>
          <a:ext cx="10156938" cy="3391234"/>
        </p:xfrm>
        <a:graphic>
          <a:graphicData uri="http://schemas.openxmlformats.org/drawingml/2006/table">
            <a:tbl>
              <a:tblPr firstRow="1" bandRow="1">
                <a:tableStyleId>{5C22544A-7EE6-4342-B048-85BDC9FD1C3A}</a:tableStyleId>
              </a:tblPr>
              <a:tblGrid>
                <a:gridCol w="1692823">
                  <a:extLst>
                    <a:ext uri="{9D8B030D-6E8A-4147-A177-3AD203B41FA5}">
                      <a16:colId xmlns:a16="http://schemas.microsoft.com/office/drawing/2014/main" val="3825863498"/>
                    </a:ext>
                  </a:extLst>
                </a:gridCol>
                <a:gridCol w="1692823">
                  <a:extLst>
                    <a:ext uri="{9D8B030D-6E8A-4147-A177-3AD203B41FA5}">
                      <a16:colId xmlns:a16="http://schemas.microsoft.com/office/drawing/2014/main" val="695624651"/>
                    </a:ext>
                  </a:extLst>
                </a:gridCol>
                <a:gridCol w="1692823">
                  <a:extLst>
                    <a:ext uri="{9D8B030D-6E8A-4147-A177-3AD203B41FA5}">
                      <a16:colId xmlns:a16="http://schemas.microsoft.com/office/drawing/2014/main" val="2020215890"/>
                    </a:ext>
                  </a:extLst>
                </a:gridCol>
                <a:gridCol w="1692823">
                  <a:extLst>
                    <a:ext uri="{9D8B030D-6E8A-4147-A177-3AD203B41FA5}">
                      <a16:colId xmlns:a16="http://schemas.microsoft.com/office/drawing/2014/main" val="2320157831"/>
                    </a:ext>
                  </a:extLst>
                </a:gridCol>
                <a:gridCol w="1692823">
                  <a:extLst>
                    <a:ext uri="{9D8B030D-6E8A-4147-A177-3AD203B41FA5}">
                      <a16:colId xmlns:a16="http://schemas.microsoft.com/office/drawing/2014/main" val="3043620815"/>
                    </a:ext>
                  </a:extLst>
                </a:gridCol>
                <a:gridCol w="1692823">
                  <a:extLst>
                    <a:ext uri="{9D8B030D-6E8A-4147-A177-3AD203B41FA5}">
                      <a16:colId xmlns:a16="http://schemas.microsoft.com/office/drawing/2014/main" val="680471921"/>
                    </a:ext>
                  </a:extLst>
                </a:gridCol>
              </a:tblGrid>
              <a:tr h="484462">
                <a:tc>
                  <a:txBody>
                    <a:bodyPr/>
                    <a:lstStyle/>
                    <a:p>
                      <a:endParaRPr lang="en-US" dirty="0"/>
                    </a:p>
                  </a:txBody>
                  <a:tcPr anchor="b">
                    <a:lnB w="12700" cap="flat" cmpd="sng" algn="ctr">
                      <a:noFill/>
                      <a:prstDash val="solid"/>
                      <a:round/>
                      <a:headEnd type="none" w="med" len="med"/>
                      <a:tailEnd type="none" w="med" len="med"/>
                    </a:lnB>
                  </a:tcPr>
                </a:tc>
                <a:tc gridSpan="5">
                  <a:txBody>
                    <a:bodyPr/>
                    <a:lstStyle/>
                    <a:p>
                      <a:pPr algn="ctr"/>
                      <a:r>
                        <a:rPr lang="en-US" dirty="0"/>
                        <a:t>% increase/decrease^</a:t>
                      </a:r>
                    </a:p>
                  </a:txBody>
                  <a:tcPr anchor="b">
                    <a:lnB w="12700" cap="flat" cmpd="sng" algn="ctr">
                      <a:noFill/>
                      <a:prstDash val="solid"/>
                      <a:round/>
                      <a:headEnd type="none" w="med" len="med"/>
                      <a:tailEnd type="none" w="med" len="med"/>
                    </a:lnB>
                  </a:tcPr>
                </a:tc>
                <a:tc hMerge="1">
                  <a:txBody>
                    <a:bodyPr/>
                    <a:lstStyle/>
                    <a:p>
                      <a:endParaRPr lang="en-US" dirty="0"/>
                    </a:p>
                  </a:txBody>
                  <a:tcPr anchor="b"/>
                </a:tc>
                <a:tc hMerge="1">
                  <a:txBody>
                    <a:bodyPr/>
                    <a:lstStyle/>
                    <a:p>
                      <a:endParaRPr lang="en-US" dirty="0"/>
                    </a:p>
                  </a:txBody>
                  <a:tcPr anchor="b"/>
                </a:tc>
                <a:tc hMerge="1">
                  <a:txBody>
                    <a:bodyPr/>
                    <a:lstStyle/>
                    <a:p>
                      <a:endParaRPr lang="en-US" dirty="0"/>
                    </a:p>
                  </a:txBody>
                  <a:tcPr anchor="b"/>
                </a:tc>
                <a:tc hMerge="1">
                  <a:txBody>
                    <a:bodyPr/>
                    <a:lstStyle/>
                    <a:p>
                      <a:endParaRPr lang="en-US" dirty="0"/>
                    </a:p>
                  </a:txBody>
                  <a:tcPr anchor="b"/>
                </a:tc>
                <a:extLst>
                  <a:ext uri="{0D108BD9-81ED-4DB2-BD59-A6C34878D82A}">
                    <a16:rowId xmlns:a16="http://schemas.microsoft.com/office/drawing/2014/main" val="2656680934"/>
                  </a:ext>
                </a:extLst>
              </a:tr>
              <a:tr h="484462">
                <a:tc>
                  <a:txBody>
                    <a:bodyPr/>
                    <a:lstStyle/>
                    <a:p>
                      <a:endParaRPr lang="en-US" dirty="0"/>
                    </a:p>
                  </a:txBody>
                  <a:tcPr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B</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C</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D</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E</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F</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extLst>
                  <a:ext uri="{0D108BD9-81ED-4DB2-BD59-A6C34878D82A}">
                    <a16:rowId xmlns:a16="http://schemas.microsoft.com/office/drawing/2014/main" val="964338978"/>
                  </a:ext>
                </a:extLst>
              </a:tr>
              <a:tr h="484462">
                <a:tc>
                  <a:txBody>
                    <a:bodyPr/>
                    <a:lstStyle/>
                    <a:p>
                      <a:endParaRPr lang="en-US" dirty="0"/>
                    </a:p>
                  </a:txBody>
                  <a:tcPr anchor="b">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INCREASE</a:t>
                      </a:r>
                    </a:p>
                  </a:txBody>
                  <a:tcPr>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INCREASE</a:t>
                      </a:r>
                    </a:p>
                  </a:txBody>
                  <a:tcPr>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INCREASE</a:t>
                      </a:r>
                    </a:p>
                  </a:txBody>
                  <a:tcPr>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DECREASE</a:t>
                      </a:r>
                    </a:p>
                  </a:txBody>
                  <a:tcPr>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DECREASE</a:t>
                      </a:r>
                    </a:p>
                  </a:txBody>
                  <a:tcPr>
                    <a:lnT w="12700" cap="flat" cmpd="sng" algn="ctr">
                      <a:noFill/>
                      <a:prstDash val="solid"/>
                      <a:round/>
                      <a:headEnd type="none" w="med" len="med"/>
                      <a:tailEnd type="none" w="med" len="med"/>
                    </a:lnT>
                    <a:solidFill>
                      <a:schemeClr val="accent1"/>
                    </a:solidFill>
                  </a:tcPr>
                </a:tc>
                <a:extLst>
                  <a:ext uri="{0D108BD9-81ED-4DB2-BD59-A6C34878D82A}">
                    <a16:rowId xmlns:a16="http://schemas.microsoft.com/office/drawing/2014/main" val="2700241557"/>
                  </a:ext>
                </a:extLst>
              </a:tr>
              <a:tr h="484462">
                <a:tc>
                  <a:txBody>
                    <a:bodyPr/>
                    <a:lstStyle/>
                    <a:p>
                      <a:r>
                        <a:rPr lang="en-US" dirty="0"/>
                        <a:t>Fall 2021*</a:t>
                      </a:r>
                    </a:p>
                  </a:txBody>
                  <a:tcPr/>
                </a:tc>
                <a:tc>
                  <a:txBody>
                    <a:bodyPr/>
                    <a:lstStyle/>
                    <a:p>
                      <a:pPr algn="ctr"/>
                      <a:r>
                        <a:rPr lang="en-US" dirty="0"/>
                        <a:t>132 – 259%</a:t>
                      </a:r>
                    </a:p>
                  </a:txBody>
                  <a:tcPr/>
                </a:tc>
                <a:tc>
                  <a:txBody>
                    <a:bodyPr/>
                    <a:lstStyle/>
                    <a:p>
                      <a:pPr algn="ctr"/>
                      <a:r>
                        <a:rPr lang="en-US" dirty="0"/>
                        <a:t>8 – 15%</a:t>
                      </a:r>
                    </a:p>
                  </a:txBody>
                  <a:tcPr/>
                </a:tc>
                <a:tc>
                  <a:txBody>
                    <a:bodyPr/>
                    <a:lstStyle/>
                    <a:p>
                      <a:pPr algn="ctr"/>
                      <a:r>
                        <a:rPr lang="en-US" dirty="0"/>
                        <a:t>10 – 19%</a:t>
                      </a:r>
                    </a:p>
                  </a:txBody>
                  <a:tcPr/>
                </a:tc>
                <a:tc>
                  <a:txBody>
                    <a:bodyPr/>
                    <a:lstStyle/>
                    <a:p>
                      <a:pPr algn="ctr"/>
                      <a:r>
                        <a:rPr lang="en-US" dirty="0"/>
                        <a:t>15 – 29%</a:t>
                      </a:r>
                    </a:p>
                  </a:txBody>
                  <a:tcPr/>
                </a:tc>
                <a:tc>
                  <a:txBody>
                    <a:bodyPr/>
                    <a:lstStyle/>
                    <a:p>
                      <a:pPr algn="ctr"/>
                      <a:r>
                        <a:rPr lang="en-US" dirty="0"/>
                        <a:t>14 – 29%</a:t>
                      </a:r>
                    </a:p>
                  </a:txBody>
                  <a:tcPr/>
                </a:tc>
                <a:extLst>
                  <a:ext uri="{0D108BD9-81ED-4DB2-BD59-A6C34878D82A}">
                    <a16:rowId xmlns:a16="http://schemas.microsoft.com/office/drawing/2014/main" val="1704334792"/>
                  </a:ext>
                </a:extLst>
              </a:tr>
              <a:tr h="484462">
                <a:tc>
                  <a:txBody>
                    <a:bodyPr/>
                    <a:lstStyle/>
                    <a:p>
                      <a:r>
                        <a:rPr lang="en-US" dirty="0"/>
                        <a:t>Fall 2022</a:t>
                      </a:r>
                    </a:p>
                  </a:txBody>
                  <a:tcPr/>
                </a:tc>
                <a:tc>
                  <a:txBody>
                    <a:bodyPr/>
                    <a:lstStyle/>
                    <a:p>
                      <a:pPr algn="ctr"/>
                      <a:r>
                        <a:rPr lang="en-US" dirty="0"/>
                        <a:t>253 – 517%</a:t>
                      </a:r>
                    </a:p>
                  </a:txBody>
                  <a:tcPr/>
                </a:tc>
                <a:tc>
                  <a:txBody>
                    <a:bodyPr/>
                    <a:lstStyle/>
                    <a:p>
                      <a:pPr algn="ctr"/>
                      <a:r>
                        <a:rPr lang="en-US" dirty="0"/>
                        <a:t>15 – 31%</a:t>
                      </a:r>
                    </a:p>
                  </a:txBody>
                  <a:tcPr/>
                </a:tc>
                <a:tc>
                  <a:txBody>
                    <a:bodyPr/>
                    <a:lstStyle/>
                    <a:p>
                      <a:pPr algn="ctr"/>
                      <a:r>
                        <a:rPr lang="en-US" dirty="0"/>
                        <a:t>19 – 38%</a:t>
                      </a:r>
                    </a:p>
                  </a:txBody>
                  <a:tcPr/>
                </a:tc>
                <a:tc>
                  <a:txBody>
                    <a:bodyPr/>
                    <a:lstStyle/>
                    <a:p>
                      <a:pPr algn="ctr"/>
                      <a:r>
                        <a:rPr lang="en-US" dirty="0"/>
                        <a:t>29 – 59%</a:t>
                      </a:r>
                    </a:p>
                  </a:txBody>
                  <a:tcPr/>
                </a:tc>
                <a:tc>
                  <a:txBody>
                    <a:bodyPr/>
                    <a:lstStyle/>
                    <a:p>
                      <a:pPr algn="ctr"/>
                      <a:r>
                        <a:rPr lang="en-US" dirty="0"/>
                        <a:t>28 – 57%</a:t>
                      </a:r>
                    </a:p>
                  </a:txBody>
                  <a:tcPr/>
                </a:tc>
                <a:extLst>
                  <a:ext uri="{0D108BD9-81ED-4DB2-BD59-A6C34878D82A}">
                    <a16:rowId xmlns:a16="http://schemas.microsoft.com/office/drawing/2014/main" val="288446513"/>
                  </a:ext>
                </a:extLst>
              </a:tr>
              <a:tr h="484462">
                <a:tc>
                  <a:txBody>
                    <a:bodyPr/>
                    <a:lstStyle/>
                    <a:p>
                      <a:r>
                        <a:rPr lang="en-US" dirty="0"/>
                        <a:t>Fall 2023</a:t>
                      </a:r>
                    </a:p>
                  </a:txBody>
                  <a:tcPr/>
                </a:tc>
                <a:tc>
                  <a:txBody>
                    <a:bodyPr/>
                    <a:lstStyle/>
                    <a:p>
                      <a:pPr algn="ctr"/>
                      <a:r>
                        <a:rPr lang="en-US" dirty="0"/>
                        <a:t>392 – 517%</a:t>
                      </a:r>
                    </a:p>
                  </a:txBody>
                  <a:tcPr/>
                </a:tc>
                <a:tc>
                  <a:txBody>
                    <a:bodyPr/>
                    <a:lstStyle/>
                    <a:p>
                      <a:pPr algn="ctr"/>
                      <a:r>
                        <a:rPr lang="en-US" dirty="0"/>
                        <a:t>23 – 31%</a:t>
                      </a:r>
                    </a:p>
                  </a:txBody>
                  <a:tcPr/>
                </a:tc>
                <a:tc>
                  <a:txBody>
                    <a:bodyPr/>
                    <a:lstStyle/>
                    <a:p>
                      <a:pPr algn="ctr"/>
                      <a:r>
                        <a:rPr lang="en-US" dirty="0"/>
                        <a:t>28 – 38%</a:t>
                      </a:r>
                    </a:p>
                  </a:txBody>
                  <a:tcPr/>
                </a:tc>
                <a:tc>
                  <a:txBody>
                    <a:bodyPr/>
                    <a:lstStyle/>
                    <a:p>
                      <a:pPr algn="ctr"/>
                      <a:r>
                        <a:rPr lang="en-US" dirty="0"/>
                        <a:t>45 – 59%</a:t>
                      </a:r>
                    </a:p>
                  </a:txBody>
                  <a:tcPr/>
                </a:tc>
                <a:tc>
                  <a:txBody>
                    <a:bodyPr/>
                    <a:lstStyle/>
                    <a:p>
                      <a:pPr algn="ctr"/>
                      <a:r>
                        <a:rPr lang="en-US" dirty="0"/>
                        <a:t>44 – 57%</a:t>
                      </a:r>
                    </a:p>
                  </a:txBody>
                  <a:tcPr/>
                </a:tc>
                <a:extLst>
                  <a:ext uri="{0D108BD9-81ED-4DB2-BD59-A6C34878D82A}">
                    <a16:rowId xmlns:a16="http://schemas.microsoft.com/office/drawing/2014/main" val="3803131582"/>
                  </a:ext>
                </a:extLst>
              </a:tr>
              <a:tr h="484462">
                <a:tc>
                  <a:txBody>
                    <a:bodyPr/>
                    <a:lstStyle/>
                    <a:p>
                      <a:r>
                        <a:rPr lang="en-US" dirty="0"/>
                        <a:t>Fall 2024</a:t>
                      </a:r>
                    </a:p>
                  </a:txBody>
                  <a:tcPr/>
                </a:tc>
                <a:tc>
                  <a:txBody>
                    <a:bodyPr/>
                    <a:lstStyle/>
                    <a:p>
                      <a:pPr algn="ctr"/>
                      <a:r>
                        <a:rPr lang="en-US" dirty="0"/>
                        <a:t>501 – 517%</a:t>
                      </a:r>
                    </a:p>
                  </a:txBody>
                  <a:tcPr/>
                </a:tc>
                <a:tc>
                  <a:txBody>
                    <a:bodyPr/>
                    <a:lstStyle/>
                    <a:p>
                      <a:pPr algn="ctr"/>
                      <a:r>
                        <a:rPr lang="en-US" dirty="0"/>
                        <a:t>29 – 31%</a:t>
                      </a:r>
                    </a:p>
                  </a:txBody>
                  <a:tcPr/>
                </a:tc>
                <a:tc>
                  <a:txBody>
                    <a:bodyPr/>
                    <a:lstStyle/>
                    <a:p>
                      <a:pPr algn="ctr"/>
                      <a:r>
                        <a:rPr lang="en-US" dirty="0"/>
                        <a:t>36 – 38%</a:t>
                      </a:r>
                    </a:p>
                  </a:txBody>
                  <a:tcPr/>
                </a:tc>
                <a:tc>
                  <a:txBody>
                    <a:bodyPr/>
                    <a:lstStyle/>
                    <a:p>
                      <a:pPr algn="ctr"/>
                      <a:r>
                        <a:rPr lang="en-US" dirty="0"/>
                        <a:t>57 – 59%</a:t>
                      </a:r>
                    </a:p>
                  </a:txBody>
                  <a:tcPr/>
                </a:tc>
                <a:tc>
                  <a:txBody>
                    <a:bodyPr/>
                    <a:lstStyle/>
                    <a:p>
                      <a:pPr algn="ctr"/>
                      <a:r>
                        <a:rPr lang="en-US" dirty="0"/>
                        <a:t>56 – 57%</a:t>
                      </a:r>
                    </a:p>
                  </a:txBody>
                  <a:tcPr/>
                </a:tc>
                <a:extLst>
                  <a:ext uri="{0D108BD9-81ED-4DB2-BD59-A6C34878D82A}">
                    <a16:rowId xmlns:a16="http://schemas.microsoft.com/office/drawing/2014/main" val="2869796771"/>
                  </a:ext>
                </a:extLst>
              </a:tr>
            </a:tbl>
          </a:graphicData>
        </a:graphic>
      </p:graphicFrame>
      <p:sp>
        <p:nvSpPr>
          <p:cNvPr id="5" name="TextBox 4">
            <a:extLst>
              <a:ext uri="{FF2B5EF4-FFF2-40B4-BE49-F238E27FC236}">
                <a16:creationId xmlns:a16="http://schemas.microsoft.com/office/drawing/2014/main" id="{D9398E59-BCF8-314C-AE6D-5648A8AD9911}"/>
              </a:ext>
            </a:extLst>
          </p:cNvPr>
          <p:cNvSpPr txBox="1"/>
          <p:nvPr/>
        </p:nvSpPr>
        <p:spPr>
          <a:xfrm>
            <a:off x="645741" y="5932967"/>
            <a:ext cx="10369589" cy="923330"/>
          </a:xfrm>
          <a:prstGeom prst="rect">
            <a:avLst/>
          </a:prstGeom>
          <a:noFill/>
        </p:spPr>
        <p:txBody>
          <a:bodyPr wrap="square" rtlCol="0">
            <a:spAutoFit/>
          </a:bodyPr>
          <a:lstStyle/>
          <a:p>
            <a:r>
              <a:rPr lang="en-US" i="1" dirty="0"/>
              <a:t>*:  minimal impact is expected prior to Fall 2021; most new FTF will not begin upper-division GE until 60+ units and new GE plan will begin Fall 2021 for new FTT</a:t>
            </a:r>
          </a:p>
          <a:p>
            <a:r>
              <a:rPr lang="en-US" i="1" dirty="0"/>
              <a:t>^:  increase/decrease estimated from Fall 2018 enrollment</a:t>
            </a:r>
          </a:p>
        </p:txBody>
      </p:sp>
    </p:spTree>
    <p:extLst>
      <p:ext uri="{BB962C8B-B14F-4D97-AF65-F5344CB8AC3E}">
        <p14:creationId xmlns:p14="http://schemas.microsoft.com/office/powerpoint/2010/main" val="3046533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06D69-814E-984C-8356-35299A6E496E}"/>
              </a:ext>
            </a:extLst>
          </p:cNvPr>
          <p:cNvSpPr>
            <a:spLocks noGrp="1"/>
          </p:cNvSpPr>
          <p:nvPr>
            <p:ph type="title"/>
          </p:nvPr>
        </p:nvSpPr>
        <p:spPr/>
        <p:txBody>
          <a:bodyPr/>
          <a:lstStyle/>
          <a:p>
            <a:r>
              <a:rPr lang="en-US" dirty="0"/>
              <a:t>CURRENT STATUS:</a:t>
            </a:r>
            <a:br>
              <a:rPr lang="en-US" dirty="0"/>
            </a:br>
            <a:r>
              <a:rPr lang="en-US" sz="4400" dirty="0"/>
              <a:t>Average units in upper-division GE</a:t>
            </a:r>
            <a:endParaRPr lang="en-US" dirty="0"/>
          </a:p>
        </p:txBody>
      </p:sp>
      <p:graphicFrame>
        <p:nvGraphicFramePr>
          <p:cNvPr id="4" name="Content Placeholder 3">
            <a:extLst>
              <a:ext uri="{FF2B5EF4-FFF2-40B4-BE49-F238E27FC236}">
                <a16:creationId xmlns:a16="http://schemas.microsoft.com/office/drawing/2014/main" id="{180AFC36-5380-7C48-8DC8-044A2D2BEFEE}"/>
              </a:ext>
            </a:extLst>
          </p:cNvPr>
          <p:cNvGraphicFramePr>
            <a:graphicFrameLocks noGrp="1"/>
          </p:cNvGraphicFramePr>
          <p:nvPr>
            <p:ph idx="1"/>
            <p:extLst>
              <p:ext uri="{D42A27DB-BD31-4B8C-83A1-F6EECF244321}">
                <p14:modId xmlns:p14="http://schemas.microsoft.com/office/powerpoint/2010/main" val="4276208221"/>
              </p:ext>
            </p:extLst>
          </p:nvPr>
        </p:nvGraphicFramePr>
        <p:xfrm>
          <a:off x="1103312" y="2052638"/>
          <a:ext cx="10060873" cy="41957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410171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8D113-DF9C-134E-AC04-2C9C1BD2807E}"/>
              </a:ext>
            </a:extLst>
          </p:cNvPr>
          <p:cNvSpPr>
            <a:spLocks noGrp="1"/>
          </p:cNvSpPr>
          <p:nvPr>
            <p:ph type="title"/>
          </p:nvPr>
        </p:nvSpPr>
        <p:spPr/>
        <p:txBody>
          <a:bodyPr/>
          <a:lstStyle/>
          <a:p>
            <a:r>
              <a:rPr lang="en-US" dirty="0"/>
              <a:t>APPENDIX:</a:t>
            </a:r>
            <a:br>
              <a:rPr lang="en-US" dirty="0"/>
            </a:br>
            <a:r>
              <a:rPr lang="en-US" sz="3000" dirty="0"/>
              <a:t>Details:  Estimated impact from </a:t>
            </a:r>
            <a:r>
              <a:rPr lang="en-US" sz="3000" b="1" dirty="0"/>
              <a:t>MAX OF 3 IN C, D</a:t>
            </a:r>
          </a:p>
        </p:txBody>
      </p:sp>
      <p:graphicFrame>
        <p:nvGraphicFramePr>
          <p:cNvPr id="4" name="Content Placeholder 3">
            <a:extLst>
              <a:ext uri="{FF2B5EF4-FFF2-40B4-BE49-F238E27FC236}">
                <a16:creationId xmlns:a16="http://schemas.microsoft.com/office/drawing/2014/main" id="{72B247A1-02FC-4D4B-A4C8-33C4C1608975}"/>
              </a:ext>
            </a:extLst>
          </p:cNvPr>
          <p:cNvGraphicFramePr>
            <a:graphicFrameLocks noGrp="1"/>
          </p:cNvGraphicFramePr>
          <p:nvPr>
            <p:ph idx="1"/>
            <p:extLst>
              <p:ext uri="{D42A27DB-BD31-4B8C-83A1-F6EECF244321}">
                <p14:modId xmlns:p14="http://schemas.microsoft.com/office/powerpoint/2010/main" val="2209712180"/>
              </p:ext>
            </p:extLst>
          </p:nvPr>
        </p:nvGraphicFramePr>
        <p:xfrm>
          <a:off x="645741" y="2052638"/>
          <a:ext cx="10156938" cy="3391234"/>
        </p:xfrm>
        <a:graphic>
          <a:graphicData uri="http://schemas.openxmlformats.org/drawingml/2006/table">
            <a:tbl>
              <a:tblPr firstRow="1" bandRow="1">
                <a:tableStyleId>{5C22544A-7EE6-4342-B048-85BDC9FD1C3A}</a:tableStyleId>
              </a:tblPr>
              <a:tblGrid>
                <a:gridCol w="1692823">
                  <a:extLst>
                    <a:ext uri="{9D8B030D-6E8A-4147-A177-3AD203B41FA5}">
                      <a16:colId xmlns:a16="http://schemas.microsoft.com/office/drawing/2014/main" val="3825863498"/>
                    </a:ext>
                  </a:extLst>
                </a:gridCol>
                <a:gridCol w="1692823">
                  <a:extLst>
                    <a:ext uri="{9D8B030D-6E8A-4147-A177-3AD203B41FA5}">
                      <a16:colId xmlns:a16="http://schemas.microsoft.com/office/drawing/2014/main" val="695624651"/>
                    </a:ext>
                  </a:extLst>
                </a:gridCol>
                <a:gridCol w="1692823">
                  <a:extLst>
                    <a:ext uri="{9D8B030D-6E8A-4147-A177-3AD203B41FA5}">
                      <a16:colId xmlns:a16="http://schemas.microsoft.com/office/drawing/2014/main" val="2020215890"/>
                    </a:ext>
                  </a:extLst>
                </a:gridCol>
                <a:gridCol w="1692823">
                  <a:extLst>
                    <a:ext uri="{9D8B030D-6E8A-4147-A177-3AD203B41FA5}">
                      <a16:colId xmlns:a16="http://schemas.microsoft.com/office/drawing/2014/main" val="2320157831"/>
                    </a:ext>
                  </a:extLst>
                </a:gridCol>
                <a:gridCol w="1692823">
                  <a:extLst>
                    <a:ext uri="{9D8B030D-6E8A-4147-A177-3AD203B41FA5}">
                      <a16:colId xmlns:a16="http://schemas.microsoft.com/office/drawing/2014/main" val="3043620815"/>
                    </a:ext>
                  </a:extLst>
                </a:gridCol>
                <a:gridCol w="1692823">
                  <a:extLst>
                    <a:ext uri="{9D8B030D-6E8A-4147-A177-3AD203B41FA5}">
                      <a16:colId xmlns:a16="http://schemas.microsoft.com/office/drawing/2014/main" val="680471921"/>
                    </a:ext>
                  </a:extLst>
                </a:gridCol>
              </a:tblGrid>
              <a:tr h="484462">
                <a:tc>
                  <a:txBody>
                    <a:bodyPr/>
                    <a:lstStyle/>
                    <a:p>
                      <a:endParaRPr lang="en-US" dirty="0"/>
                    </a:p>
                  </a:txBody>
                  <a:tcPr anchor="b">
                    <a:lnB w="12700" cap="flat" cmpd="sng" algn="ctr">
                      <a:noFill/>
                      <a:prstDash val="solid"/>
                      <a:round/>
                      <a:headEnd type="none" w="med" len="med"/>
                      <a:tailEnd type="none" w="med" len="med"/>
                    </a:lnB>
                  </a:tcPr>
                </a:tc>
                <a:tc gridSpan="5">
                  <a:txBody>
                    <a:bodyPr/>
                    <a:lstStyle/>
                    <a:p>
                      <a:pPr algn="ctr"/>
                      <a:r>
                        <a:rPr lang="en-US" dirty="0"/>
                        <a:t>% increase/decrease^</a:t>
                      </a:r>
                    </a:p>
                  </a:txBody>
                  <a:tcPr anchor="b">
                    <a:lnB w="12700" cap="flat" cmpd="sng" algn="ctr">
                      <a:noFill/>
                      <a:prstDash val="solid"/>
                      <a:round/>
                      <a:headEnd type="none" w="med" len="med"/>
                      <a:tailEnd type="none" w="med" len="med"/>
                    </a:lnB>
                  </a:tcPr>
                </a:tc>
                <a:tc hMerge="1">
                  <a:txBody>
                    <a:bodyPr/>
                    <a:lstStyle/>
                    <a:p>
                      <a:endParaRPr lang="en-US" dirty="0"/>
                    </a:p>
                  </a:txBody>
                  <a:tcPr anchor="b"/>
                </a:tc>
                <a:tc hMerge="1">
                  <a:txBody>
                    <a:bodyPr/>
                    <a:lstStyle/>
                    <a:p>
                      <a:endParaRPr lang="en-US" dirty="0"/>
                    </a:p>
                  </a:txBody>
                  <a:tcPr anchor="b"/>
                </a:tc>
                <a:tc hMerge="1">
                  <a:txBody>
                    <a:bodyPr/>
                    <a:lstStyle/>
                    <a:p>
                      <a:endParaRPr lang="en-US" dirty="0"/>
                    </a:p>
                  </a:txBody>
                  <a:tcPr anchor="b"/>
                </a:tc>
                <a:tc hMerge="1">
                  <a:txBody>
                    <a:bodyPr/>
                    <a:lstStyle/>
                    <a:p>
                      <a:endParaRPr lang="en-US" dirty="0"/>
                    </a:p>
                  </a:txBody>
                  <a:tcPr anchor="b"/>
                </a:tc>
                <a:extLst>
                  <a:ext uri="{0D108BD9-81ED-4DB2-BD59-A6C34878D82A}">
                    <a16:rowId xmlns:a16="http://schemas.microsoft.com/office/drawing/2014/main" val="2656680934"/>
                  </a:ext>
                </a:extLst>
              </a:tr>
              <a:tr h="484462">
                <a:tc>
                  <a:txBody>
                    <a:bodyPr/>
                    <a:lstStyle/>
                    <a:p>
                      <a:endParaRPr lang="en-US" dirty="0"/>
                    </a:p>
                  </a:txBody>
                  <a:tcPr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B</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C</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D</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E</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F</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extLst>
                  <a:ext uri="{0D108BD9-81ED-4DB2-BD59-A6C34878D82A}">
                    <a16:rowId xmlns:a16="http://schemas.microsoft.com/office/drawing/2014/main" val="964338978"/>
                  </a:ext>
                </a:extLst>
              </a:tr>
              <a:tr h="484462">
                <a:tc>
                  <a:txBody>
                    <a:bodyPr/>
                    <a:lstStyle/>
                    <a:p>
                      <a:endParaRPr lang="en-US" dirty="0"/>
                    </a:p>
                  </a:txBody>
                  <a:tcPr anchor="b">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INCREASE</a:t>
                      </a:r>
                    </a:p>
                  </a:txBody>
                  <a:tcPr>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DECREASE</a:t>
                      </a:r>
                    </a:p>
                  </a:txBody>
                  <a:tcPr>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DECREASE</a:t>
                      </a:r>
                    </a:p>
                  </a:txBody>
                  <a:tcPr>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DECREASE</a:t>
                      </a:r>
                    </a:p>
                  </a:txBody>
                  <a:tcPr>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NEUTRAL</a:t>
                      </a:r>
                    </a:p>
                  </a:txBody>
                  <a:tcPr>
                    <a:lnT w="12700" cap="flat" cmpd="sng" algn="ctr">
                      <a:noFill/>
                      <a:prstDash val="solid"/>
                      <a:round/>
                      <a:headEnd type="none" w="med" len="med"/>
                      <a:tailEnd type="none" w="med" len="med"/>
                    </a:lnT>
                    <a:solidFill>
                      <a:schemeClr val="accent1"/>
                    </a:solidFill>
                  </a:tcPr>
                </a:tc>
                <a:extLst>
                  <a:ext uri="{0D108BD9-81ED-4DB2-BD59-A6C34878D82A}">
                    <a16:rowId xmlns:a16="http://schemas.microsoft.com/office/drawing/2014/main" val="2700241557"/>
                  </a:ext>
                </a:extLst>
              </a:tr>
              <a:tr h="484462">
                <a:tc>
                  <a:txBody>
                    <a:bodyPr/>
                    <a:lstStyle/>
                    <a:p>
                      <a:r>
                        <a:rPr lang="en-US" dirty="0"/>
                        <a:t>Fall 2021*</a:t>
                      </a:r>
                    </a:p>
                  </a:txBody>
                  <a:tcPr/>
                </a:tc>
                <a:tc>
                  <a:txBody>
                    <a:bodyPr/>
                    <a:lstStyle/>
                    <a:p>
                      <a:pPr algn="ctr"/>
                      <a:r>
                        <a:rPr lang="en-US" dirty="0"/>
                        <a:t>132 – 259%</a:t>
                      </a:r>
                    </a:p>
                  </a:txBody>
                  <a:tcPr/>
                </a:tc>
                <a:tc>
                  <a:txBody>
                    <a:bodyPr/>
                    <a:lstStyle/>
                    <a:p>
                      <a:pPr algn="ctr"/>
                      <a:r>
                        <a:rPr lang="en-US" dirty="0"/>
                        <a:t>1 – 2%</a:t>
                      </a:r>
                    </a:p>
                  </a:txBody>
                  <a:tcPr/>
                </a:tc>
                <a:tc>
                  <a:txBody>
                    <a:bodyPr/>
                    <a:lstStyle/>
                    <a:p>
                      <a:pPr algn="ctr"/>
                      <a:r>
                        <a:rPr lang="en-US" dirty="0"/>
                        <a:t>&lt; 1%</a:t>
                      </a:r>
                    </a:p>
                  </a:txBody>
                  <a:tcPr/>
                </a:tc>
                <a:tc>
                  <a:txBody>
                    <a:bodyPr/>
                    <a:lstStyle/>
                    <a:p>
                      <a:pPr algn="ctr"/>
                      <a:r>
                        <a:rPr lang="en-US" dirty="0"/>
                        <a:t>16 – 31%</a:t>
                      </a:r>
                    </a:p>
                  </a:txBody>
                  <a:tcPr/>
                </a:tc>
                <a:tc>
                  <a:txBody>
                    <a:bodyPr/>
                    <a:lstStyle/>
                    <a:p>
                      <a:pPr algn="ctr"/>
                      <a:r>
                        <a:rPr lang="en-US" dirty="0"/>
                        <a:t>&lt; 1%</a:t>
                      </a:r>
                    </a:p>
                  </a:txBody>
                  <a:tcPr/>
                </a:tc>
                <a:extLst>
                  <a:ext uri="{0D108BD9-81ED-4DB2-BD59-A6C34878D82A}">
                    <a16:rowId xmlns:a16="http://schemas.microsoft.com/office/drawing/2014/main" val="1704334792"/>
                  </a:ext>
                </a:extLst>
              </a:tr>
              <a:tr h="484462">
                <a:tc>
                  <a:txBody>
                    <a:bodyPr/>
                    <a:lstStyle/>
                    <a:p>
                      <a:r>
                        <a:rPr lang="en-US" dirty="0"/>
                        <a:t>Fall 2022</a:t>
                      </a:r>
                    </a:p>
                  </a:txBody>
                  <a:tcPr/>
                </a:tc>
                <a:tc>
                  <a:txBody>
                    <a:bodyPr/>
                    <a:lstStyle/>
                    <a:p>
                      <a:pPr algn="ctr"/>
                      <a:r>
                        <a:rPr lang="en-US" dirty="0"/>
                        <a:t>253 – 517%</a:t>
                      </a:r>
                    </a:p>
                  </a:txBody>
                  <a:tcPr/>
                </a:tc>
                <a:tc>
                  <a:txBody>
                    <a:bodyPr/>
                    <a:lstStyle/>
                    <a:p>
                      <a:pPr algn="ctr"/>
                      <a:r>
                        <a:rPr lang="en-US" dirty="0"/>
                        <a:t>2 – 3%</a:t>
                      </a:r>
                    </a:p>
                  </a:txBody>
                  <a:tcPr/>
                </a:tc>
                <a:tc>
                  <a:txBody>
                    <a:bodyPr/>
                    <a:lstStyle/>
                    <a:p>
                      <a:pPr algn="ctr"/>
                      <a:r>
                        <a:rPr lang="en-US" dirty="0"/>
                        <a:t>1 – 2 %</a:t>
                      </a:r>
                    </a:p>
                  </a:txBody>
                  <a:tcPr/>
                </a:tc>
                <a:tc>
                  <a:txBody>
                    <a:bodyPr/>
                    <a:lstStyle/>
                    <a:p>
                      <a:pPr algn="ctr"/>
                      <a:r>
                        <a:rPr lang="en-US" dirty="0"/>
                        <a:t>30 – 61%</a:t>
                      </a:r>
                    </a:p>
                  </a:txBody>
                  <a:tcPr/>
                </a:tc>
                <a:tc>
                  <a:txBody>
                    <a:bodyPr/>
                    <a:lstStyle/>
                    <a:p>
                      <a:pPr algn="ctr"/>
                      <a:r>
                        <a:rPr lang="en-US" dirty="0"/>
                        <a:t>&lt; 1%</a:t>
                      </a:r>
                    </a:p>
                  </a:txBody>
                  <a:tcPr/>
                </a:tc>
                <a:extLst>
                  <a:ext uri="{0D108BD9-81ED-4DB2-BD59-A6C34878D82A}">
                    <a16:rowId xmlns:a16="http://schemas.microsoft.com/office/drawing/2014/main" val="288446513"/>
                  </a:ext>
                </a:extLst>
              </a:tr>
              <a:tr h="484462">
                <a:tc>
                  <a:txBody>
                    <a:bodyPr/>
                    <a:lstStyle/>
                    <a:p>
                      <a:r>
                        <a:rPr lang="en-US" dirty="0"/>
                        <a:t>Fall 2023</a:t>
                      </a:r>
                    </a:p>
                  </a:txBody>
                  <a:tcPr/>
                </a:tc>
                <a:tc>
                  <a:txBody>
                    <a:bodyPr/>
                    <a:lstStyle/>
                    <a:p>
                      <a:pPr algn="ctr"/>
                      <a:r>
                        <a:rPr lang="en-US" dirty="0"/>
                        <a:t>392 – 517%</a:t>
                      </a:r>
                    </a:p>
                  </a:txBody>
                  <a:tcPr/>
                </a:tc>
                <a:tc>
                  <a:txBody>
                    <a:bodyPr/>
                    <a:lstStyle/>
                    <a:p>
                      <a:pPr algn="ctr"/>
                      <a:r>
                        <a:rPr lang="en-US" dirty="0"/>
                        <a:t>2 – 3%</a:t>
                      </a:r>
                    </a:p>
                  </a:txBody>
                  <a:tcPr/>
                </a:tc>
                <a:tc>
                  <a:txBody>
                    <a:bodyPr/>
                    <a:lstStyle/>
                    <a:p>
                      <a:pPr algn="ctr"/>
                      <a:r>
                        <a:rPr lang="en-US" dirty="0"/>
                        <a:t>~ 2%</a:t>
                      </a:r>
                    </a:p>
                  </a:txBody>
                  <a:tcPr/>
                </a:tc>
                <a:tc>
                  <a:txBody>
                    <a:bodyPr/>
                    <a:lstStyle/>
                    <a:p>
                      <a:pPr algn="ctr"/>
                      <a:r>
                        <a:rPr lang="en-US" dirty="0"/>
                        <a:t>47 – 61%</a:t>
                      </a:r>
                    </a:p>
                  </a:txBody>
                  <a:tcPr/>
                </a:tc>
                <a:tc>
                  <a:txBody>
                    <a:bodyPr/>
                    <a:lstStyle/>
                    <a:p>
                      <a:pPr algn="ctr"/>
                      <a:r>
                        <a:rPr lang="en-US" dirty="0"/>
                        <a:t>&lt; 1%</a:t>
                      </a:r>
                    </a:p>
                  </a:txBody>
                  <a:tcPr/>
                </a:tc>
                <a:extLst>
                  <a:ext uri="{0D108BD9-81ED-4DB2-BD59-A6C34878D82A}">
                    <a16:rowId xmlns:a16="http://schemas.microsoft.com/office/drawing/2014/main" val="3803131582"/>
                  </a:ext>
                </a:extLst>
              </a:tr>
              <a:tr h="484462">
                <a:tc>
                  <a:txBody>
                    <a:bodyPr/>
                    <a:lstStyle/>
                    <a:p>
                      <a:r>
                        <a:rPr lang="en-US" dirty="0"/>
                        <a:t>Fall 2024</a:t>
                      </a:r>
                    </a:p>
                  </a:txBody>
                  <a:tcPr/>
                </a:tc>
                <a:tc>
                  <a:txBody>
                    <a:bodyPr/>
                    <a:lstStyle/>
                    <a:p>
                      <a:pPr algn="ctr"/>
                      <a:r>
                        <a:rPr lang="en-US" dirty="0"/>
                        <a:t>501 – 517%</a:t>
                      </a:r>
                    </a:p>
                  </a:txBody>
                  <a:tcPr/>
                </a:tc>
                <a:tc>
                  <a:txBody>
                    <a:bodyPr/>
                    <a:lstStyle/>
                    <a:p>
                      <a:pPr algn="ctr"/>
                      <a:r>
                        <a:rPr lang="en-US" dirty="0"/>
                        <a:t>3 – 4%</a:t>
                      </a:r>
                    </a:p>
                  </a:txBody>
                  <a:tcPr/>
                </a:tc>
                <a:tc>
                  <a:txBody>
                    <a:bodyPr/>
                    <a:lstStyle/>
                    <a:p>
                      <a:pPr algn="ctr"/>
                      <a:r>
                        <a:rPr lang="en-US" dirty="0"/>
                        <a:t>~ 2%</a:t>
                      </a:r>
                    </a:p>
                  </a:txBody>
                  <a:tcPr/>
                </a:tc>
                <a:tc>
                  <a:txBody>
                    <a:bodyPr/>
                    <a:lstStyle/>
                    <a:p>
                      <a:pPr algn="ctr"/>
                      <a:r>
                        <a:rPr lang="en-US" dirty="0"/>
                        <a:t>60 – 61%</a:t>
                      </a:r>
                    </a:p>
                  </a:txBody>
                  <a:tcPr/>
                </a:tc>
                <a:tc>
                  <a:txBody>
                    <a:bodyPr/>
                    <a:lstStyle/>
                    <a:p>
                      <a:pPr algn="ctr"/>
                      <a:r>
                        <a:rPr lang="en-US" dirty="0"/>
                        <a:t>&lt; 1%</a:t>
                      </a:r>
                    </a:p>
                  </a:txBody>
                  <a:tcPr/>
                </a:tc>
                <a:extLst>
                  <a:ext uri="{0D108BD9-81ED-4DB2-BD59-A6C34878D82A}">
                    <a16:rowId xmlns:a16="http://schemas.microsoft.com/office/drawing/2014/main" val="2869796771"/>
                  </a:ext>
                </a:extLst>
              </a:tr>
            </a:tbl>
          </a:graphicData>
        </a:graphic>
      </p:graphicFrame>
      <p:sp>
        <p:nvSpPr>
          <p:cNvPr id="5" name="TextBox 4">
            <a:extLst>
              <a:ext uri="{FF2B5EF4-FFF2-40B4-BE49-F238E27FC236}">
                <a16:creationId xmlns:a16="http://schemas.microsoft.com/office/drawing/2014/main" id="{D9398E59-BCF8-314C-AE6D-5648A8AD9911}"/>
              </a:ext>
            </a:extLst>
          </p:cNvPr>
          <p:cNvSpPr txBox="1"/>
          <p:nvPr/>
        </p:nvSpPr>
        <p:spPr>
          <a:xfrm>
            <a:off x="645741" y="5932967"/>
            <a:ext cx="10369589" cy="923330"/>
          </a:xfrm>
          <a:prstGeom prst="rect">
            <a:avLst/>
          </a:prstGeom>
          <a:noFill/>
        </p:spPr>
        <p:txBody>
          <a:bodyPr wrap="square" rtlCol="0">
            <a:spAutoFit/>
          </a:bodyPr>
          <a:lstStyle/>
          <a:p>
            <a:r>
              <a:rPr lang="en-US" i="1" dirty="0"/>
              <a:t>*:  minimal impact is expected prior to Fall 2021; most new FTF will not begin upper-division GE until 60+ units and new GE plan will begin Fall 2021 for new FTT</a:t>
            </a:r>
          </a:p>
          <a:p>
            <a:r>
              <a:rPr lang="en-US" i="1" dirty="0"/>
              <a:t>^:  increase/decrease estimated from Fall 2018 enrollment</a:t>
            </a:r>
          </a:p>
        </p:txBody>
      </p:sp>
    </p:spTree>
    <p:extLst>
      <p:ext uri="{BB962C8B-B14F-4D97-AF65-F5344CB8AC3E}">
        <p14:creationId xmlns:p14="http://schemas.microsoft.com/office/powerpoint/2010/main" val="5731513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8D113-DF9C-134E-AC04-2C9C1BD2807E}"/>
              </a:ext>
            </a:extLst>
          </p:cNvPr>
          <p:cNvSpPr>
            <a:spLocks noGrp="1"/>
          </p:cNvSpPr>
          <p:nvPr>
            <p:ph type="title"/>
          </p:nvPr>
        </p:nvSpPr>
        <p:spPr/>
        <p:txBody>
          <a:bodyPr/>
          <a:lstStyle/>
          <a:p>
            <a:r>
              <a:rPr lang="en-US" dirty="0"/>
              <a:t>APPENDIX:</a:t>
            </a:r>
            <a:br>
              <a:rPr lang="en-US" dirty="0"/>
            </a:br>
            <a:r>
              <a:rPr lang="en-US" sz="3000" dirty="0"/>
              <a:t>Details:  Estimated impact from </a:t>
            </a:r>
            <a:r>
              <a:rPr lang="en-US" sz="3000" b="1" dirty="0"/>
              <a:t>3 IN F</a:t>
            </a:r>
          </a:p>
        </p:txBody>
      </p:sp>
      <p:graphicFrame>
        <p:nvGraphicFramePr>
          <p:cNvPr id="4" name="Content Placeholder 3">
            <a:extLst>
              <a:ext uri="{FF2B5EF4-FFF2-40B4-BE49-F238E27FC236}">
                <a16:creationId xmlns:a16="http://schemas.microsoft.com/office/drawing/2014/main" id="{72B247A1-02FC-4D4B-A4C8-33C4C1608975}"/>
              </a:ext>
            </a:extLst>
          </p:cNvPr>
          <p:cNvGraphicFramePr>
            <a:graphicFrameLocks noGrp="1"/>
          </p:cNvGraphicFramePr>
          <p:nvPr>
            <p:ph idx="1"/>
            <p:extLst>
              <p:ext uri="{D42A27DB-BD31-4B8C-83A1-F6EECF244321}">
                <p14:modId xmlns:p14="http://schemas.microsoft.com/office/powerpoint/2010/main" val="813289574"/>
              </p:ext>
            </p:extLst>
          </p:nvPr>
        </p:nvGraphicFramePr>
        <p:xfrm>
          <a:off x="645741" y="2052638"/>
          <a:ext cx="10156938" cy="3391234"/>
        </p:xfrm>
        <a:graphic>
          <a:graphicData uri="http://schemas.openxmlformats.org/drawingml/2006/table">
            <a:tbl>
              <a:tblPr firstRow="1" bandRow="1">
                <a:tableStyleId>{5C22544A-7EE6-4342-B048-85BDC9FD1C3A}</a:tableStyleId>
              </a:tblPr>
              <a:tblGrid>
                <a:gridCol w="1692823">
                  <a:extLst>
                    <a:ext uri="{9D8B030D-6E8A-4147-A177-3AD203B41FA5}">
                      <a16:colId xmlns:a16="http://schemas.microsoft.com/office/drawing/2014/main" val="3825863498"/>
                    </a:ext>
                  </a:extLst>
                </a:gridCol>
                <a:gridCol w="1692823">
                  <a:extLst>
                    <a:ext uri="{9D8B030D-6E8A-4147-A177-3AD203B41FA5}">
                      <a16:colId xmlns:a16="http://schemas.microsoft.com/office/drawing/2014/main" val="695624651"/>
                    </a:ext>
                  </a:extLst>
                </a:gridCol>
                <a:gridCol w="1692823">
                  <a:extLst>
                    <a:ext uri="{9D8B030D-6E8A-4147-A177-3AD203B41FA5}">
                      <a16:colId xmlns:a16="http://schemas.microsoft.com/office/drawing/2014/main" val="2020215890"/>
                    </a:ext>
                  </a:extLst>
                </a:gridCol>
                <a:gridCol w="1692823">
                  <a:extLst>
                    <a:ext uri="{9D8B030D-6E8A-4147-A177-3AD203B41FA5}">
                      <a16:colId xmlns:a16="http://schemas.microsoft.com/office/drawing/2014/main" val="2320157831"/>
                    </a:ext>
                  </a:extLst>
                </a:gridCol>
                <a:gridCol w="1692823">
                  <a:extLst>
                    <a:ext uri="{9D8B030D-6E8A-4147-A177-3AD203B41FA5}">
                      <a16:colId xmlns:a16="http://schemas.microsoft.com/office/drawing/2014/main" val="3043620815"/>
                    </a:ext>
                  </a:extLst>
                </a:gridCol>
                <a:gridCol w="1692823">
                  <a:extLst>
                    <a:ext uri="{9D8B030D-6E8A-4147-A177-3AD203B41FA5}">
                      <a16:colId xmlns:a16="http://schemas.microsoft.com/office/drawing/2014/main" val="680471921"/>
                    </a:ext>
                  </a:extLst>
                </a:gridCol>
              </a:tblGrid>
              <a:tr h="484462">
                <a:tc>
                  <a:txBody>
                    <a:bodyPr/>
                    <a:lstStyle/>
                    <a:p>
                      <a:endParaRPr lang="en-US" dirty="0"/>
                    </a:p>
                  </a:txBody>
                  <a:tcPr anchor="b">
                    <a:lnB w="12700" cap="flat" cmpd="sng" algn="ctr">
                      <a:noFill/>
                      <a:prstDash val="solid"/>
                      <a:round/>
                      <a:headEnd type="none" w="med" len="med"/>
                      <a:tailEnd type="none" w="med" len="med"/>
                    </a:lnB>
                  </a:tcPr>
                </a:tc>
                <a:tc gridSpan="5">
                  <a:txBody>
                    <a:bodyPr/>
                    <a:lstStyle/>
                    <a:p>
                      <a:pPr algn="ctr"/>
                      <a:r>
                        <a:rPr lang="en-US" dirty="0"/>
                        <a:t>% increase/decrease^</a:t>
                      </a:r>
                    </a:p>
                  </a:txBody>
                  <a:tcPr anchor="b">
                    <a:lnB w="12700" cap="flat" cmpd="sng" algn="ctr">
                      <a:noFill/>
                      <a:prstDash val="solid"/>
                      <a:round/>
                      <a:headEnd type="none" w="med" len="med"/>
                      <a:tailEnd type="none" w="med" len="med"/>
                    </a:lnB>
                  </a:tcPr>
                </a:tc>
                <a:tc hMerge="1">
                  <a:txBody>
                    <a:bodyPr/>
                    <a:lstStyle/>
                    <a:p>
                      <a:endParaRPr lang="en-US" dirty="0"/>
                    </a:p>
                  </a:txBody>
                  <a:tcPr anchor="b"/>
                </a:tc>
                <a:tc hMerge="1">
                  <a:txBody>
                    <a:bodyPr/>
                    <a:lstStyle/>
                    <a:p>
                      <a:endParaRPr lang="en-US" dirty="0"/>
                    </a:p>
                  </a:txBody>
                  <a:tcPr anchor="b"/>
                </a:tc>
                <a:tc hMerge="1">
                  <a:txBody>
                    <a:bodyPr/>
                    <a:lstStyle/>
                    <a:p>
                      <a:endParaRPr lang="en-US" dirty="0"/>
                    </a:p>
                  </a:txBody>
                  <a:tcPr anchor="b"/>
                </a:tc>
                <a:tc hMerge="1">
                  <a:txBody>
                    <a:bodyPr/>
                    <a:lstStyle/>
                    <a:p>
                      <a:endParaRPr lang="en-US" dirty="0"/>
                    </a:p>
                  </a:txBody>
                  <a:tcPr anchor="b"/>
                </a:tc>
                <a:extLst>
                  <a:ext uri="{0D108BD9-81ED-4DB2-BD59-A6C34878D82A}">
                    <a16:rowId xmlns:a16="http://schemas.microsoft.com/office/drawing/2014/main" val="2656680934"/>
                  </a:ext>
                </a:extLst>
              </a:tr>
              <a:tr h="484462">
                <a:tc>
                  <a:txBody>
                    <a:bodyPr/>
                    <a:lstStyle/>
                    <a:p>
                      <a:endParaRPr lang="en-US" dirty="0"/>
                    </a:p>
                  </a:txBody>
                  <a:tcPr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B</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C</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D</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E</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F</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extLst>
                  <a:ext uri="{0D108BD9-81ED-4DB2-BD59-A6C34878D82A}">
                    <a16:rowId xmlns:a16="http://schemas.microsoft.com/office/drawing/2014/main" val="964338978"/>
                  </a:ext>
                </a:extLst>
              </a:tr>
              <a:tr h="484462">
                <a:tc>
                  <a:txBody>
                    <a:bodyPr/>
                    <a:lstStyle/>
                    <a:p>
                      <a:endParaRPr lang="en-US" dirty="0"/>
                    </a:p>
                  </a:txBody>
                  <a:tcPr anchor="b">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INCREASE</a:t>
                      </a:r>
                    </a:p>
                  </a:txBody>
                  <a:tcPr>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DECREASE</a:t>
                      </a:r>
                    </a:p>
                  </a:txBody>
                  <a:tcPr>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DECREASE</a:t>
                      </a:r>
                    </a:p>
                  </a:txBody>
                  <a:tcPr>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DECREASE</a:t>
                      </a:r>
                    </a:p>
                  </a:txBody>
                  <a:tcPr>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INCREASE</a:t>
                      </a:r>
                    </a:p>
                  </a:txBody>
                  <a:tcPr>
                    <a:lnT w="12700" cap="flat" cmpd="sng" algn="ctr">
                      <a:noFill/>
                      <a:prstDash val="solid"/>
                      <a:round/>
                      <a:headEnd type="none" w="med" len="med"/>
                      <a:tailEnd type="none" w="med" len="med"/>
                    </a:lnT>
                    <a:solidFill>
                      <a:schemeClr val="accent1"/>
                    </a:solidFill>
                  </a:tcPr>
                </a:tc>
                <a:extLst>
                  <a:ext uri="{0D108BD9-81ED-4DB2-BD59-A6C34878D82A}">
                    <a16:rowId xmlns:a16="http://schemas.microsoft.com/office/drawing/2014/main" val="2700241557"/>
                  </a:ext>
                </a:extLst>
              </a:tr>
              <a:tr h="484462">
                <a:tc>
                  <a:txBody>
                    <a:bodyPr/>
                    <a:lstStyle/>
                    <a:p>
                      <a:r>
                        <a:rPr lang="en-US" dirty="0"/>
                        <a:t>Fall 2021*</a:t>
                      </a:r>
                    </a:p>
                  </a:txBody>
                  <a:tcPr/>
                </a:tc>
                <a:tc>
                  <a:txBody>
                    <a:bodyPr/>
                    <a:lstStyle/>
                    <a:p>
                      <a:pPr algn="ctr"/>
                      <a:r>
                        <a:rPr lang="en-US" dirty="0"/>
                        <a:t>132 – 259%</a:t>
                      </a:r>
                    </a:p>
                  </a:txBody>
                  <a:tcPr/>
                </a:tc>
                <a:tc>
                  <a:txBody>
                    <a:bodyPr/>
                    <a:lstStyle/>
                    <a:p>
                      <a:pPr algn="ctr"/>
                      <a:r>
                        <a:rPr lang="en-US" dirty="0"/>
                        <a:t>3 – 6%</a:t>
                      </a:r>
                    </a:p>
                  </a:txBody>
                  <a:tcPr/>
                </a:tc>
                <a:tc>
                  <a:txBody>
                    <a:bodyPr/>
                    <a:lstStyle/>
                    <a:p>
                      <a:pPr algn="ctr"/>
                      <a:r>
                        <a:rPr lang="en-US" dirty="0"/>
                        <a:t>2 – 5%</a:t>
                      </a:r>
                    </a:p>
                  </a:txBody>
                  <a:tcPr/>
                </a:tc>
                <a:tc>
                  <a:txBody>
                    <a:bodyPr/>
                    <a:lstStyle/>
                    <a:p>
                      <a:pPr algn="ctr"/>
                      <a:r>
                        <a:rPr lang="en-US" dirty="0"/>
                        <a:t>16 – 31%</a:t>
                      </a:r>
                    </a:p>
                  </a:txBody>
                  <a:tcPr/>
                </a:tc>
                <a:tc>
                  <a:txBody>
                    <a:bodyPr/>
                    <a:lstStyle/>
                    <a:p>
                      <a:pPr algn="ctr"/>
                      <a:r>
                        <a:rPr lang="en-US" dirty="0"/>
                        <a:t>3 – 6%</a:t>
                      </a:r>
                    </a:p>
                  </a:txBody>
                  <a:tcPr/>
                </a:tc>
                <a:extLst>
                  <a:ext uri="{0D108BD9-81ED-4DB2-BD59-A6C34878D82A}">
                    <a16:rowId xmlns:a16="http://schemas.microsoft.com/office/drawing/2014/main" val="1704334792"/>
                  </a:ext>
                </a:extLst>
              </a:tr>
              <a:tr h="484462">
                <a:tc>
                  <a:txBody>
                    <a:bodyPr/>
                    <a:lstStyle/>
                    <a:p>
                      <a:r>
                        <a:rPr lang="en-US" dirty="0"/>
                        <a:t>Fall 2022</a:t>
                      </a:r>
                    </a:p>
                  </a:txBody>
                  <a:tcPr/>
                </a:tc>
                <a:tc>
                  <a:txBody>
                    <a:bodyPr/>
                    <a:lstStyle/>
                    <a:p>
                      <a:pPr algn="ctr"/>
                      <a:r>
                        <a:rPr lang="en-US" dirty="0"/>
                        <a:t>253 – 517%</a:t>
                      </a:r>
                    </a:p>
                  </a:txBody>
                  <a:tcPr/>
                </a:tc>
                <a:tc>
                  <a:txBody>
                    <a:bodyPr/>
                    <a:lstStyle/>
                    <a:p>
                      <a:pPr algn="ctr"/>
                      <a:r>
                        <a:rPr lang="en-US" dirty="0"/>
                        <a:t>6 – 12%</a:t>
                      </a:r>
                    </a:p>
                  </a:txBody>
                  <a:tcPr/>
                </a:tc>
                <a:tc>
                  <a:txBody>
                    <a:bodyPr/>
                    <a:lstStyle/>
                    <a:p>
                      <a:pPr algn="ctr"/>
                      <a:r>
                        <a:rPr lang="en-US" dirty="0"/>
                        <a:t>4 – 9%</a:t>
                      </a:r>
                    </a:p>
                  </a:txBody>
                  <a:tcPr/>
                </a:tc>
                <a:tc>
                  <a:txBody>
                    <a:bodyPr/>
                    <a:lstStyle/>
                    <a:p>
                      <a:pPr algn="ctr"/>
                      <a:r>
                        <a:rPr lang="en-US" dirty="0"/>
                        <a:t>30 – 62%</a:t>
                      </a:r>
                    </a:p>
                  </a:txBody>
                  <a:tcPr/>
                </a:tc>
                <a:tc>
                  <a:txBody>
                    <a:bodyPr/>
                    <a:lstStyle/>
                    <a:p>
                      <a:pPr algn="ctr"/>
                      <a:r>
                        <a:rPr lang="en-US" dirty="0"/>
                        <a:t>6 – 12%</a:t>
                      </a:r>
                    </a:p>
                  </a:txBody>
                  <a:tcPr/>
                </a:tc>
                <a:extLst>
                  <a:ext uri="{0D108BD9-81ED-4DB2-BD59-A6C34878D82A}">
                    <a16:rowId xmlns:a16="http://schemas.microsoft.com/office/drawing/2014/main" val="288446513"/>
                  </a:ext>
                </a:extLst>
              </a:tr>
              <a:tr h="484462">
                <a:tc>
                  <a:txBody>
                    <a:bodyPr/>
                    <a:lstStyle/>
                    <a:p>
                      <a:r>
                        <a:rPr lang="en-US" dirty="0"/>
                        <a:t>Fall 2023</a:t>
                      </a:r>
                    </a:p>
                  </a:txBody>
                  <a:tcPr/>
                </a:tc>
                <a:tc>
                  <a:txBody>
                    <a:bodyPr/>
                    <a:lstStyle/>
                    <a:p>
                      <a:pPr algn="ctr"/>
                      <a:r>
                        <a:rPr lang="en-US" dirty="0"/>
                        <a:t>392 – 517%</a:t>
                      </a:r>
                    </a:p>
                  </a:txBody>
                  <a:tcPr/>
                </a:tc>
                <a:tc>
                  <a:txBody>
                    <a:bodyPr/>
                    <a:lstStyle/>
                    <a:p>
                      <a:pPr algn="ctr"/>
                      <a:r>
                        <a:rPr lang="en-US" dirty="0"/>
                        <a:t>9 – 12%</a:t>
                      </a:r>
                    </a:p>
                  </a:txBody>
                  <a:tcPr/>
                </a:tc>
                <a:tc>
                  <a:txBody>
                    <a:bodyPr/>
                    <a:lstStyle/>
                    <a:p>
                      <a:pPr algn="ctr"/>
                      <a:r>
                        <a:rPr lang="en-US" dirty="0"/>
                        <a:t>7 – 9%</a:t>
                      </a:r>
                    </a:p>
                  </a:txBody>
                  <a:tcPr/>
                </a:tc>
                <a:tc>
                  <a:txBody>
                    <a:bodyPr/>
                    <a:lstStyle/>
                    <a:p>
                      <a:pPr algn="ctr"/>
                      <a:r>
                        <a:rPr lang="en-US" dirty="0"/>
                        <a:t>47 – 62%</a:t>
                      </a:r>
                    </a:p>
                  </a:txBody>
                  <a:tcPr/>
                </a:tc>
                <a:tc>
                  <a:txBody>
                    <a:bodyPr/>
                    <a:lstStyle/>
                    <a:p>
                      <a:pPr algn="ctr"/>
                      <a:r>
                        <a:rPr lang="en-US" dirty="0"/>
                        <a:t>9 – 12%</a:t>
                      </a:r>
                    </a:p>
                  </a:txBody>
                  <a:tcPr/>
                </a:tc>
                <a:extLst>
                  <a:ext uri="{0D108BD9-81ED-4DB2-BD59-A6C34878D82A}">
                    <a16:rowId xmlns:a16="http://schemas.microsoft.com/office/drawing/2014/main" val="3803131582"/>
                  </a:ext>
                </a:extLst>
              </a:tr>
              <a:tr h="484462">
                <a:tc>
                  <a:txBody>
                    <a:bodyPr/>
                    <a:lstStyle/>
                    <a:p>
                      <a:r>
                        <a:rPr lang="en-US" dirty="0"/>
                        <a:t>Fall 2024</a:t>
                      </a:r>
                    </a:p>
                  </a:txBody>
                  <a:tcPr/>
                </a:tc>
                <a:tc>
                  <a:txBody>
                    <a:bodyPr/>
                    <a:lstStyle/>
                    <a:p>
                      <a:pPr algn="ctr"/>
                      <a:r>
                        <a:rPr lang="en-US" dirty="0"/>
                        <a:t>501 – 517%</a:t>
                      </a:r>
                    </a:p>
                  </a:txBody>
                  <a:tcPr/>
                </a:tc>
                <a:tc>
                  <a:txBody>
                    <a:bodyPr/>
                    <a:lstStyle/>
                    <a:p>
                      <a:pPr algn="ctr"/>
                      <a:r>
                        <a:rPr lang="en-US" dirty="0"/>
                        <a:t>~ 12%</a:t>
                      </a:r>
                    </a:p>
                  </a:txBody>
                  <a:tcPr/>
                </a:tc>
                <a:tc>
                  <a:txBody>
                    <a:bodyPr/>
                    <a:lstStyle/>
                    <a:p>
                      <a:pPr algn="ctr"/>
                      <a:r>
                        <a:rPr lang="en-US" dirty="0"/>
                        <a:t>9 – 10%</a:t>
                      </a:r>
                    </a:p>
                  </a:txBody>
                  <a:tcPr/>
                </a:tc>
                <a:tc>
                  <a:txBody>
                    <a:bodyPr/>
                    <a:lstStyle/>
                    <a:p>
                      <a:pPr algn="ctr"/>
                      <a:r>
                        <a:rPr lang="en-US" dirty="0"/>
                        <a:t>61 – 62%</a:t>
                      </a:r>
                    </a:p>
                  </a:txBody>
                  <a:tcPr/>
                </a:tc>
                <a:tc>
                  <a:txBody>
                    <a:bodyPr/>
                    <a:lstStyle/>
                    <a:p>
                      <a:pPr algn="ctr"/>
                      <a:r>
                        <a:rPr lang="en-US" dirty="0"/>
                        <a:t>~ 12%</a:t>
                      </a:r>
                    </a:p>
                  </a:txBody>
                  <a:tcPr/>
                </a:tc>
                <a:extLst>
                  <a:ext uri="{0D108BD9-81ED-4DB2-BD59-A6C34878D82A}">
                    <a16:rowId xmlns:a16="http://schemas.microsoft.com/office/drawing/2014/main" val="2869796771"/>
                  </a:ext>
                </a:extLst>
              </a:tr>
            </a:tbl>
          </a:graphicData>
        </a:graphic>
      </p:graphicFrame>
      <p:sp>
        <p:nvSpPr>
          <p:cNvPr id="5" name="TextBox 4">
            <a:extLst>
              <a:ext uri="{FF2B5EF4-FFF2-40B4-BE49-F238E27FC236}">
                <a16:creationId xmlns:a16="http://schemas.microsoft.com/office/drawing/2014/main" id="{D9398E59-BCF8-314C-AE6D-5648A8AD9911}"/>
              </a:ext>
            </a:extLst>
          </p:cNvPr>
          <p:cNvSpPr txBox="1"/>
          <p:nvPr/>
        </p:nvSpPr>
        <p:spPr>
          <a:xfrm>
            <a:off x="645741" y="5932967"/>
            <a:ext cx="10369589" cy="923330"/>
          </a:xfrm>
          <a:prstGeom prst="rect">
            <a:avLst/>
          </a:prstGeom>
          <a:noFill/>
        </p:spPr>
        <p:txBody>
          <a:bodyPr wrap="square" rtlCol="0">
            <a:spAutoFit/>
          </a:bodyPr>
          <a:lstStyle/>
          <a:p>
            <a:r>
              <a:rPr lang="en-US" i="1" dirty="0"/>
              <a:t>*:  minimal impact is expected prior to Fall 2021; most new FTF will not begin upper-division GE until 60+ units and new GE plan will begin Fall 2021 for new FTT</a:t>
            </a:r>
          </a:p>
          <a:p>
            <a:r>
              <a:rPr lang="en-US" i="1" dirty="0"/>
              <a:t>^:  increase/decrease estimated from Fall 2018 enrollment</a:t>
            </a:r>
          </a:p>
        </p:txBody>
      </p:sp>
    </p:spTree>
    <p:extLst>
      <p:ext uri="{BB962C8B-B14F-4D97-AF65-F5344CB8AC3E}">
        <p14:creationId xmlns:p14="http://schemas.microsoft.com/office/powerpoint/2010/main" val="13786193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8D113-DF9C-134E-AC04-2C9C1BD2807E}"/>
              </a:ext>
            </a:extLst>
          </p:cNvPr>
          <p:cNvSpPr>
            <a:spLocks noGrp="1"/>
          </p:cNvSpPr>
          <p:nvPr>
            <p:ph type="title"/>
          </p:nvPr>
        </p:nvSpPr>
        <p:spPr/>
        <p:txBody>
          <a:bodyPr/>
          <a:lstStyle/>
          <a:p>
            <a:r>
              <a:rPr lang="en-US" dirty="0"/>
              <a:t>APPENDIX:</a:t>
            </a:r>
            <a:br>
              <a:rPr lang="en-US" dirty="0"/>
            </a:br>
            <a:r>
              <a:rPr lang="en-US" sz="3000" dirty="0"/>
              <a:t>Details:  Estimated impact from </a:t>
            </a:r>
            <a:r>
              <a:rPr lang="en-US" sz="3000" b="1" dirty="0"/>
              <a:t>6 IN ANY 2</a:t>
            </a:r>
          </a:p>
        </p:txBody>
      </p:sp>
      <p:graphicFrame>
        <p:nvGraphicFramePr>
          <p:cNvPr id="4" name="Content Placeholder 3">
            <a:extLst>
              <a:ext uri="{FF2B5EF4-FFF2-40B4-BE49-F238E27FC236}">
                <a16:creationId xmlns:a16="http://schemas.microsoft.com/office/drawing/2014/main" id="{72B247A1-02FC-4D4B-A4C8-33C4C1608975}"/>
              </a:ext>
            </a:extLst>
          </p:cNvPr>
          <p:cNvGraphicFramePr>
            <a:graphicFrameLocks noGrp="1"/>
          </p:cNvGraphicFramePr>
          <p:nvPr>
            <p:ph idx="1"/>
            <p:extLst>
              <p:ext uri="{D42A27DB-BD31-4B8C-83A1-F6EECF244321}">
                <p14:modId xmlns:p14="http://schemas.microsoft.com/office/powerpoint/2010/main" val="2226358517"/>
              </p:ext>
            </p:extLst>
          </p:nvPr>
        </p:nvGraphicFramePr>
        <p:xfrm>
          <a:off x="645741" y="2052638"/>
          <a:ext cx="10156938" cy="3391234"/>
        </p:xfrm>
        <a:graphic>
          <a:graphicData uri="http://schemas.openxmlformats.org/drawingml/2006/table">
            <a:tbl>
              <a:tblPr firstRow="1" bandRow="1">
                <a:tableStyleId>{5C22544A-7EE6-4342-B048-85BDC9FD1C3A}</a:tableStyleId>
              </a:tblPr>
              <a:tblGrid>
                <a:gridCol w="1692823">
                  <a:extLst>
                    <a:ext uri="{9D8B030D-6E8A-4147-A177-3AD203B41FA5}">
                      <a16:colId xmlns:a16="http://schemas.microsoft.com/office/drawing/2014/main" val="3825863498"/>
                    </a:ext>
                  </a:extLst>
                </a:gridCol>
                <a:gridCol w="1692823">
                  <a:extLst>
                    <a:ext uri="{9D8B030D-6E8A-4147-A177-3AD203B41FA5}">
                      <a16:colId xmlns:a16="http://schemas.microsoft.com/office/drawing/2014/main" val="695624651"/>
                    </a:ext>
                  </a:extLst>
                </a:gridCol>
                <a:gridCol w="1692823">
                  <a:extLst>
                    <a:ext uri="{9D8B030D-6E8A-4147-A177-3AD203B41FA5}">
                      <a16:colId xmlns:a16="http://schemas.microsoft.com/office/drawing/2014/main" val="2020215890"/>
                    </a:ext>
                  </a:extLst>
                </a:gridCol>
                <a:gridCol w="1692823">
                  <a:extLst>
                    <a:ext uri="{9D8B030D-6E8A-4147-A177-3AD203B41FA5}">
                      <a16:colId xmlns:a16="http://schemas.microsoft.com/office/drawing/2014/main" val="2320157831"/>
                    </a:ext>
                  </a:extLst>
                </a:gridCol>
                <a:gridCol w="1692823">
                  <a:extLst>
                    <a:ext uri="{9D8B030D-6E8A-4147-A177-3AD203B41FA5}">
                      <a16:colId xmlns:a16="http://schemas.microsoft.com/office/drawing/2014/main" val="3043620815"/>
                    </a:ext>
                  </a:extLst>
                </a:gridCol>
                <a:gridCol w="1692823">
                  <a:extLst>
                    <a:ext uri="{9D8B030D-6E8A-4147-A177-3AD203B41FA5}">
                      <a16:colId xmlns:a16="http://schemas.microsoft.com/office/drawing/2014/main" val="680471921"/>
                    </a:ext>
                  </a:extLst>
                </a:gridCol>
              </a:tblGrid>
              <a:tr h="484462">
                <a:tc>
                  <a:txBody>
                    <a:bodyPr/>
                    <a:lstStyle/>
                    <a:p>
                      <a:endParaRPr lang="en-US" dirty="0"/>
                    </a:p>
                  </a:txBody>
                  <a:tcPr anchor="b">
                    <a:lnB w="12700" cap="flat" cmpd="sng" algn="ctr">
                      <a:noFill/>
                      <a:prstDash val="solid"/>
                      <a:round/>
                      <a:headEnd type="none" w="med" len="med"/>
                      <a:tailEnd type="none" w="med" len="med"/>
                    </a:lnB>
                  </a:tcPr>
                </a:tc>
                <a:tc gridSpan="5">
                  <a:txBody>
                    <a:bodyPr/>
                    <a:lstStyle/>
                    <a:p>
                      <a:pPr algn="ctr"/>
                      <a:r>
                        <a:rPr lang="en-US" dirty="0"/>
                        <a:t>% increase/decrease^</a:t>
                      </a:r>
                    </a:p>
                  </a:txBody>
                  <a:tcPr anchor="b">
                    <a:lnB w="12700" cap="flat" cmpd="sng" algn="ctr">
                      <a:noFill/>
                      <a:prstDash val="solid"/>
                      <a:round/>
                      <a:headEnd type="none" w="med" len="med"/>
                      <a:tailEnd type="none" w="med" len="med"/>
                    </a:lnB>
                  </a:tcPr>
                </a:tc>
                <a:tc hMerge="1">
                  <a:txBody>
                    <a:bodyPr/>
                    <a:lstStyle/>
                    <a:p>
                      <a:endParaRPr lang="en-US" dirty="0"/>
                    </a:p>
                  </a:txBody>
                  <a:tcPr anchor="b"/>
                </a:tc>
                <a:tc hMerge="1">
                  <a:txBody>
                    <a:bodyPr/>
                    <a:lstStyle/>
                    <a:p>
                      <a:endParaRPr lang="en-US" dirty="0"/>
                    </a:p>
                  </a:txBody>
                  <a:tcPr anchor="b"/>
                </a:tc>
                <a:tc hMerge="1">
                  <a:txBody>
                    <a:bodyPr/>
                    <a:lstStyle/>
                    <a:p>
                      <a:endParaRPr lang="en-US" dirty="0"/>
                    </a:p>
                  </a:txBody>
                  <a:tcPr anchor="b"/>
                </a:tc>
                <a:tc hMerge="1">
                  <a:txBody>
                    <a:bodyPr/>
                    <a:lstStyle/>
                    <a:p>
                      <a:endParaRPr lang="en-US" dirty="0"/>
                    </a:p>
                  </a:txBody>
                  <a:tcPr anchor="b"/>
                </a:tc>
                <a:extLst>
                  <a:ext uri="{0D108BD9-81ED-4DB2-BD59-A6C34878D82A}">
                    <a16:rowId xmlns:a16="http://schemas.microsoft.com/office/drawing/2014/main" val="2656680934"/>
                  </a:ext>
                </a:extLst>
              </a:tr>
              <a:tr h="484462">
                <a:tc>
                  <a:txBody>
                    <a:bodyPr/>
                    <a:lstStyle/>
                    <a:p>
                      <a:endParaRPr lang="en-US" dirty="0"/>
                    </a:p>
                  </a:txBody>
                  <a:tcPr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B</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C</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D</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E</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F</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extLst>
                  <a:ext uri="{0D108BD9-81ED-4DB2-BD59-A6C34878D82A}">
                    <a16:rowId xmlns:a16="http://schemas.microsoft.com/office/drawing/2014/main" val="964338978"/>
                  </a:ext>
                </a:extLst>
              </a:tr>
              <a:tr h="484462">
                <a:tc>
                  <a:txBody>
                    <a:bodyPr/>
                    <a:lstStyle/>
                    <a:p>
                      <a:endParaRPr lang="en-US" dirty="0"/>
                    </a:p>
                  </a:txBody>
                  <a:tcPr anchor="b">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INCREASE</a:t>
                      </a:r>
                    </a:p>
                  </a:txBody>
                  <a:tcPr>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NEUTRAL</a:t>
                      </a:r>
                    </a:p>
                  </a:txBody>
                  <a:tcPr>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NEUTRAL</a:t>
                      </a:r>
                    </a:p>
                  </a:txBody>
                  <a:tcPr>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DECREASE</a:t>
                      </a:r>
                    </a:p>
                  </a:txBody>
                  <a:tcPr>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DECREASE</a:t>
                      </a:r>
                    </a:p>
                  </a:txBody>
                  <a:tcPr>
                    <a:lnT w="12700" cap="flat" cmpd="sng" algn="ctr">
                      <a:noFill/>
                      <a:prstDash val="solid"/>
                      <a:round/>
                      <a:headEnd type="none" w="med" len="med"/>
                      <a:tailEnd type="none" w="med" len="med"/>
                    </a:lnT>
                    <a:solidFill>
                      <a:schemeClr val="accent1"/>
                    </a:solidFill>
                  </a:tcPr>
                </a:tc>
                <a:extLst>
                  <a:ext uri="{0D108BD9-81ED-4DB2-BD59-A6C34878D82A}">
                    <a16:rowId xmlns:a16="http://schemas.microsoft.com/office/drawing/2014/main" val="2700241557"/>
                  </a:ext>
                </a:extLst>
              </a:tr>
              <a:tr h="484462">
                <a:tc>
                  <a:txBody>
                    <a:bodyPr/>
                    <a:lstStyle/>
                    <a:p>
                      <a:r>
                        <a:rPr lang="en-US" dirty="0"/>
                        <a:t>Fall 2021*</a:t>
                      </a:r>
                    </a:p>
                  </a:txBody>
                  <a:tcPr/>
                </a:tc>
                <a:tc>
                  <a:txBody>
                    <a:bodyPr/>
                    <a:lstStyle/>
                    <a:p>
                      <a:pPr algn="ctr"/>
                      <a:r>
                        <a:rPr lang="en-US" dirty="0"/>
                        <a:t>132 – 259%</a:t>
                      </a:r>
                    </a:p>
                  </a:txBody>
                  <a:tcPr/>
                </a:tc>
                <a:tc>
                  <a:txBody>
                    <a:bodyPr/>
                    <a:lstStyle/>
                    <a:p>
                      <a:pPr algn="ctr"/>
                      <a:r>
                        <a:rPr lang="en-US" dirty="0"/>
                        <a:t>&lt; 1%</a:t>
                      </a:r>
                    </a:p>
                  </a:txBody>
                  <a:tcPr/>
                </a:tc>
                <a:tc>
                  <a:txBody>
                    <a:bodyPr/>
                    <a:lstStyle/>
                    <a:p>
                      <a:pPr algn="ctr"/>
                      <a:r>
                        <a:rPr lang="en-US" dirty="0"/>
                        <a:t>&lt; 1%</a:t>
                      </a:r>
                    </a:p>
                  </a:txBody>
                  <a:tcPr/>
                </a:tc>
                <a:tc>
                  <a:txBody>
                    <a:bodyPr/>
                    <a:lstStyle/>
                    <a:p>
                      <a:pPr algn="ctr"/>
                      <a:r>
                        <a:rPr lang="en-US" dirty="0"/>
                        <a:t>16 – 31%</a:t>
                      </a:r>
                    </a:p>
                  </a:txBody>
                  <a:tcPr/>
                </a:tc>
                <a:tc>
                  <a:txBody>
                    <a:bodyPr/>
                    <a:lstStyle/>
                    <a:p>
                      <a:pPr algn="ctr"/>
                      <a:r>
                        <a:rPr lang="en-US" dirty="0"/>
                        <a:t>1 – 2%</a:t>
                      </a:r>
                    </a:p>
                  </a:txBody>
                  <a:tcPr/>
                </a:tc>
                <a:extLst>
                  <a:ext uri="{0D108BD9-81ED-4DB2-BD59-A6C34878D82A}">
                    <a16:rowId xmlns:a16="http://schemas.microsoft.com/office/drawing/2014/main" val="1704334792"/>
                  </a:ext>
                </a:extLst>
              </a:tr>
              <a:tr h="484462">
                <a:tc>
                  <a:txBody>
                    <a:bodyPr/>
                    <a:lstStyle/>
                    <a:p>
                      <a:r>
                        <a:rPr lang="en-US" dirty="0"/>
                        <a:t>Fall 2022</a:t>
                      </a:r>
                    </a:p>
                  </a:txBody>
                  <a:tcPr/>
                </a:tc>
                <a:tc>
                  <a:txBody>
                    <a:bodyPr/>
                    <a:lstStyle/>
                    <a:p>
                      <a:pPr algn="ctr"/>
                      <a:r>
                        <a:rPr lang="en-US" dirty="0"/>
                        <a:t>253 – 517%</a:t>
                      </a:r>
                    </a:p>
                  </a:txBody>
                  <a:tcPr/>
                </a:tc>
                <a:tc>
                  <a:txBody>
                    <a:bodyPr/>
                    <a:lstStyle/>
                    <a:p>
                      <a:pPr algn="ctr"/>
                      <a:r>
                        <a:rPr lang="en-US" dirty="0"/>
                        <a:t>&lt; 1%</a:t>
                      </a:r>
                    </a:p>
                  </a:txBody>
                  <a:tcPr/>
                </a:tc>
                <a:tc>
                  <a:txBody>
                    <a:bodyPr/>
                    <a:lstStyle/>
                    <a:p>
                      <a:pPr algn="ctr"/>
                      <a:r>
                        <a:rPr lang="en-US" dirty="0"/>
                        <a:t>&lt; 1%</a:t>
                      </a:r>
                    </a:p>
                  </a:txBody>
                  <a:tcPr/>
                </a:tc>
                <a:tc>
                  <a:txBody>
                    <a:bodyPr/>
                    <a:lstStyle/>
                    <a:p>
                      <a:pPr algn="ctr"/>
                      <a:r>
                        <a:rPr lang="en-US" dirty="0"/>
                        <a:t>30 – 61%</a:t>
                      </a:r>
                    </a:p>
                  </a:txBody>
                  <a:tcPr/>
                </a:tc>
                <a:tc>
                  <a:txBody>
                    <a:bodyPr/>
                    <a:lstStyle/>
                    <a:p>
                      <a:pPr algn="ctr"/>
                      <a:r>
                        <a:rPr lang="en-US" dirty="0"/>
                        <a:t>2 – 4%</a:t>
                      </a:r>
                    </a:p>
                  </a:txBody>
                  <a:tcPr/>
                </a:tc>
                <a:extLst>
                  <a:ext uri="{0D108BD9-81ED-4DB2-BD59-A6C34878D82A}">
                    <a16:rowId xmlns:a16="http://schemas.microsoft.com/office/drawing/2014/main" val="288446513"/>
                  </a:ext>
                </a:extLst>
              </a:tr>
              <a:tr h="484462">
                <a:tc>
                  <a:txBody>
                    <a:bodyPr/>
                    <a:lstStyle/>
                    <a:p>
                      <a:r>
                        <a:rPr lang="en-US" dirty="0"/>
                        <a:t>Fall 2023</a:t>
                      </a:r>
                    </a:p>
                  </a:txBody>
                  <a:tcPr/>
                </a:tc>
                <a:tc>
                  <a:txBody>
                    <a:bodyPr/>
                    <a:lstStyle/>
                    <a:p>
                      <a:pPr algn="ctr"/>
                      <a:r>
                        <a:rPr lang="en-US" dirty="0"/>
                        <a:t>392 – 517%</a:t>
                      </a:r>
                    </a:p>
                  </a:txBody>
                  <a:tcPr/>
                </a:tc>
                <a:tc>
                  <a:txBody>
                    <a:bodyPr/>
                    <a:lstStyle/>
                    <a:p>
                      <a:pPr algn="ctr"/>
                      <a:r>
                        <a:rPr lang="en-US" dirty="0"/>
                        <a:t>&lt; 1%</a:t>
                      </a:r>
                    </a:p>
                  </a:txBody>
                  <a:tcPr/>
                </a:tc>
                <a:tc>
                  <a:txBody>
                    <a:bodyPr/>
                    <a:lstStyle/>
                    <a:p>
                      <a:pPr algn="ctr"/>
                      <a:r>
                        <a:rPr lang="en-US" dirty="0"/>
                        <a:t>&lt; 1%</a:t>
                      </a:r>
                    </a:p>
                  </a:txBody>
                  <a:tcPr/>
                </a:tc>
                <a:tc>
                  <a:txBody>
                    <a:bodyPr/>
                    <a:lstStyle/>
                    <a:p>
                      <a:pPr algn="ctr"/>
                      <a:r>
                        <a:rPr lang="en-US" dirty="0"/>
                        <a:t>47 – 61%</a:t>
                      </a:r>
                    </a:p>
                  </a:txBody>
                  <a:tcPr/>
                </a:tc>
                <a:tc>
                  <a:txBody>
                    <a:bodyPr/>
                    <a:lstStyle/>
                    <a:p>
                      <a:pPr algn="ctr"/>
                      <a:r>
                        <a:rPr lang="en-US" dirty="0"/>
                        <a:t>3 – 4%</a:t>
                      </a:r>
                    </a:p>
                  </a:txBody>
                  <a:tcPr/>
                </a:tc>
                <a:extLst>
                  <a:ext uri="{0D108BD9-81ED-4DB2-BD59-A6C34878D82A}">
                    <a16:rowId xmlns:a16="http://schemas.microsoft.com/office/drawing/2014/main" val="3803131582"/>
                  </a:ext>
                </a:extLst>
              </a:tr>
              <a:tr h="484462">
                <a:tc>
                  <a:txBody>
                    <a:bodyPr/>
                    <a:lstStyle/>
                    <a:p>
                      <a:r>
                        <a:rPr lang="en-US" dirty="0"/>
                        <a:t>Fall 2024</a:t>
                      </a:r>
                    </a:p>
                  </a:txBody>
                  <a:tcPr/>
                </a:tc>
                <a:tc>
                  <a:txBody>
                    <a:bodyPr/>
                    <a:lstStyle/>
                    <a:p>
                      <a:pPr algn="ctr"/>
                      <a:r>
                        <a:rPr lang="en-US" dirty="0"/>
                        <a:t>501 – 517%</a:t>
                      </a:r>
                    </a:p>
                  </a:txBody>
                  <a:tcPr/>
                </a:tc>
                <a:tc>
                  <a:txBody>
                    <a:bodyPr/>
                    <a:lstStyle/>
                    <a:p>
                      <a:pPr algn="ctr"/>
                      <a:r>
                        <a:rPr lang="en-US" dirty="0"/>
                        <a:t>&lt; 1%</a:t>
                      </a:r>
                    </a:p>
                  </a:txBody>
                  <a:tcPr/>
                </a:tc>
                <a:tc>
                  <a:txBody>
                    <a:bodyPr/>
                    <a:lstStyle/>
                    <a:p>
                      <a:pPr algn="ctr"/>
                      <a:r>
                        <a:rPr lang="en-US" dirty="0"/>
                        <a:t>&lt; 1%</a:t>
                      </a:r>
                    </a:p>
                  </a:txBody>
                  <a:tcPr/>
                </a:tc>
                <a:tc>
                  <a:txBody>
                    <a:bodyPr/>
                    <a:lstStyle/>
                    <a:p>
                      <a:pPr algn="ctr"/>
                      <a:r>
                        <a:rPr lang="en-US" dirty="0"/>
                        <a:t>60 – 61%</a:t>
                      </a:r>
                    </a:p>
                  </a:txBody>
                  <a:tcPr/>
                </a:tc>
                <a:tc>
                  <a:txBody>
                    <a:bodyPr/>
                    <a:lstStyle/>
                    <a:p>
                      <a:pPr algn="ctr"/>
                      <a:r>
                        <a:rPr lang="en-US" dirty="0"/>
                        <a:t>~ 4%</a:t>
                      </a:r>
                    </a:p>
                  </a:txBody>
                  <a:tcPr/>
                </a:tc>
                <a:extLst>
                  <a:ext uri="{0D108BD9-81ED-4DB2-BD59-A6C34878D82A}">
                    <a16:rowId xmlns:a16="http://schemas.microsoft.com/office/drawing/2014/main" val="2869796771"/>
                  </a:ext>
                </a:extLst>
              </a:tr>
            </a:tbl>
          </a:graphicData>
        </a:graphic>
      </p:graphicFrame>
      <p:sp>
        <p:nvSpPr>
          <p:cNvPr id="5" name="TextBox 4">
            <a:extLst>
              <a:ext uri="{FF2B5EF4-FFF2-40B4-BE49-F238E27FC236}">
                <a16:creationId xmlns:a16="http://schemas.microsoft.com/office/drawing/2014/main" id="{D9398E59-BCF8-314C-AE6D-5648A8AD9911}"/>
              </a:ext>
            </a:extLst>
          </p:cNvPr>
          <p:cNvSpPr txBox="1"/>
          <p:nvPr/>
        </p:nvSpPr>
        <p:spPr>
          <a:xfrm>
            <a:off x="645741" y="5932967"/>
            <a:ext cx="10369589" cy="923330"/>
          </a:xfrm>
          <a:prstGeom prst="rect">
            <a:avLst/>
          </a:prstGeom>
          <a:noFill/>
        </p:spPr>
        <p:txBody>
          <a:bodyPr wrap="square" rtlCol="0">
            <a:spAutoFit/>
          </a:bodyPr>
          <a:lstStyle/>
          <a:p>
            <a:r>
              <a:rPr lang="en-US" i="1" dirty="0"/>
              <a:t>*:  minimal impact is expected prior to Fall 2021; most new FTF will not begin upper-division GE until 60+ units and new GE plan will begin Fall 2021 for new FTT</a:t>
            </a:r>
          </a:p>
          <a:p>
            <a:r>
              <a:rPr lang="en-US" i="1" dirty="0"/>
              <a:t>^:  increase/decrease estimated from Fall 2018 enrollment</a:t>
            </a:r>
          </a:p>
        </p:txBody>
      </p:sp>
    </p:spTree>
    <p:extLst>
      <p:ext uri="{BB962C8B-B14F-4D97-AF65-F5344CB8AC3E}">
        <p14:creationId xmlns:p14="http://schemas.microsoft.com/office/powerpoint/2010/main" val="1844547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8D113-DF9C-134E-AC04-2C9C1BD2807E}"/>
              </a:ext>
            </a:extLst>
          </p:cNvPr>
          <p:cNvSpPr>
            <a:spLocks noGrp="1"/>
          </p:cNvSpPr>
          <p:nvPr>
            <p:ph type="title"/>
          </p:nvPr>
        </p:nvSpPr>
        <p:spPr/>
        <p:txBody>
          <a:bodyPr/>
          <a:lstStyle/>
          <a:p>
            <a:r>
              <a:rPr lang="en-US" dirty="0"/>
              <a:t>APPENDIX:</a:t>
            </a:r>
            <a:br>
              <a:rPr lang="en-US" dirty="0"/>
            </a:br>
            <a:r>
              <a:rPr lang="en-US" sz="3000" dirty="0"/>
              <a:t>Details:  Estimated impact from </a:t>
            </a:r>
            <a:r>
              <a:rPr lang="en-US" sz="3000" b="1" dirty="0"/>
              <a:t>3 OR 6 IN F</a:t>
            </a:r>
          </a:p>
        </p:txBody>
      </p:sp>
      <p:graphicFrame>
        <p:nvGraphicFramePr>
          <p:cNvPr id="4" name="Content Placeholder 3">
            <a:extLst>
              <a:ext uri="{FF2B5EF4-FFF2-40B4-BE49-F238E27FC236}">
                <a16:creationId xmlns:a16="http://schemas.microsoft.com/office/drawing/2014/main" id="{72B247A1-02FC-4D4B-A4C8-33C4C1608975}"/>
              </a:ext>
            </a:extLst>
          </p:cNvPr>
          <p:cNvGraphicFramePr>
            <a:graphicFrameLocks noGrp="1"/>
          </p:cNvGraphicFramePr>
          <p:nvPr>
            <p:ph idx="1"/>
            <p:extLst>
              <p:ext uri="{D42A27DB-BD31-4B8C-83A1-F6EECF244321}">
                <p14:modId xmlns:p14="http://schemas.microsoft.com/office/powerpoint/2010/main" val="58414845"/>
              </p:ext>
            </p:extLst>
          </p:nvPr>
        </p:nvGraphicFramePr>
        <p:xfrm>
          <a:off x="645741" y="2052638"/>
          <a:ext cx="10156938" cy="3391234"/>
        </p:xfrm>
        <a:graphic>
          <a:graphicData uri="http://schemas.openxmlformats.org/drawingml/2006/table">
            <a:tbl>
              <a:tblPr firstRow="1" bandRow="1">
                <a:tableStyleId>{5C22544A-7EE6-4342-B048-85BDC9FD1C3A}</a:tableStyleId>
              </a:tblPr>
              <a:tblGrid>
                <a:gridCol w="1692823">
                  <a:extLst>
                    <a:ext uri="{9D8B030D-6E8A-4147-A177-3AD203B41FA5}">
                      <a16:colId xmlns:a16="http://schemas.microsoft.com/office/drawing/2014/main" val="3825863498"/>
                    </a:ext>
                  </a:extLst>
                </a:gridCol>
                <a:gridCol w="1692823">
                  <a:extLst>
                    <a:ext uri="{9D8B030D-6E8A-4147-A177-3AD203B41FA5}">
                      <a16:colId xmlns:a16="http://schemas.microsoft.com/office/drawing/2014/main" val="695624651"/>
                    </a:ext>
                  </a:extLst>
                </a:gridCol>
                <a:gridCol w="1692823">
                  <a:extLst>
                    <a:ext uri="{9D8B030D-6E8A-4147-A177-3AD203B41FA5}">
                      <a16:colId xmlns:a16="http://schemas.microsoft.com/office/drawing/2014/main" val="2020215890"/>
                    </a:ext>
                  </a:extLst>
                </a:gridCol>
                <a:gridCol w="1692823">
                  <a:extLst>
                    <a:ext uri="{9D8B030D-6E8A-4147-A177-3AD203B41FA5}">
                      <a16:colId xmlns:a16="http://schemas.microsoft.com/office/drawing/2014/main" val="2320157831"/>
                    </a:ext>
                  </a:extLst>
                </a:gridCol>
                <a:gridCol w="1692823">
                  <a:extLst>
                    <a:ext uri="{9D8B030D-6E8A-4147-A177-3AD203B41FA5}">
                      <a16:colId xmlns:a16="http://schemas.microsoft.com/office/drawing/2014/main" val="3043620815"/>
                    </a:ext>
                  </a:extLst>
                </a:gridCol>
                <a:gridCol w="1692823">
                  <a:extLst>
                    <a:ext uri="{9D8B030D-6E8A-4147-A177-3AD203B41FA5}">
                      <a16:colId xmlns:a16="http://schemas.microsoft.com/office/drawing/2014/main" val="680471921"/>
                    </a:ext>
                  </a:extLst>
                </a:gridCol>
              </a:tblGrid>
              <a:tr h="484462">
                <a:tc>
                  <a:txBody>
                    <a:bodyPr/>
                    <a:lstStyle/>
                    <a:p>
                      <a:endParaRPr lang="en-US" dirty="0"/>
                    </a:p>
                  </a:txBody>
                  <a:tcPr anchor="b">
                    <a:lnB w="12700" cap="flat" cmpd="sng" algn="ctr">
                      <a:noFill/>
                      <a:prstDash val="solid"/>
                      <a:round/>
                      <a:headEnd type="none" w="med" len="med"/>
                      <a:tailEnd type="none" w="med" len="med"/>
                    </a:lnB>
                  </a:tcPr>
                </a:tc>
                <a:tc gridSpan="5">
                  <a:txBody>
                    <a:bodyPr/>
                    <a:lstStyle/>
                    <a:p>
                      <a:pPr algn="ctr"/>
                      <a:r>
                        <a:rPr lang="en-US" dirty="0"/>
                        <a:t>% increase/decrease^</a:t>
                      </a:r>
                    </a:p>
                  </a:txBody>
                  <a:tcPr anchor="b">
                    <a:lnB w="12700" cap="flat" cmpd="sng" algn="ctr">
                      <a:noFill/>
                      <a:prstDash val="solid"/>
                      <a:round/>
                      <a:headEnd type="none" w="med" len="med"/>
                      <a:tailEnd type="none" w="med" len="med"/>
                    </a:lnB>
                  </a:tcPr>
                </a:tc>
                <a:tc hMerge="1">
                  <a:txBody>
                    <a:bodyPr/>
                    <a:lstStyle/>
                    <a:p>
                      <a:endParaRPr lang="en-US" dirty="0"/>
                    </a:p>
                  </a:txBody>
                  <a:tcPr anchor="b"/>
                </a:tc>
                <a:tc hMerge="1">
                  <a:txBody>
                    <a:bodyPr/>
                    <a:lstStyle/>
                    <a:p>
                      <a:endParaRPr lang="en-US" dirty="0"/>
                    </a:p>
                  </a:txBody>
                  <a:tcPr anchor="b"/>
                </a:tc>
                <a:tc hMerge="1">
                  <a:txBody>
                    <a:bodyPr/>
                    <a:lstStyle/>
                    <a:p>
                      <a:endParaRPr lang="en-US" dirty="0"/>
                    </a:p>
                  </a:txBody>
                  <a:tcPr anchor="b"/>
                </a:tc>
                <a:tc hMerge="1">
                  <a:txBody>
                    <a:bodyPr/>
                    <a:lstStyle/>
                    <a:p>
                      <a:endParaRPr lang="en-US" dirty="0"/>
                    </a:p>
                  </a:txBody>
                  <a:tcPr anchor="b"/>
                </a:tc>
                <a:extLst>
                  <a:ext uri="{0D108BD9-81ED-4DB2-BD59-A6C34878D82A}">
                    <a16:rowId xmlns:a16="http://schemas.microsoft.com/office/drawing/2014/main" val="2656680934"/>
                  </a:ext>
                </a:extLst>
              </a:tr>
              <a:tr h="484462">
                <a:tc>
                  <a:txBody>
                    <a:bodyPr/>
                    <a:lstStyle/>
                    <a:p>
                      <a:endParaRPr lang="en-US" dirty="0"/>
                    </a:p>
                  </a:txBody>
                  <a:tcPr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B</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C</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D</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E</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F</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extLst>
                  <a:ext uri="{0D108BD9-81ED-4DB2-BD59-A6C34878D82A}">
                    <a16:rowId xmlns:a16="http://schemas.microsoft.com/office/drawing/2014/main" val="964338978"/>
                  </a:ext>
                </a:extLst>
              </a:tr>
              <a:tr h="484462">
                <a:tc>
                  <a:txBody>
                    <a:bodyPr/>
                    <a:lstStyle/>
                    <a:p>
                      <a:endParaRPr lang="en-US" dirty="0"/>
                    </a:p>
                  </a:txBody>
                  <a:tcPr anchor="b">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INCREASE</a:t>
                      </a:r>
                    </a:p>
                  </a:txBody>
                  <a:tcPr>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DECREASE</a:t>
                      </a:r>
                    </a:p>
                  </a:txBody>
                  <a:tcPr>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DECREASE</a:t>
                      </a:r>
                    </a:p>
                  </a:txBody>
                  <a:tcPr>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DECREASE</a:t>
                      </a:r>
                    </a:p>
                  </a:txBody>
                  <a:tcPr>
                    <a:lnT w="12700" cap="flat" cmpd="sng" algn="ctr">
                      <a:noFill/>
                      <a:prstDash val="solid"/>
                      <a:round/>
                      <a:headEnd type="none" w="med" len="med"/>
                      <a:tailEnd type="none" w="med" len="med"/>
                    </a:lnT>
                    <a:solidFill>
                      <a:schemeClr val="accent1"/>
                    </a:solidFill>
                  </a:tcPr>
                </a:tc>
                <a:tc>
                  <a:txBody>
                    <a:bodyPr/>
                    <a:lstStyle/>
                    <a:p>
                      <a:pPr marL="0" algn="ctr" defTabSz="914400" rtl="0" eaLnBrk="1" latinLnBrk="0" hangingPunct="1"/>
                      <a:r>
                        <a:rPr lang="en-US" sz="1800" b="1" kern="1200" dirty="0">
                          <a:solidFill>
                            <a:schemeClr val="lt1"/>
                          </a:solidFill>
                          <a:latin typeface="+mn-lt"/>
                          <a:ea typeface="+mn-ea"/>
                          <a:cs typeface="+mn-cs"/>
                        </a:rPr>
                        <a:t>INCREASE</a:t>
                      </a:r>
                    </a:p>
                  </a:txBody>
                  <a:tcPr>
                    <a:lnT w="12700" cap="flat" cmpd="sng" algn="ctr">
                      <a:noFill/>
                      <a:prstDash val="solid"/>
                      <a:round/>
                      <a:headEnd type="none" w="med" len="med"/>
                      <a:tailEnd type="none" w="med" len="med"/>
                    </a:lnT>
                    <a:solidFill>
                      <a:schemeClr val="accent1"/>
                    </a:solidFill>
                  </a:tcPr>
                </a:tc>
                <a:extLst>
                  <a:ext uri="{0D108BD9-81ED-4DB2-BD59-A6C34878D82A}">
                    <a16:rowId xmlns:a16="http://schemas.microsoft.com/office/drawing/2014/main" val="2700241557"/>
                  </a:ext>
                </a:extLst>
              </a:tr>
              <a:tr h="484462">
                <a:tc>
                  <a:txBody>
                    <a:bodyPr/>
                    <a:lstStyle/>
                    <a:p>
                      <a:r>
                        <a:rPr lang="en-US" dirty="0"/>
                        <a:t>Fall 2021*</a:t>
                      </a:r>
                    </a:p>
                  </a:txBody>
                  <a:tcPr/>
                </a:tc>
                <a:tc>
                  <a:txBody>
                    <a:bodyPr/>
                    <a:lstStyle/>
                    <a:p>
                      <a:pPr algn="ctr"/>
                      <a:r>
                        <a:rPr lang="en-US" dirty="0"/>
                        <a:t>133 – 261%</a:t>
                      </a:r>
                    </a:p>
                  </a:txBody>
                  <a:tcPr/>
                </a:tc>
                <a:tc>
                  <a:txBody>
                    <a:bodyPr/>
                    <a:lstStyle/>
                    <a:p>
                      <a:pPr algn="ctr"/>
                      <a:r>
                        <a:rPr lang="en-US" dirty="0"/>
                        <a:t>4 – 8%</a:t>
                      </a:r>
                    </a:p>
                  </a:txBody>
                  <a:tcPr/>
                </a:tc>
                <a:tc>
                  <a:txBody>
                    <a:bodyPr/>
                    <a:lstStyle/>
                    <a:p>
                      <a:pPr algn="ctr"/>
                      <a:r>
                        <a:rPr lang="en-US" dirty="0"/>
                        <a:t>3 – 7%</a:t>
                      </a:r>
                    </a:p>
                  </a:txBody>
                  <a:tcPr/>
                </a:tc>
                <a:tc>
                  <a:txBody>
                    <a:bodyPr/>
                    <a:lstStyle/>
                    <a:p>
                      <a:pPr algn="ctr"/>
                      <a:r>
                        <a:rPr lang="en-US" dirty="0"/>
                        <a:t>16 – 31%</a:t>
                      </a:r>
                    </a:p>
                  </a:txBody>
                  <a:tcPr/>
                </a:tc>
                <a:tc>
                  <a:txBody>
                    <a:bodyPr/>
                    <a:lstStyle/>
                    <a:p>
                      <a:pPr algn="ctr"/>
                      <a:r>
                        <a:rPr lang="en-US" dirty="0"/>
                        <a:t>4 – 9%</a:t>
                      </a:r>
                    </a:p>
                  </a:txBody>
                  <a:tcPr/>
                </a:tc>
                <a:extLst>
                  <a:ext uri="{0D108BD9-81ED-4DB2-BD59-A6C34878D82A}">
                    <a16:rowId xmlns:a16="http://schemas.microsoft.com/office/drawing/2014/main" val="1704334792"/>
                  </a:ext>
                </a:extLst>
              </a:tr>
              <a:tr h="484462">
                <a:tc>
                  <a:txBody>
                    <a:bodyPr/>
                    <a:lstStyle/>
                    <a:p>
                      <a:r>
                        <a:rPr lang="en-US" dirty="0"/>
                        <a:t>Fall 2022</a:t>
                      </a:r>
                    </a:p>
                  </a:txBody>
                  <a:tcPr/>
                </a:tc>
                <a:tc>
                  <a:txBody>
                    <a:bodyPr/>
                    <a:lstStyle/>
                    <a:p>
                      <a:pPr algn="ctr"/>
                      <a:r>
                        <a:rPr lang="en-US" dirty="0"/>
                        <a:t>256 – 522%</a:t>
                      </a:r>
                    </a:p>
                  </a:txBody>
                  <a:tcPr/>
                </a:tc>
                <a:tc>
                  <a:txBody>
                    <a:bodyPr/>
                    <a:lstStyle/>
                    <a:p>
                      <a:pPr algn="ctr"/>
                      <a:r>
                        <a:rPr lang="en-US" dirty="0"/>
                        <a:t>8 – 17%</a:t>
                      </a:r>
                    </a:p>
                  </a:txBody>
                  <a:tcPr/>
                </a:tc>
                <a:tc>
                  <a:txBody>
                    <a:bodyPr/>
                    <a:lstStyle/>
                    <a:p>
                      <a:pPr algn="ctr"/>
                      <a:r>
                        <a:rPr lang="en-US" dirty="0"/>
                        <a:t>7 – 14%</a:t>
                      </a:r>
                    </a:p>
                  </a:txBody>
                  <a:tcPr/>
                </a:tc>
                <a:tc>
                  <a:txBody>
                    <a:bodyPr/>
                    <a:lstStyle/>
                    <a:p>
                      <a:pPr algn="ctr"/>
                      <a:r>
                        <a:rPr lang="en-US" dirty="0"/>
                        <a:t>30 – 62%</a:t>
                      </a:r>
                    </a:p>
                  </a:txBody>
                  <a:tcPr/>
                </a:tc>
                <a:tc>
                  <a:txBody>
                    <a:bodyPr/>
                    <a:lstStyle/>
                    <a:p>
                      <a:pPr algn="ctr"/>
                      <a:r>
                        <a:rPr lang="en-US" dirty="0"/>
                        <a:t>9 – 18%</a:t>
                      </a:r>
                    </a:p>
                  </a:txBody>
                  <a:tcPr/>
                </a:tc>
                <a:extLst>
                  <a:ext uri="{0D108BD9-81ED-4DB2-BD59-A6C34878D82A}">
                    <a16:rowId xmlns:a16="http://schemas.microsoft.com/office/drawing/2014/main" val="288446513"/>
                  </a:ext>
                </a:extLst>
              </a:tr>
              <a:tr h="484462">
                <a:tc>
                  <a:txBody>
                    <a:bodyPr/>
                    <a:lstStyle/>
                    <a:p>
                      <a:r>
                        <a:rPr lang="en-US" dirty="0"/>
                        <a:t>Fall 2023</a:t>
                      </a:r>
                    </a:p>
                  </a:txBody>
                  <a:tcPr/>
                </a:tc>
                <a:tc>
                  <a:txBody>
                    <a:bodyPr/>
                    <a:lstStyle/>
                    <a:p>
                      <a:pPr algn="ctr"/>
                      <a:r>
                        <a:rPr lang="en-US" dirty="0"/>
                        <a:t>395 – 522%</a:t>
                      </a:r>
                    </a:p>
                  </a:txBody>
                  <a:tcPr/>
                </a:tc>
                <a:tc>
                  <a:txBody>
                    <a:bodyPr/>
                    <a:lstStyle/>
                    <a:p>
                      <a:pPr algn="ctr"/>
                      <a:r>
                        <a:rPr lang="en-US" dirty="0"/>
                        <a:t>13–17%</a:t>
                      </a:r>
                    </a:p>
                  </a:txBody>
                  <a:tcPr/>
                </a:tc>
                <a:tc>
                  <a:txBody>
                    <a:bodyPr/>
                    <a:lstStyle/>
                    <a:p>
                      <a:pPr algn="ctr"/>
                      <a:r>
                        <a:rPr lang="en-US" dirty="0"/>
                        <a:t>11 – 14%</a:t>
                      </a:r>
                    </a:p>
                  </a:txBody>
                  <a:tcPr/>
                </a:tc>
                <a:tc>
                  <a:txBody>
                    <a:bodyPr/>
                    <a:lstStyle/>
                    <a:p>
                      <a:pPr algn="ctr"/>
                      <a:r>
                        <a:rPr lang="en-US" dirty="0"/>
                        <a:t>47 – 62%</a:t>
                      </a:r>
                    </a:p>
                  </a:txBody>
                  <a:tcPr/>
                </a:tc>
                <a:tc>
                  <a:txBody>
                    <a:bodyPr/>
                    <a:lstStyle/>
                    <a:p>
                      <a:pPr algn="ctr"/>
                      <a:r>
                        <a:rPr lang="en-US" dirty="0"/>
                        <a:t>14 – 18%</a:t>
                      </a:r>
                    </a:p>
                  </a:txBody>
                  <a:tcPr/>
                </a:tc>
                <a:extLst>
                  <a:ext uri="{0D108BD9-81ED-4DB2-BD59-A6C34878D82A}">
                    <a16:rowId xmlns:a16="http://schemas.microsoft.com/office/drawing/2014/main" val="3803131582"/>
                  </a:ext>
                </a:extLst>
              </a:tr>
              <a:tr h="484462">
                <a:tc>
                  <a:txBody>
                    <a:bodyPr/>
                    <a:lstStyle/>
                    <a:p>
                      <a:r>
                        <a:rPr lang="en-US" dirty="0"/>
                        <a:t>Fall 2024</a:t>
                      </a:r>
                    </a:p>
                  </a:txBody>
                  <a:tcPr/>
                </a:tc>
                <a:tc>
                  <a:txBody>
                    <a:bodyPr/>
                    <a:lstStyle/>
                    <a:p>
                      <a:pPr algn="ctr"/>
                      <a:r>
                        <a:rPr lang="en-US" dirty="0"/>
                        <a:t>505 – 522%</a:t>
                      </a:r>
                    </a:p>
                  </a:txBody>
                  <a:tcPr/>
                </a:tc>
                <a:tc>
                  <a:txBody>
                    <a:bodyPr/>
                    <a:lstStyle/>
                    <a:p>
                      <a:pPr algn="ctr"/>
                      <a:r>
                        <a:rPr lang="en-US" dirty="0"/>
                        <a:t>16 – 17%</a:t>
                      </a:r>
                    </a:p>
                  </a:txBody>
                  <a:tcPr/>
                </a:tc>
                <a:tc>
                  <a:txBody>
                    <a:bodyPr/>
                    <a:lstStyle/>
                    <a:p>
                      <a:pPr algn="ctr"/>
                      <a:r>
                        <a:rPr lang="en-US" dirty="0"/>
                        <a:t>~ 14%</a:t>
                      </a:r>
                    </a:p>
                  </a:txBody>
                  <a:tcPr/>
                </a:tc>
                <a:tc>
                  <a:txBody>
                    <a:bodyPr/>
                    <a:lstStyle/>
                    <a:p>
                      <a:pPr algn="ctr"/>
                      <a:r>
                        <a:rPr lang="en-US" dirty="0"/>
                        <a:t>61 – 62%</a:t>
                      </a:r>
                    </a:p>
                  </a:txBody>
                  <a:tcPr/>
                </a:tc>
                <a:tc>
                  <a:txBody>
                    <a:bodyPr/>
                    <a:lstStyle/>
                    <a:p>
                      <a:pPr algn="ctr"/>
                      <a:r>
                        <a:rPr lang="en-US" dirty="0"/>
                        <a:t>~ 18%</a:t>
                      </a:r>
                    </a:p>
                  </a:txBody>
                  <a:tcPr/>
                </a:tc>
                <a:extLst>
                  <a:ext uri="{0D108BD9-81ED-4DB2-BD59-A6C34878D82A}">
                    <a16:rowId xmlns:a16="http://schemas.microsoft.com/office/drawing/2014/main" val="2869796771"/>
                  </a:ext>
                </a:extLst>
              </a:tr>
            </a:tbl>
          </a:graphicData>
        </a:graphic>
      </p:graphicFrame>
      <p:sp>
        <p:nvSpPr>
          <p:cNvPr id="5" name="TextBox 4">
            <a:extLst>
              <a:ext uri="{FF2B5EF4-FFF2-40B4-BE49-F238E27FC236}">
                <a16:creationId xmlns:a16="http://schemas.microsoft.com/office/drawing/2014/main" id="{D9398E59-BCF8-314C-AE6D-5648A8AD9911}"/>
              </a:ext>
            </a:extLst>
          </p:cNvPr>
          <p:cNvSpPr txBox="1"/>
          <p:nvPr/>
        </p:nvSpPr>
        <p:spPr>
          <a:xfrm>
            <a:off x="645741" y="5932967"/>
            <a:ext cx="10369589" cy="923330"/>
          </a:xfrm>
          <a:prstGeom prst="rect">
            <a:avLst/>
          </a:prstGeom>
          <a:noFill/>
        </p:spPr>
        <p:txBody>
          <a:bodyPr wrap="square" rtlCol="0">
            <a:spAutoFit/>
          </a:bodyPr>
          <a:lstStyle/>
          <a:p>
            <a:r>
              <a:rPr lang="en-US" i="1" dirty="0"/>
              <a:t>*:  minimal impact is expected prior to Fall 2021; most new FTF will not begin upper-division GE until 60+ units and new GE plan will begin Fall 2021 for new FTT</a:t>
            </a:r>
          </a:p>
          <a:p>
            <a:r>
              <a:rPr lang="en-US" i="1" dirty="0"/>
              <a:t>^:  increase/decrease estimated from Fall 2018 enrollment</a:t>
            </a:r>
          </a:p>
        </p:txBody>
      </p:sp>
    </p:spTree>
    <p:extLst>
      <p:ext uri="{BB962C8B-B14F-4D97-AF65-F5344CB8AC3E}">
        <p14:creationId xmlns:p14="http://schemas.microsoft.com/office/powerpoint/2010/main" val="2597534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52B0D-8BAD-C84D-B11A-BFFC45DBB320}"/>
              </a:ext>
            </a:extLst>
          </p:cNvPr>
          <p:cNvSpPr>
            <a:spLocks noGrp="1"/>
          </p:cNvSpPr>
          <p:nvPr>
            <p:ph type="title"/>
          </p:nvPr>
        </p:nvSpPr>
        <p:spPr>
          <a:xfrm>
            <a:off x="646111" y="452718"/>
            <a:ext cx="9922652" cy="1400530"/>
          </a:xfrm>
        </p:spPr>
        <p:txBody>
          <a:bodyPr/>
          <a:lstStyle/>
          <a:p>
            <a:r>
              <a:rPr lang="en-US" dirty="0"/>
              <a:t>CURRENT STATUS:</a:t>
            </a:r>
            <a:br>
              <a:rPr lang="en-US" dirty="0"/>
            </a:br>
            <a:r>
              <a:rPr lang="en-US" sz="3200" dirty="0"/>
              <a:t>Proportion of units taken in Section F by discipline</a:t>
            </a:r>
          </a:p>
        </p:txBody>
      </p:sp>
      <p:graphicFrame>
        <p:nvGraphicFramePr>
          <p:cNvPr id="4" name="Content Placeholder 3">
            <a:extLst>
              <a:ext uri="{FF2B5EF4-FFF2-40B4-BE49-F238E27FC236}">
                <a16:creationId xmlns:a16="http://schemas.microsoft.com/office/drawing/2014/main" id="{BD1D7F13-D3F4-2A4B-9466-E17F6CE5DC25}"/>
              </a:ext>
            </a:extLst>
          </p:cNvPr>
          <p:cNvGraphicFramePr>
            <a:graphicFrameLocks noGrp="1"/>
          </p:cNvGraphicFramePr>
          <p:nvPr>
            <p:ph idx="1"/>
            <p:extLst>
              <p:ext uri="{D42A27DB-BD31-4B8C-83A1-F6EECF244321}">
                <p14:modId xmlns:p14="http://schemas.microsoft.com/office/powerpoint/2010/main" val="1651239269"/>
              </p:ext>
            </p:extLst>
          </p:nvPr>
        </p:nvGraphicFramePr>
        <p:xfrm>
          <a:off x="646110" y="2052637"/>
          <a:ext cx="9922653" cy="1979036"/>
        </p:xfrm>
        <a:graphic>
          <a:graphicData uri="http://schemas.openxmlformats.org/drawingml/2006/table">
            <a:tbl>
              <a:tblPr firstRow="1" bandRow="1">
                <a:tableStyleId>{5C22544A-7EE6-4342-B048-85BDC9FD1C3A}</a:tableStyleId>
              </a:tblPr>
              <a:tblGrid>
                <a:gridCol w="750854">
                  <a:extLst>
                    <a:ext uri="{9D8B030D-6E8A-4147-A177-3AD203B41FA5}">
                      <a16:colId xmlns:a16="http://schemas.microsoft.com/office/drawing/2014/main" val="4205938308"/>
                    </a:ext>
                  </a:extLst>
                </a:gridCol>
                <a:gridCol w="1454180">
                  <a:extLst>
                    <a:ext uri="{9D8B030D-6E8A-4147-A177-3AD203B41FA5}">
                      <a16:colId xmlns:a16="http://schemas.microsoft.com/office/drawing/2014/main" val="1565464822"/>
                    </a:ext>
                  </a:extLst>
                </a:gridCol>
                <a:gridCol w="1305220">
                  <a:extLst>
                    <a:ext uri="{9D8B030D-6E8A-4147-A177-3AD203B41FA5}">
                      <a16:colId xmlns:a16="http://schemas.microsoft.com/office/drawing/2014/main" val="2056807066"/>
                    </a:ext>
                  </a:extLst>
                </a:gridCol>
                <a:gridCol w="899814">
                  <a:extLst>
                    <a:ext uri="{9D8B030D-6E8A-4147-A177-3AD203B41FA5}">
                      <a16:colId xmlns:a16="http://schemas.microsoft.com/office/drawing/2014/main" val="617681894"/>
                    </a:ext>
                  </a:extLst>
                </a:gridCol>
                <a:gridCol w="984404">
                  <a:extLst>
                    <a:ext uri="{9D8B030D-6E8A-4147-A177-3AD203B41FA5}">
                      <a16:colId xmlns:a16="http://schemas.microsoft.com/office/drawing/2014/main" val="1073810318"/>
                    </a:ext>
                  </a:extLst>
                </a:gridCol>
                <a:gridCol w="1357745">
                  <a:extLst>
                    <a:ext uri="{9D8B030D-6E8A-4147-A177-3AD203B41FA5}">
                      <a16:colId xmlns:a16="http://schemas.microsoft.com/office/drawing/2014/main" val="4172436846"/>
                    </a:ext>
                  </a:extLst>
                </a:gridCol>
                <a:gridCol w="1080655">
                  <a:extLst>
                    <a:ext uri="{9D8B030D-6E8A-4147-A177-3AD203B41FA5}">
                      <a16:colId xmlns:a16="http://schemas.microsoft.com/office/drawing/2014/main" val="914486935"/>
                    </a:ext>
                  </a:extLst>
                </a:gridCol>
                <a:gridCol w="987264">
                  <a:extLst>
                    <a:ext uri="{9D8B030D-6E8A-4147-A177-3AD203B41FA5}">
                      <a16:colId xmlns:a16="http://schemas.microsoft.com/office/drawing/2014/main" val="3843268886"/>
                    </a:ext>
                  </a:extLst>
                </a:gridCol>
                <a:gridCol w="1102517">
                  <a:extLst>
                    <a:ext uri="{9D8B030D-6E8A-4147-A177-3AD203B41FA5}">
                      <a16:colId xmlns:a16="http://schemas.microsoft.com/office/drawing/2014/main" val="4042080586"/>
                    </a:ext>
                  </a:extLst>
                </a:gridCol>
              </a:tblGrid>
              <a:tr h="433843">
                <a:tc>
                  <a:txBody>
                    <a:bodyPr/>
                    <a:lstStyle/>
                    <a:p>
                      <a:endParaRPr lang="en-US" dirty="0"/>
                    </a:p>
                  </a:txBody>
                  <a:tcPr anchor="b">
                    <a:lnB w="12700" cap="flat" cmpd="sng" algn="ctr">
                      <a:noFill/>
                      <a:prstDash val="solid"/>
                      <a:round/>
                      <a:headEnd type="none" w="med" len="med"/>
                      <a:tailEnd type="none" w="med" len="med"/>
                    </a:lnB>
                  </a:tcPr>
                </a:tc>
                <a:tc gridSpan="4">
                  <a:txBody>
                    <a:bodyPr/>
                    <a:lstStyle/>
                    <a:p>
                      <a:r>
                        <a:rPr lang="en-US" b="0" dirty="0"/>
                        <a:t>LOWER DIVISION</a:t>
                      </a:r>
                    </a:p>
                  </a:txBody>
                  <a:tcPr anchor="b">
                    <a:lnB w="12700" cap="flat" cmpd="sng" algn="ctr">
                      <a:no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b="0" dirty="0"/>
                        <a:t>UPPER DIVISION</a:t>
                      </a:r>
                    </a:p>
                  </a:txBody>
                  <a:tcPr anchor="b">
                    <a:lnB w="12700" cap="flat" cmpd="sng" algn="ctr">
                      <a:no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a:txBody>
                    <a:bodyPr/>
                    <a:lstStyle/>
                    <a:p>
                      <a:r>
                        <a:rPr lang="en-US" b="0" dirty="0"/>
                        <a:t>TOTAL</a:t>
                      </a:r>
                    </a:p>
                  </a:txBody>
                  <a:tcPr anchor="b">
                    <a:lnB w="12700" cap="flat" cmpd="sng" algn="ctr">
                      <a:noFill/>
                      <a:prstDash val="solid"/>
                      <a:round/>
                      <a:headEnd type="none" w="med" len="med"/>
                      <a:tailEnd type="none" w="med" len="med"/>
                    </a:lnB>
                  </a:tcPr>
                </a:tc>
                <a:extLst>
                  <a:ext uri="{0D108BD9-81ED-4DB2-BD59-A6C34878D82A}">
                    <a16:rowId xmlns:a16="http://schemas.microsoft.com/office/drawing/2014/main" val="904456912"/>
                  </a:ext>
                </a:extLst>
              </a:tr>
              <a:tr h="677507">
                <a:tc>
                  <a:txBody>
                    <a:bodyPr/>
                    <a:lstStyle/>
                    <a:p>
                      <a:pPr marL="0" algn="l" defTabSz="914400" rtl="0" eaLnBrk="1" latinLnBrk="0" hangingPunct="1"/>
                      <a:endParaRPr lang="en-US" sz="1800" b="1" kern="1200" dirty="0">
                        <a:solidFill>
                          <a:schemeClr val="lt1"/>
                        </a:solidFill>
                        <a:latin typeface="+mn-lt"/>
                        <a:ea typeface="+mn-ea"/>
                        <a:cs typeface="+mn-cs"/>
                      </a:endParaRPr>
                    </a:p>
                  </a:txBody>
                  <a:tcPr anchor="b">
                    <a:lnT w="12700" cap="flat" cmpd="sng" algn="ctr">
                      <a:noFill/>
                      <a:prstDash val="solid"/>
                      <a:round/>
                      <a:headEnd type="none" w="med" len="med"/>
                      <a:tailEnd type="none" w="med" len="med"/>
                    </a:lnT>
                    <a:solidFill>
                      <a:schemeClr val="accent1"/>
                    </a:solidFill>
                  </a:tcPr>
                </a:tc>
                <a:tc>
                  <a:txBody>
                    <a:bodyPr/>
                    <a:lstStyle/>
                    <a:p>
                      <a:pPr marL="0" algn="l" defTabSz="914400" rtl="0" eaLnBrk="1" latinLnBrk="0" hangingPunct="1"/>
                      <a:r>
                        <a:rPr lang="en-US" sz="1600" b="0" kern="1200" dirty="0">
                          <a:solidFill>
                            <a:schemeClr val="lt1"/>
                          </a:solidFill>
                          <a:latin typeface="+mn-lt"/>
                          <a:ea typeface="+mn-ea"/>
                          <a:cs typeface="+mn-cs"/>
                        </a:rPr>
                        <a:t>ES/GWS/QS</a:t>
                      </a:r>
                    </a:p>
                  </a:txBody>
                  <a:tcPr anchor="b">
                    <a:lnT w="12700" cap="flat" cmpd="sng" algn="ctr">
                      <a:noFill/>
                      <a:prstDash val="solid"/>
                      <a:round/>
                      <a:headEnd type="none" w="med" len="med"/>
                      <a:tailEnd type="none" w="med" len="med"/>
                    </a:lnT>
                    <a:solidFill>
                      <a:schemeClr val="accent1"/>
                    </a:solidFill>
                  </a:tcPr>
                </a:tc>
                <a:tc>
                  <a:txBody>
                    <a:bodyPr/>
                    <a:lstStyle/>
                    <a:p>
                      <a:pPr marL="0" algn="l" defTabSz="914400" rtl="0" eaLnBrk="1" latinLnBrk="0" hangingPunct="1"/>
                      <a:r>
                        <a:rPr lang="en-US" sz="1600" b="0" kern="1200" dirty="0">
                          <a:solidFill>
                            <a:schemeClr val="lt1"/>
                          </a:solidFill>
                          <a:latin typeface="+mn-lt"/>
                          <a:ea typeface="+mn-ea"/>
                          <a:cs typeface="+mn-cs"/>
                        </a:rPr>
                        <a:t>Language</a:t>
                      </a:r>
                    </a:p>
                  </a:txBody>
                  <a:tcPr anchor="b">
                    <a:lnT w="12700" cap="flat" cmpd="sng" algn="ctr">
                      <a:noFill/>
                      <a:prstDash val="solid"/>
                      <a:round/>
                      <a:headEnd type="none" w="med" len="med"/>
                      <a:tailEnd type="none" w="med" len="med"/>
                    </a:lnT>
                    <a:solidFill>
                      <a:schemeClr val="accent1"/>
                    </a:solidFill>
                  </a:tcPr>
                </a:tc>
                <a:tc>
                  <a:txBody>
                    <a:bodyPr/>
                    <a:lstStyle/>
                    <a:p>
                      <a:pPr marL="0" algn="l" defTabSz="914400" rtl="0" eaLnBrk="1" latinLnBrk="0" hangingPunct="1"/>
                      <a:r>
                        <a:rPr lang="en-US" sz="1600" b="0" kern="1200" dirty="0">
                          <a:solidFill>
                            <a:schemeClr val="lt1"/>
                          </a:solidFill>
                          <a:latin typeface="+mn-lt"/>
                          <a:ea typeface="+mn-ea"/>
                          <a:cs typeface="+mn-cs"/>
                        </a:rPr>
                        <a:t>Other</a:t>
                      </a:r>
                    </a:p>
                  </a:txBody>
                  <a:tcPr anchor="b">
                    <a:lnT w="12700" cap="flat" cmpd="sng" algn="ctr">
                      <a:noFill/>
                      <a:prstDash val="solid"/>
                      <a:round/>
                      <a:headEnd type="none" w="med" len="med"/>
                      <a:tailEnd type="none" w="med" len="med"/>
                    </a:lnT>
                    <a:solidFill>
                      <a:schemeClr val="accent1"/>
                    </a:solidFill>
                  </a:tcPr>
                </a:tc>
                <a:tc>
                  <a:txBody>
                    <a:bodyPr/>
                    <a:lstStyle/>
                    <a:p>
                      <a:pPr marL="0" algn="l" defTabSz="914400" rtl="0" eaLnBrk="1" latinLnBrk="0" hangingPunct="1"/>
                      <a:r>
                        <a:rPr lang="en-US" sz="1600" b="0" kern="1200" dirty="0">
                          <a:solidFill>
                            <a:schemeClr val="lt1"/>
                          </a:solidFill>
                          <a:latin typeface="+mn-lt"/>
                          <a:ea typeface="+mn-ea"/>
                          <a:cs typeface="+mn-cs"/>
                        </a:rPr>
                        <a:t>LD </a:t>
                      </a:r>
                      <a:r>
                        <a:rPr lang="en-US" sz="1600" b="0" kern="1200" dirty="0" err="1">
                          <a:solidFill>
                            <a:schemeClr val="lt1"/>
                          </a:solidFill>
                          <a:latin typeface="+mn-lt"/>
                          <a:ea typeface="+mn-ea"/>
                          <a:cs typeface="+mn-cs"/>
                        </a:rPr>
                        <a:t>avg</a:t>
                      </a:r>
                      <a:r>
                        <a:rPr lang="en-US" sz="1600" b="0" kern="1200" dirty="0">
                          <a:solidFill>
                            <a:schemeClr val="lt1"/>
                          </a:solidFill>
                          <a:latin typeface="+mn-lt"/>
                          <a:ea typeface="+mn-ea"/>
                          <a:cs typeface="+mn-cs"/>
                        </a:rPr>
                        <a:t> units</a:t>
                      </a:r>
                    </a:p>
                  </a:txBody>
                  <a:tcPr anchor="b">
                    <a:lnT w="12700" cap="flat" cmpd="sng" algn="ctr">
                      <a:noFill/>
                      <a:prstDash val="solid"/>
                      <a:round/>
                      <a:headEnd type="none" w="med" len="med"/>
                      <a:tailEnd type="none" w="med" len="med"/>
                    </a:lnT>
                    <a:solidFill>
                      <a:schemeClr val="accent1"/>
                    </a:solidFill>
                  </a:tcPr>
                </a:tc>
                <a:tc>
                  <a:txBody>
                    <a:bodyPr/>
                    <a:lstStyle/>
                    <a:p>
                      <a:pPr marL="0" algn="l" defTabSz="914400" rtl="0" eaLnBrk="1" latinLnBrk="0" hangingPunct="1"/>
                      <a:r>
                        <a:rPr lang="en-US" sz="1600" b="0" kern="1200" dirty="0">
                          <a:solidFill>
                            <a:schemeClr val="lt1"/>
                          </a:solidFill>
                          <a:latin typeface="+mn-lt"/>
                          <a:ea typeface="+mn-ea"/>
                          <a:cs typeface="+mn-cs"/>
                        </a:rPr>
                        <a:t>ES/GWS/QS</a:t>
                      </a:r>
                    </a:p>
                  </a:txBody>
                  <a:tcPr anchor="b">
                    <a:lnT w="12700" cap="flat" cmpd="sng" algn="ctr">
                      <a:noFill/>
                      <a:prstDash val="solid"/>
                      <a:round/>
                      <a:headEnd type="none" w="med" len="med"/>
                      <a:tailEnd type="none" w="med" len="med"/>
                    </a:lnT>
                    <a:solidFill>
                      <a:schemeClr val="accent1"/>
                    </a:solidFill>
                  </a:tcPr>
                </a:tc>
                <a:tc>
                  <a:txBody>
                    <a:bodyPr/>
                    <a:lstStyle/>
                    <a:p>
                      <a:pPr marL="0" algn="l" defTabSz="914400" rtl="0" eaLnBrk="1" latinLnBrk="0" hangingPunct="1"/>
                      <a:r>
                        <a:rPr lang="en-US" sz="1600" b="0" kern="1200" dirty="0">
                          <a:solidFill>
                            <a:schemeClr val="lt1"/>
                          </a:solidFill>
                          <a:latin typeface="+mn-lt"/>
                          <a:ea typeface="+mn-ea"/>
                          <a:cs typeface="+mn-cs"/>
                        </a:rPr>
                        <a:t>Other</a:t>
                      </a:r>
                    </a:p>
                  </a:txBody>
                  <a:tcPr anchor="b">
                    <a:lnT w="12700" cap="flat" cmpd="sng" algn="ctr">
                      <a:noFill/>
                      <a:prstDash val="solid"/>
                      <a:round/>
                      <a:headEnd type="none" w="med" len="med"/>
                      <a:tailEnd type="none" w="med" len="med"/>
                    </a:lnT>
                    <a:solidFill>
                      <a:schemeClr val="accent1"/>
                    </a:solidFill>
                  </a:tcPr>
                </a:tc>
                <a:tc>
                  <a:txBody>
                    <a:bodyPr/>
                    <a:lstStyle/>
                    <a:p>
                      <a:pPr marL="0" algn="l" defTabSz="914400" rtl="0" eaLnBrk="1" latinLnBrk="0" hangingPunct="1"/>
                      <a:r>
                        <a:rPr lang="en-US" sz="1600" b="0" kern="1200" dirty="0">
                          <a:solidFill>
                            <a:schemeClr val="lt1"/>
                          </a:solidFill>
                          <a:latin typeface="+mn-lt"/>
                          <a:ea typeface="+mn-ea"/>
                          <a:cs typeface="+mn-cs"/>
                        </a:rPr>
                        <a:t>UD </a:t>
                      </a:r>
                      <a:r>
                        <a:rPr lang="en-US" sz="1600" b="0" kern="1200" dirty="0" err="1">
                          <a:solidFill>
                            <a:schemeClr val="lt1"/>
                          </a:solidFill>
                          <a:latin typeface="+mn-lt"/>
                          <a:ea typeface="+mn-ea"/>
                          <a:cs typeface="+mn-cs"/>
                        </a:rPr>
                        <a:t>avg</a:t>
                      </a:r>
                      <a:r>
                        <a:rPr lang="en-US" sz="1600" b="0" kern="1200" dirty="0">
                          <a:solidFill>
                            <a:schemeClr val="lt1"/>
                          </a:solidFill>
                          <a:latin typeface="+mn-lt"/>
                          <a:ea typeface="+mn-ea"/>
                          <a:cs typeface="+mn-cs"/>
                        </a:rPr>
                        <a:t> units</a:t>
                      </a:r>
                    </a:p>
                  </a:txBody>
                  <a:tcPr anchor="b">
                    <a:lnT w="12700" cap="flat" cmpd="sng" algn="ctr">
                      <a:noFill/>
                      <a:prstDash val="solid"/>
                      <a:round/>
                      <a:headEnd type="none" w="med" len="med"/>
                      <a:tailEnd type="none" w="med" len="med"/>
                    </a:lnT>
                    <a:solidFill>
                      <a:schemeClr val="accent1"/>
                    </a:solidFill>
                  </a:tcPr>
                </a:tc>
                <a:tc>
                  <a:txBody>
                    <a:bodyPr/>
                    <a:lstStyle/>
                    <a:p>
                      <a:pPr marL="0" algn="l" defTabSz="914400" rtl="0" eaLnBrk="1" latinLnBrk="0" hangingPunct="1"/>
                      <a:r>
                        <a:rPr lang="en-US" sz="1600" b="0" kern="1200" dirty="0">
                          <a:solidFill>
                            <a:schemeClr val="lt1"/>
                          </a:solidFill>
                          <a:latin typeface="+mn-lt"/>
                          <a:ea typeface="+mn-ea"/>
                          <a:cs typeface="+mn-cs"/>
                        </a:rPr>
                        <a:t>Section F </a:t>
                      </a:r>
                      <a:r>
                        <a:rPr lang="en-US" sz="1600" b="0" kern="1200" dirty="0" err="1">
                          <a:solidFill>
                            <a:schemeClr val="lt1"/>
                          </a:solidFill>
                          <a:latin typeface="+mn-lt"/>
                          <a:ea typeface="+mn-ea"/>
                          <a:cs typeface="+mn-cs"/>
                        </a:rPr>
                        <a:t>avg</a:t>
                      </a:r>
                      <a:r>
                        <a:rPr lang="en-US" sz="1600" b="0" kern="1200" dirty="0">
                          <a:solidFill>
                            <a:schemeClr val="lt1"/>
                          </a:solidFill>
                          <a:latin typeface="+mn-lt"/>
                          <a:ea typeface="+mn-ea"/>
                          <a:cs typeface="+mn-cs"/>
                        </a:rPr>
                        <a:t> units</a:t>
                      </a:r>
                    </a:p>
                  </a:txBody>
                  <a:tcPr anchor="b">
                    <a:lnT w="12700" cap="flat" cmpd="sng" algn="ctr">
                      <a:noFill/>
                      <a:prstDash val="solid"/>
                      <a:round/>
                      <a:headEnd type="none" w="med" len="med"/>
                      <a:tailEnd type="none" w="med" len="med"/>
                    </a:lnT>
                    <a:solidFill>
                      <a:schemeClr val="accent1"/>
                    </a:solidFill>
                  </a:tcPr>
                </a:tc>
                <a:extLst>
                  <a:ext uri="{0D108BD9-81ED-4DB2-BD59-A6C34878D82A}">
                    <a16:rowId xmlns:a16="http://schemas.microsoft.com/office/drawing/2014/main" val="917273897"/>
                  </a:ext>
                </a:extLst>
              </a:tr>
              <a:tr h="433843">
                <a:tc>
                  <a:txBody>
                    <a:bodyPr/>
                    <a:lstStyle/>
                    <a:p>
                      <a:r>
                        <a:rPr lang="en-US" dirty="0"/>
                        <a:t>FTF</a:t>
                      </a:r>
                    </a:p>
                  </a:txBody>
                  <a:tcPr anchor="b"/>
                </a:tc>
                <a:tc>
                  <a:txBody>
                    <a:bodyPr/>
                    <a:lstStyle/>
                    <a:p>
                      <a:pPr algn="ctr"/>
                      <a:r>
                        <a:rPr lang="en-US" dirty="0"/>
                        <a:t>48%</a:t>
                      </a:r>
                    </a:p>
                  </a:txBody>
                  <a:tcPr anchor="b"/>
                </a:tc>
                <a:tc>
                  <a:txBody>
                    <a:bodyPr/>
                    <a:lstStyle/>
                    <a:p>
                      <a:pPr algn="ctr"/>
                      <a:r>
                        <a:rPr lang="en-US" dirty="0"/>
                        <a:t>31%</a:t>
                      </a:r>
                    </a:p>
                  </a:txBody>
                  <a:tcPr anchor="b"/>
                </a:tc>
                <a:tc>
                  <a:txBody>
                    <a:bodyPr/>
                    <a:lstStyle/>
                    <a:p>
                      <a:pPr algn="ctr"/>
                      <a:r>
                        <a:rPr lang="en-US" dirty="0"/>
                        <a:t>22%</a:t>
                      </a:r>
                    </a:p>
                  </a:txBody>
                  <a:tcPr anchor="b"/>
                </a:tc>
                <a:tc>
                  <a:txBody>
                    <a:bodyPr/>
                    <a:lstStyle/>
                    <a:p>
                      <a:pPr algn="ctr"/>
                      <a:r>
                        <a:rPr lang="en-US" dirty="0"/>
                        <a:t>4.97</a:t>
                      </a:r>
                    </a:p>
                  </a:txBody>
                  <a:tcPr anchor="b"/>
                </a:tc>
                <a:tc>
                  <a:txBody>
                    <a:bodyPr/>
                    <a:lstStyle/>
                    <a:p>
                      <a:pPr algn="ctr"/>
                      <a:r>
                        <a:rPr lang="en-US" dirty="0"/>
                        <a:t>28%</a:t>
                      </a:r>
                    </a:p>
                  </a:txBody>
                  <a:tcPr anchor="b"/>
                </a:tc>
                <a:tc>
                  <a:txBody>
                    <a:bodyPr/>
                    <a:lstStyle/>
                    <a:p>
                      <a:pPr algn="ctr"/>
                      <a:r>
                        <a:rPr lang="en-US" dirty="0"/>
                        <a:t>72%</a:t>
                      </a:r>
                    </a:p>
                  </a:txBody>
                  <a:tcPr anchor="b"/>
                </a:tc>
                <a:tc>
                  <a:txBody>
                    <a:bodyPr/>
                    <a:lstStyle/>
                    <a:p>
                      <a:pPr algn="ctr"/>
                      <a:r>
                        <a:rPr lang="en-US" dirty="0"/>
                        <a:t>3.40</a:t>
                      </a:r>
                    </a:p>
                  </a:txBody>
                  <a:tcPr anchor="b"/>
                </a:tc>
                <a:tc>
                  <a:txBody>
                    <a:bodyPr/>
                    <a:lstStyle/>
                    <a:p>
                      <a:pPr algn="ctr"/>
                      <a:r>
                        <a:rPr lang="en-US" dirty="0"/>
                        <a:t>8.37</a:t>
                      </a:r>
                    </a:p>
                  </a:txBody>
                  <a:tcPr anchor="b"/>
                </a:tc>
                <a:extLst>
                  <a:ext uri="{0D108BD9-81ED-4DB2-BD59-A6C34878D82A}">
                    <a16:rowId xmlns:a16="http://schemas.microsoft.com/office/drawing/2014/main" val="1503351850"/>
                  </a:ext>
                </a:extLst>
              </a:tr>
              <a:tr h="433843">
                <a:tc>
                  <a:txBody>
                    <a:bodyPr/>
                    <a:lstStyle/>
                    <a:p>
                      <a:r>
                        <a:rPr lang="en-US" dirty="0"/>
                        <a:t>FTT</a:t>
                      </a:r>
                    </a:p>
                  </a:txBody>
                  <a:tcPr anchor="b"/>
                </a:tc>
                <a:tc>
                  <a:txBody>
                    <a:bodyPr/>
                    <a:lstStyle/>
                    <a:p>
                      <a:pPr algn="ctr"/>
                      <a:r>
                        <a:rPr lang="en-US" dirty="0"/>
                        <a:t>25%</a:t>
                      </a:r>
                    </a:p>
                  </a:txBody>
                  <a:tcPr anchor="b"/>
                </a:tc>
                <a:tc>
                  <a:txBody>
                    <a:bodyPr/>
                    <a:lstStyle/>
                    <a:p>
                      <a:pPr algn="ctr"/>
                      <a:r>
                        <a:rPr lang="en-US" dirty="0"/>
                        <a:t>48%</a:t>
                      </a:r>
                    </a:p>
                  </a:txBody>
                  <a:tcPr anchor="b"/>
                </a:tc>
                <a:tc>
                  <a:txBody>
                    <a:bodyPr/>
                    <a:lstStyle/>
                    <a:p>
                      <a:pPr algn="ctr"/>
                      <a:r>
                        <a:rPr lang="en-US" dirty="0"/>
                        <a:t>27%</a:t>
                      </a:r>
                    </a:p>
                  </a:txBody>
                  <a:tcPr anchor="b"/>
                </a:tc>
                <a:tc>
                  <a:txBody>
                    <a:bodyPr/>
                    <a:lstStyle/>
                    <a:p>
                      <a:pPr algn="ctr"/>
                      <a:r>
                        <a:rPr lang="en-US" dirty="0"/>
                        <a:t>0.78</a:t>
                      </a:r>
                    </a:p>
                  </a:txBody>
                  <a:tcPr anchor="b"/>
                </a:tc>
                <a:tc>
                  <a:txBody>
                    <a:bodyPr/>
                    <a:lstStyle/>
                    <a:p>
                      <a:pPr algn="ctr"/>
                      <a:r>
                        <a:rPr lang="en-US" dirty="0"/>
                        <a:t>20%</a:t>
                      </a:r>
                    </a:p>
                  </a:txBody>
                  <a:tcPr anchor="b"/>
                </a:tc>
                <a:tc>
                  <a:txBody>
                    <a:bodyPr/>
                    <a:lstStyle/>
                    <a:p>
                      <a:pPr algn="ctr"/>
                      <a:r>
                        <a:rPr lang="en-US" dirty="0"/>
                        <a:t>80%</a:t>
                      </a:r>
                    </a:p>
                  </a:txBody>
                  <a:tcPr anchor="b"/>
                </a:tc>
                <a:tc>
                  <a:txBody>
                    <a:bodyPr/>
                    <a:lstStyle/>
                    <a:p>
                      <a:pPr algn="ctr"/>
                      <a:r>
                        <a:rPr lang="en-US" dirty="0"/>
                        <a:t>3.19</a:t>
                      </a:r>
                    </a:p>
                  </a:txBody>
                  <a:tcPr anchor="b"/>
                </a:tc>
                <a:tc>
                  <a:txBody>
                    <a:bodyPr/>
                    <a:lstStyle/>
                    <a:p>
                      <a:pPr algn="ctr"/>
                      <a:r>
                        <a:rPr lang="en-US" dirty="0"/>
                        <a:t>3.97</a:t>
                      </a:r>
                    </a:p>
                  </a:txBody>
                  <a:tcPr anchor="b"/>
                </a:tc>
                <a:extLst>
                  <a:ext uri="{0D108BD9-81ED-4DB2-BD59-A6C34878D82A}">
                    <a16:rowId xmlns:a16="http://schemas.microsoft.com/office/drawing/2014/main" val="362392611"/>
                  </a:ext>
                </a:extLst>
              </a:tr>
            </a:tbl>
          </a:graphicData>
        </a:graphic>
      </p:graphicFrame>
      <p:sp>
        <p:nvSpPr>
          <p:cNvPr id="5" name="TextBox 4">
            <a:extLst>
              <a:ext uri="{FF2B5EF4-FFF2-40B4-BE49-F238E27FC236}">
                <a16:creationId xmlns:a16="http://schemas.microsoft.com/office/drawing/2014/main" id="{2297AAB9-0C8E-9744-987C-9BFA1C43C086}"/>
              </a:ext>
            </a:extLst>
          </p:cNvPr>
          <p:cNvSpPr txBox="1"/>
          <p:nvPr/>
        </p:nvSpPr>
        <p:spPr>
          <a:xfrm>
            <a:off x="646110" y="5931351"/>
            <a:ext cx="9922653" cy="584775"/>
          </a:xfrm>
          <a:prstGeom prst="rect">
            <a:avLst/>
          </a:prstGeom>
          <a:noFill/>
        </p:spPr>
        <p:txBody>
          <a:bodyPr wrap="square" rtlCol="0">
            <a:spAutoFit/>
          </a:bodyPr>
          <a:lstStyle/>
          <a:p>
            <a:r>
              <a:rPr lang="en-US" sz="1600" i="1" dirty="0"/>
              <a:t>*:  Data include students who completed their degrees in 2017-18, and represent average units earned in courses for each area (i.e., units by enrollment, not by requirements fulfilled).</a:t>
            </a:r>
          </a:p>
        </p:txBody>
      </p:sp>
    </p:spTree>
    <p:extLst>
      <p:ext uri="{BB962C8B-B14F-4D97-AF65-F5344CB8AC3E}">
        <p14:creationId xmlns:p14="http://schemas.microsoft.com/office/powerpoint/2010/main" val="1281553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BB18-0991-0A4E-871B-40F2AA25D40F}"/>
              </a:ext>
            </a:extLst>
          </p:cNvPr>
          <p:cNvSpPr>
            <a:spLocks noGrp="1"/>
          </p:cNvSpPr>
          <p:nvPr>
            <p:ph type="title"/>
          </p:nvPr>
        </p:nvSpPr>
        <p:spPr>
          <a:xfrm>
            <a:off x="646111" y="452718"/>
            <a:ext cx="9887302" cy="1400530"/>
          </a:xfrm>
        </p:spPr>
        <p:txBody>
          <a:bodyPr/>
          <a:lstStyle/>
          <a:p>
            <a:r>
              <a:rPr lang="en-US" dirty="0"/>
              <a:t>CURRENT STATUS:</a:t>
            </a:r>
            <a:br>
              <a:rPr lang="en-US" dirty="0"/>
            </a:br>
            <a:r>
              <a:rPr lang="en-US" sz="3200" dirty="0"/>
              <a:t>Proportion of units taken in Section F by discipline</a:t>
            </a:r>
          </a:p>
        </p:txBody>
      </p:sp>
      <p:graphicFrame>
        <p:nvGraphicFramePr>
          <p:cNvPr id="4" name="Content Placeholder 3">
            <a:extLst>
              <a:ext uri="{FF2B5EF4-FFF2-40B4-BE49-F238E27FC236}">
                <a16:creationId xmlns:a16="http://schemas.microsoft.com/office/drawing/2014/main" id="{1F359CC5-7051-C14D-A331-833CBA068FC1}"/>
              </a:ext>
            </a:extLst>
          </p:cNvPr>
          <p:cNvGraphicFramePr>
            <a:graphicFrameLocks noGrp="1"/>
          </p:cNvGraphicFramePr>
          <p:nvPr>
            <p:ph idx="1"/>
            <p:extLst>
              <p:ext uri="{D42A27DB-BD31-4B8C-83A1-F6EECF244321}">
                <p14:modId xmlns:p14="http://schemas.microsoft.com/office/powerpoint/2010/main" val="2343302656"/>
              </p:ext>
            </p:extLst>
          </p:nvPr>
        </p:nvGraphicFramePr>
        <p:xfrm>
          <a:off x="1658588" y="1853248"/>
          <a:ext cx="8467190" cy="43763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70468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BB18-0991-0A4E-871B-40F2AA25D40F}"/>
              </a:ext>
            </a:extLst>
          </p:cNvPr>
          <p:cNvSpPr>
            <a:spLocks noGrp="1"/>
          </p:cNvSpPr>
          <p:nvPr>
            <p:ph type="title"/>
          </p:nvPr>
        </p:nvSpPr>
        <p:spPr>
          <a:xfrm>
            <a:off x="646111" y="452718"/>
            <a:ext cx="9887302" cy="1400530"/>
          </a:xfrm>
        </p:spPr>
        <p:txBody>
          <a:bodyPr/>
          <a:lstStyle/>
          <a:p>
            <a:r>
              <a:rPr lang="en-US" dirty="0"/>
              <a:t>CURRENT STATUS:</a:t>
            </a:r>
            <a:br>
              <a:rPr lang="en-US" dirty="0"/>
            </a:br>
            <a:r>
              <a:rPr lang="en-US" sz="3200" dirty="0"/>
              <a:t>Proportion of units taken in Section F by discipline</a:t>
            </a:r>
          </a:p>
        </p:txBody>
      </p:sp>
      <p:graphicFrame>
        <p:nvGraphicFramePr>
          <p:cNvPr id="4" name="Content Placeholder 3">
            <a:extLst>
              <a:ext uri="{FF2B5EF4-FFF2-40B4-BE49-F238E27FC236}">
                <a16:creationId xmlns:a16="http://schemas.microsoft.com/office/drawing/2014/main" id="{1F359CC5-7051-C14D-A331-833CBA068FC1}"/>
              </a:ext>
            </a:extLst>
          </p:cNvPr>
          <p:cNvGraphicFramePr>
            <a:graphicFrameLocks noGrp="1"/>
          </p:cNvGraphicFramePr>
          <p:nvPr>
            <p:ph idx="1"/>
            <p:extLst>
              <p:ext uri="{D42A27DB-BD31-4B8C-83A1-F6EECF244321}">
                <p14:modId xmlns:p14="http://schemas.microsoft.com/office/powerpoint/2010/main" val="1654243385"/>
              </p:ext>
            </p:extLst>
          </p:nvPr>
        </p:nvGraphicFramePr>
        <p:xfrm>
          <a:off x="989" y="2028888"/>
          <a:ext cx="6095011" cy="437639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ontent Placeholder 3">
            <a:extLst>
              <a:ext uri="{FF2B5EF4-FFF2-40B4-BE49-F238E27FC236}">
                <a16:creationId xmlns:a16="http://schemas.microsoft.com/office/drawing/2014/main" id="{7A09093C-52EA-224B-9304-9C566C14F2F4}"/>
              </a:ext>
            </a:extLst>
          </p:cNvPr>
          <p:cNvGraphicFramePr>
            <a:graphicFrameLocks/>
          </p:cNvGraphicFramePr>
          <p:nvPr>
            <p:extLst>
              <p:ext uri="{D42A27DB-BD31-4B8C-83A1-F6EECF244321}">
                <p14:modId xmlns:p14="http://schemas.microsoft.com/office/powerpoint/2010/main" val="1182774020"/>
              </p:ext>
            </p:extLst>
          </p:nvPr>
        </p:nvGraphicFramePr>
        <p:xfrm>
          <a:off x="5831809" y="2028888"/>
          <a:ext cx="6095011" cy="43763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6700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5411-BCC2-9245-9775-CE4DDA5BFF44}"/>
              </a:ext>
            </a:extLst>
          </p:cNvPr>
          <p:cNvSpPr>
            <a:spLocks noGrp="1"/>
          </p:cNvSpPr>
          <p:nvPr>
            <p:ph type="title"/>
          </p:nvPr>
        </p:nvSpPr>
        <p:spPr/>
        <p:txBody>
          <a:bodyPr/>
          <a:lstStyle/>
          <a:p>
            <a:r>
              <a:rPr lang="en-US" dirty="0"/>
              <a:t>CURRENT STATUS:</a:t>
            </a:r>
            <a:br>
              <a:rPr lang="en-US" dirty="0"/>
            </a:br>
            <a:r>
              <a:rPr lang="en-US" sz="3600" dirty="0"/>
              <a:t>Upper-division GE FTES by area (Fall 2018)</a:t>
            </a:r>
          </a:p>
        </p:txBody>
      </p:sp>
      <p:graphicFrame>
        <p:nvGraphicFramePr>
          <p:cNvPr id="4" name="Content Placeholder 3">
            <a:extLst>
              <a:ext uri="{FF2B5EF4-FFF2-40B4-BE49-F238E27FC236}">
                <a16:creationId xmlns:a16="http://schemas.microsoft.com/office/drawing/2014/main" id="{DC235788-3B7A-544B-9BE8-BE357C410940}"/>
              </a:ext>
            </a:extLst>
          </p:cNvPr>
          <p:cNvGraphicFramePr>
            <a:graphicFrameLocks noGrp="1"/>
          </p:cNvGraphicFramePr>
          <p:nvPr>
            <p:ph idx="1"/>
            <p:extLst>
              <p:ext uri="{D42A27DB-BD31-4B8C-83A1-F6EECF244321}">
                <p14:modId xmlns:p14="http://schemas.microsoft.com/office/powerpoint/2010/main" val="3788913538"/>
              </p:ext>
            </p:extLst>
          </p:nvPr>
        </p:nvGraphicFramePr>
        <p:xfrm>
          <a:off x="1103313" y="2052638"/>
          <a:ext cx="8947148" cy="1179660"/>
        </p:xfrm>
        <a:graphic>
          <a:graphicData uri="http://schemas.openxmlformats.org/drawingml/2006/table">
            <a:tbl>
              <a:tblPr firstRow="1" bandRow="1">
                <a:tableStyleId>{5C22544A-7EE6-4342-B048-85BDC9FD1C3A}</a:tableStyleId>
              </a:tblPr>
              <a:tblGrid>
                <a:gridCol w="1278164">
                  <a:extLst>
                    <a:ext uri="{9D8B030D-6E8A-4147-A177-3AD203B41FA5}">
                      <a16:colId xmlns:a16="http://schemas.microsoft.com/office/drawing/2014/main" val="96401314"/>
                    </a:ext>
                  </a:extLst>
                </a:gridCol>
                <a:gridCol w="1278164">
                  <a:extLst>
                    <a:ext uri="{9D8B030D-6E8A-4147-A177-3AD203B41FA5}">
                      <a16:colId xmlns:a16="http://schemas.microsoft.com/office/drawing/2014/main" val="2108251336"/>
                    </a:ext>
                  </a:extLst>
                </a:gridCol>
                <a:gridCol w="1278164">
                  <a:extLst>
                    <a:ext uri="{9D8B030D-6E8A-4147-A177-3AD203B41FA5}">
                      <a16:colId xmlns:a16="http://schemas.microsoft.com/office/drawing/2014/main" val="714134226"/>
                    </a:ext>
                  </a:extLst>
                </a:gridCol>
                <a:gridCol w="1278164">
                  <a:extLst>
                    <a:ext uri="{9D8B030D-6E8A-4147-A177-3AD203B41FA5}">
                      <a16:colId xmlns:a16="http://schemas.microsoft.com/office/drawing/2014/main" val="3784435345"/>
                    </a:ext>
                  </a:extLst>
                </a:gridCol>
                <a:gridCol w="1278164">
                  <a:extLst>
                    <a:ext uri="{9D8B030D-6E8A-4147-A177-3AD203B41FA5}">
                      <a16:colId xmlns:a16="http://schemas.microsoft.com/office/drawing/2014/main" val="3264688945"/>
                    </a:ext>
                  </a:extLst>
                </a:gridCol>
                <a:gridCol w="1278164">
                  <a:extLst>
                    <a:ext uri="{9D8B030D-6E8A-4147-A177-3AD203B41FA5}">
                      <a16:colId xmlns:a16="http://schemas.microsoft.com/office/drawing/2014/main" val="3120032852"/>
                    </a:ext>
                  </a:extLst>
                </a:gridCol>
                <a:gridCol w="1278164">
                  <a:extLst>
                    <a:ext uri="{9D8B030D-6E8A-4147-A177-3AD203B41FA5}">
                      <a16:colId xmlns:a16="http://schemas.microsoft.com/office/drawing/2014/main" val="4276102167"/>
                    </a:ext>
                  </a:extLst>
                </a:gridCol>
              </a:tblGrid>
              <a:tr h="589830">
                <a:tc>
                  <a:txBody>
                    <a:bodyPr/>
                    <a:lstStyle/>
                    <a:p>
                      <a:pPr algn="ctr"/>
                      <a:r>
                        <a:rPr lang="en-US" dirty="0"/>
                        <a:t>A</a:t>
                      </a:r>
                    </a:p>
                  </a:txBody>
                  <a:tcPr anchor="ctr"/>
                </a:tc>
                <a:tc>
                  <a:txBody>
                    <a:bodyPr/>
                    <a:lstStyle/>
                    <a:p>
                      <a:pPr algn="ctr"/>
                      <a:r>
                        <a:rPr lang="en-US" dirty="0"/>
                        <a:t>B</a:t>
                      </a:r>
                    </a:p>
                  </a:txBody>
                  <a:tcPr anchor="ctr"/>
                </a:tc>
                <a:tc>
                  <a:txBody>
                    <a:bodyPr/>
                    <a:lstStyle/>
                    <a:p>
                      <a:pPr algn="ctr"/>
                      <a:r>
                        <a:rPr lang="en-US" dirty="0"/>
                        <a:t>C</a:t>
                      </a:r>
                    </a:p>
                  </a:txBody>
                  <a:tcPr anchor="ctr"/>
                </a:tc>
                <a:tc>
                  <a:txBody>
                    <a:bodyPr/>
                    <a:lstStyle/>
                    <a:p>
                      <a:pPr algn="ctr"/>
                      <a:r>
                        <a:rPr lang="en-US" dirty="0"/>
                        <a:t>D</a:t>
                      </a:r>
                    </a:p>
                  </a:txBody>
                  <a:tcPr anchor="ctr"/>
                </a:tc>
                <a:tc>
                  <a:txBody>
                    <a:bodyPr/>
                    <a:lstStyle/>
                    <a:p>
                      <a:pPr algn="ctr"/>
                      <a:r>
                        <a:rPr lang="en-US" dirty="0"/>
                        <a:t>E</a:t>
                      </a:r>
                    </a:p>
                  </a:txBody>
                  <a:tcPr anchor="ctr"/>
                </a:tc>
                <a:tc>
                  <a:txBody>
                    <a:bodyPr/>
                    <a:lstStyle/>
                    <a:p>
                      <a:pPr algn="ctr"/>
                      <a:r>
                        <a:rPr lang="en-US" dirty="0"/>
                        <a:t>F</a:t>
                      </a:r>
                    </a:p>
                  </a:txBody>
                  <a:tcPr anchor="ctr"/>
                </a:tc>
                <a:tc>
                  <a:txBody>
                    <a:bodyPr/>
                    <a:lstStyle/>
                    <a:p>
                      <a:pPr algn="ctr"/>
                      <a:r>
                        <a:rPr lang="en-US" dirty="0"/>
                        <a:t>TOTAL</a:t>
                      </a:r>
                    </a:p>
                  </a:txBody>
                  <a:tcPr anchor="ctr"/>
                </a:tc>
                <a:extLst>
                  <a:ext uri="{0D108BD9-81ED-4DB2-BD59-A6C34878D82A}">
                    <a16:rowId xmlns:a16="http://schemas.microsoft.com/office/drawing/2014/main" val="854354367"/>
                  </a:ext>
                </a:extLst>
              </a:tr>
              <a:tr h="589830">
                <a:tc>
                  <a:txBody>
                    <a:bodyPr/>
                    <a:lstStyle/>
                    <a:p>
                      <a:pPr algn="ctr"/>
                      <a:r>
                        <a:rPr lang="en-US" dirty="0"/>
                        <a:t>56</a:t>
                      </a:r>
                    </a:p>
                  </a:txBody>
                  <a:tcPr anchor="ctr"/>
                </a:tc>
                <a:tc>
                  <a:txBody>
                    <a:bodyPr/>
                    <a:lstStyle/>
                    <a:p>
                      <a:pPr algn="ctr"/>
                      <a:r>
                        <a:rPr lang="en-US" dirty="0"/>
                        <a:t>215</a:t>
                      </a:r>
                    </a:p>
                  </a:txBody>
                  <a:tcPr anchor="ctr"/>
                </a:tc>
                <a:tc>
                  <a:txBody>
                    <a:bodyPr/>
                    <a:lstStyle/>
                    <a:p>
                      <a:pPr algn="ctr"/>
                      <a:r>
                        <a:rPr lang="en-US" dirty="0"/>
                        <a:t>762</a:t>
                      </a:r>
                    </a:p>
                  </a:txBody>
                  <a:tcPr anchor="ctr"/>
                </a:tc>
                <a:tc>
                  <a:txBody>
                    <a:bodyPr/>
                    <a:lstStyle/>
                    <a:p>
                      <a:pPr algn="ctr"/>
                      <a:r>
                        <a:rPr lang="en-US" dirty="0"/>
                        <a:t>975</a:t>
                      </a:r>
                    </a:p>
                  </a:txBody>
                  <a:tcPr anchor="ctr"/>
                </a:tc>
                <a:tc>
                  <a:txBody>
                    <a:bodyPr/>
                    <a:lstStyle/>
                    <a:p>
                      <a:pPr algn="ctr"/>
                      <a:r>
                        <a:rPr lang="en-US" dirty="0"/>
                        <a:t>1,321</a:t>
                      </a:r>
                    </a:p>
                  </a:txBody>
                  <a:tcPr anchor="ctr"/>
                </a:tc>
                <a:tc>
                  <a:txBody>
                    <a:bodyPr/>
                    <a:lstStyle/>
                    <a:p>
                      <a:pPr algn="ctr"/>
                      <a:r>
                        <a:rPr lang="en-US" dirty="0"/>
                        <a:t>1,058</a:t>
                      </a:r>
                    </a:p>
                  </a:txBody>
                  <a:tcPr anchor="ctr"/>
                </a:tc>
                <a:tc>
                  <a:txBody>
                    <a:bodyPr/>
                    <a:lstStyle/>
                    <a:p>
                      <a:pPr algn="ctr"/>
                      <a:r>
                        <a:rPr lang="en-US" sz="1800" b="1" kern="1200" dirty="0">
                          <a:solidFill>
                            <a:schemeClr val="lt1"/>
                          </a:solidFill>
                          <a:latin typeface="+mn-lt"/>
                          <a:ea typeface="+mn-ea"/>
                          <a:cs typeface="+mn-cs"/>
                        </a:rPr>
                        <a:t>4,387</a:t>
                      </a:r>
                    </a:p>
                  </a:txBody>
                  <a:tcPr anchor="ctr">
                    <a:solidFill>
                      <a:schemeClr val="accent1"/>
                    </a:solidFill>
                  </a:tcPr>
                </a:tc>
                <a:extLst>
                  <a:ext uri="{0D108BD9-81ED-4DB2-BD59-A6C34878D82A}">
                    <a16:rowId xmlns:a16="http://schemas.microsoft.com/office/drawing/2014/main" val="1264741805"/>
                  </a:ext>
                </a:extLst>
              </a:tr>
            </a:tbl>
          </a:graphicData>
        </a:graphic>
      </p:graphicFrame>
    </p:spTree>
    <p:extLst>
      <p:ext uri="{BB962C8B-B14F-4D97-AF65-F5344CB8AC3E}">
        <p14:creationId xmlns:p14="http://schemas.microsoft.com/office/powerpoint/2010/main" val="2096454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9830D92-9845-F74F-A82A-F0421DE4A7CC}"/>
              </a:ext>
            </a:extLst>
          </p:cNvPr>
          <p:cNvSpPr txBox="1"/>
          <p:nvPr/>
        </p:nvSpPr>
        <p:spPr>
          <a:xfrm>
            <a:off x="177799" y="139700"/>
            <a:ext cx="4768273" cy="553998"/>
          </a:xfrm>
          <a:prstGeom prst="rect">
            <a:avLst/>
          </a:prstGeom>
          <a:noFill/>
        </p:spPr>
        <p:txBody>
          <a:bodyPr wrap="square" rtlCol="0">
            <a:spAutoFit/>
          </a:bodyPr>
          <a:lstStyle/>
          <a:p>
            <a:r>
              <a:rPr lang="en-US" sz="3000" b="1" dirty="0"/>
              <a:t>CURRENT CSUN GE PLAN</a:t>
            </a:r>
          </a:p>
        </p:txBody>
      </p:sp>
      <p:sp>
        <p:nvSpPr>
          <p:cNvPr id="5" name="TextBox 4">
            <a:extLst>
              <a:ext uri="{FF2B5EF4-FFF2-40B4-BE49-F238E27FC236}">
                <a16:creationId xmlns:a16="http://schemas.microsoft.com/office/drawing/2014/main" id="{98815BBE-1C73-C64D-AAF8-2BDF6A481E5B}"/>
              </a:ext>
            </a:extLst>
          </p:cNvPr>
          <p:cNvSpPr txBox="1"/>
          <p:nvPr/>
        </p:nvSpPr>
        <p:spPr>
          <a:xfrm>
            <a:off x="177794" y="685960"/>
            <a:ext cx="4518891" cy="13542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A:  BASIC SKILLS</a:t>
            </a:r>
          </a:p>
          <a:p>
            <a:endParaRPr lang="en-US" sz="1000" b="1" dirty="0"/>
          </a:p>
          <a:p>
            <a:r>
              <a:rPr lang="en-US" dirty="0"/>
              <a:t>9 units</a:t>
            </a:r>
          </a:p>
          <a:p>
            <a:r>
              <a:rPr lang="en-US" dirty="0">
                <a:solidFill>
                  <a:schemeClr val="tx1"/>
                </a:solidFill>
              </a:rPr>
              <a:t>A1 (speech): LD or UD</a:t>
            </a:r>
          </a:p>
          <a:p>
            <a:r>
              <a:rPr lang="en-US" dirty="0">
                <a:solidFill>
                  <a:schemeClr val="tx1"/>
                </a:solidFill>
              </a:rPr>
              <a:t>A2 (writing)&amp; A3 (critical thinking): LD</a:t>
            </a:r>
          </a:p>
        </p:txBody>
      </p:sp>
      <p:sp>
        <p:nvSpPr>
          <p:cNvPr id="6" name="TextBox 5">
            <a:extLst>
              <a:ext uri="{FF2B5EF4-FFF2-40B4-BE49-F238E27FC236}">
                <a16:creationId xmlns:a16="http://schemas.microsoft.com/office/drawing/2014/main" id="{BFC8BD05-FE8F-EB47-8714-F2FBD40D1787}"/>
              </a:ext>
            </a:extLst>
          </p:cNvPr>
          <p:cNvSpPr txBox="1"/>
          <p:nvPr/>
        </p:nvSpPr>
        <p:spPr>
          <a:xfrm>
            <a:off x="177788" y="2133950"/>
            <a:ext cx="4518891"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B:  NATURAL SCIENCES &amp; QUANTITATIVE REASONING</a:t>
            </a:r>
          </a:p>
          <a:p>
            <a:endParaRPr lang="en-US" sz="1000" b="1" dirty="0"/>
          </a:p>
          <a:p>
            <a:r>
              <a:rPr lang="en-US" dirty="0">
                <a:solidFill>
                  <a:schemeClr val="tx1"/>
                </a:solidFill>
              </a:rPr>
              <a:t>11 units, incl. 2 labs</a:t>
            </a:r>
          </a:p>
        </p:txBody>
      </p:sp>
      <p:sp>
        <p:nvSpPr>
          <p:cNvPr id="7" name="TextBox 6">
            <a:extLst>
              <a:ext uri="{FF2B5EF4-FFF2-40B4-BE49-F238E27FC236}">
                <a16:creationId xmlns:a16="http://schemas.microsoft.com/office/drawing/2014/main" id="{CD42FEBC-6C0F-8A47-B5F6-20BE3F8D6D5E}"/>
              </a:ext>
            </a:extLst>
          </p:cNvPr>
          <p:cNvSpPr txBox="1"/>
          <p:nvPr/>
        </p:nvSpPr>
        <p:spPr>
          <a:xfrm>
            <a:off x="177792" y="3311206"/>
            <a:ext cx="4518891"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C:  ARTS &amp; HUMANITIES</a:t>
            </a:r>
          </a:p>
          <a:p>
            <a:endParaRPr lang="en-US" sz="1000" b="1" dirty="0"/>
          </a:p>
          <a:p>
            <a:r>
              <a:rPr lang="en-US" dirty="0"/>
              <a:t>6 units </a:t>
            </a:r>
            <a:r>
              <a:rPr lang="en-US" dirty="0">
                <a:solidFill>
                  <a:schemeClr val="tx1"/>
                </a:solidFill>
              </a:rPr>
              <a:t>(LD or UD)</a:t>
            </a:r>
          </a:p>
        </p:txBody>
      </p:sp>
      <p:sp>
        <p:nvSpPr>
          <p:cNvPr id="8" name="TextBox 7">
            <a:extLst>
              <a:ext uri="{FF2B5EF4-FFF2-40B4-BE49-F238E27FC236}">
                <a16:creationId xmlns:a16="http://schemas.microsoft.com/office/drawing/2014/main" id="{77F7762B-82AE-E841-A3FA-8900388BDA4D}"/>
              </a:ext>
            </a:extLst>
          </p:cNvPr>
          <p:cNvSpPr txBox="1"/>
          <p:nvPr/>
        </p:nvSpPr>
        <p:spPr>
          <a:xfrm>
            <a:off x="177791" y="4225334"/>
            <a:ext cx="4518891"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D:  SOCIAL SCIENCES</a:t>
            </a:r>
          </a:p>
          <a:p>
            <a:endParaRPr lang="en-US" sz="1000" b="1" dirty="0"/>
          </a:p>
          <a:p>
            <a:r>
              <a:rPr lang="en-US" dirty="0"/>
              <a:t>12 units </a:t>
            </a:r>
            <a:r>
              <a:rPr lang="en-US" dirty="0">
                <a:solidFill>
                  <a:schemeClr val="tx1"/>
                </a:solidFill>
              </a:rPr>
              <a:t>(LD or UD)</a:t>
            </a:r>
          </a:p>
        </p:txBody>
      </p:sp>
      <p:sp>
        <p:nvSpPr>
          <p:cNvPr id="9" name="TextBox 8">
            <a:extLst>
              <a:ext uri="{FF2B5EF4-FFF2-40B4-BE49-F238E27FC236}">
                <a16:creationId xmlns:a16="http://schemas.microsoft.com/office/drawing/2014/main" id="{E44A9988-2903-4F48-9075-4D5CCA5C2624}"/>
              </a:ext>
            </a:extLst>
          </p:cNvPr>
          <p:cNvSpPr txBox="1"/>
          <p:nvPr/>
        </p:nvSpPr>
        <p:spPr>
          <a:xfrm>
            <a:off x="177790" y="5138579"/>
            <a:ext cx="4518891"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E:  LIFELONG LEARNING</a:t>
            </a:r>
          </a:p>
          <a:p>
            <a:endParaRPr lang="en-US" sz="1000" b="1" dirty="0"/>
          </a:p>
          <a:p>
            <a:r>
              <a:rPr lang="en-US" dirty="0"/>
              <a:t>3 units </a:t>
            </a:r>
            <a:r>
              <a:rPr lang="en-US" dirty="0">
                <a:solidFill>
                  <a:schemeClr val="tx1"/>
                </a:solidFill>
              </a:rPr>
              <a:t>(LD or UD)</a:t>
            </a:r>
          </a:p>
        </p:txBody>
      </p:sp>
      <p:sp>
        <p:nvSpPr>
          <p:cNvPr id="10" name="TextBox 9">
            <a:extLst>
              <a:ext uri="{FF2B5EF4-FFF2-40B4-BE49-F238E27FC236}">
                <a16:creationId xmlns:a16="http://schemas.microsoft.com/office/drawing/2014/main" id="{9FCAF76C-7E03-3048-AF46-283AB5B18DC3}"/>
              </a:ext>
            </a:extLst>
          </p:cNvPr>
          <p:cNvSpPr txBox="1"/>
          <p:nvPr/>
        </p:nvSpPr>
        <p:spPr>
          <a:xfrm>
            <a:off x="177789" y="6038836"/>
            <a:ext cx="4518891"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t>F:  COMPARATIVE CULTURAL STUDIES</a:t>
            </a:r>
          </a:p>
          <a:p>
            <a:endParaRPr lang="en-US" sz="1000" b="1" dirty="0"/>
          </a:p>
          <a:p>
            <a:r>
              <a:rPr lang="en-US" dirty="0"/>
              <a:t>6 units </a:t>
            </a:r>
            <a:r>
              <a:rPr lang="en-US" dirty="0">
                <a:solidFill>
                  <a:schemeClr val="tx1"/>
                </a:solidFill>
              </a:rPr>
              <a:t>(LD or UD)</a:t>
            </a:r>
          </a:p>
        </p:txBody>
      </p:sp>
    </p:spTree>
    <p:extLst>
      <p:ext uri="{BB962C8B-B14F-4D97-AF65-F5344CB8AC3E}">
        <p14:creationId xmlns:p14="http://schemas.microsoft.com/office/powerpoint/2010/main" val="28564245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726</TotalTime>
  <Words>3685</Words>
  <Application>Microsoft Macintosh PowerPoint</Application>
  <PresentationFormat>Widescreen</PresentationFormat>
  <Paragraphs>1063</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Century Gothic</vt:lpstr>
      <vt:lpstr>Wingdings 3</vt:lpstr>
      <vt:lpstr>Ion</vt:lpstr>
      <vt:lpstr>ESTIMATE OF IMPACT OF PROPOSED GE PLANS ON UPPER-DIVISION GE</vt:lpstr>
      <vt:lpstr>OVERVIEW</vt:lpstr>
      <vt:lpstr>CURRENT STATUS: Average units taken by GE area*</vt:lpstr>
      <vt:lpstr>CURRENT STATUS: Average units in upper-division GE</vt:lpstr>
      <vt:lpstr>CURRENT STATUS: Proportion of units taken in Section F by discipline</vt:lpstr>
      <vt:lpstr>CURRENT STATUS: Proportion of units taken in Section F by discipline</vt:lpstr>
      <vt:lpstr>CURRENT STATUS: Proportion of units taken in Section F by discipline</vt:lpstr>
      <vt:lpstr>CURRENT STATUS: Upper-division GE FTES by area (Fall 2018)</vt:lpstr>
      <vt:lpstr>PowerPoint Presentation</vt:lpstr>
      <vt:lpstr>PowerPoint Presentation</vt:lpstr>
      <vt:lpstr>PowerPoint Presentation</vt:lpstr>
      <vt:lpstr>PowerPoint Presentation</vt:lpstr>
      <vt:lpstr>PowerPoint Presentation</vt:lpstr>
      <vt:lpstr>UPPER-DIVISION GE COMPARISON NOTES</vt:lpstr>
      <vt:lpstr>UPPER-DIVISION GE COMPARISON NOTES</vt:lpstr>
      <vt:lpstr>UPPER-DIVISION GE COMPARISON Strict Compliance (Plan 0/Option 0)</vt:lpstr>
      <vt:lpstr>UPPER-DIVISION GE COMPARISON</vt:lpstr>
      <vt:lpstr>UPPER-DIVISION GE COMPARISON</vt:lpstr>
      <vt:lpstr>UPPER-DIVISION GE COMPARISON</vt:lpstr>
      <vt:lpstr>UPPER-DIVISION GE COMPARISON Max of 3 in C, D (Plan 2/Option 4)</vt:lpstr>
      <vt:lpstr>UPPER-DIVISION GE COMPARISON</vt:lpstr>
      <vt:lpstr>UPPER-DIVISION GE COMPARISON</vt:lpstr>
      <vt:lpstr>UPPER-DIVISION GE COMPARISON</vt:lpstr>
      <vt:lpstr>UPPER-DIVISION GE COMPARISON 3 in F (Plan 3/Option 5)</vt:lpstr>
      <vt:lpstr>UPPER-DIVISION GE COMPARISON</vt:lpstr>
      <vt:lpstr>UPPER-DIVISION GE COMPARISON</vt:lpstr>
      <vt:lpstr>UPPER-DIVISION GE COMPARISON</vt:lpstr>
      <vt:lpstr>UPPER-DIVISION GE COMPARISON 6 in any 2 (Plan 4/Option 6)</vt:lpstr>
      <vt:lpstr>UPPER-DIVISION GE COMPARISON</vt:lpstr>
      <vt:lpstr>UPPER-DIVISION GE COMPARISON</vt:lpstr>
      <vt:lpstr>UPPER-DIVISION GE COMPARISON</vt:lpstr>
      <vt:lpstr>UPPER-DIVISION GE COMPARISON 3 or 6 in F (Plan 5/Option 7)</vt:lpstr>
      <vt:lpstr>UPPER-DIVISION GE COMPARISON</vt:lpstr>
      <vt:lpstr>UPPER-DIVISION GE COMPARISON</vt:lpstr>
      <vt:lpstr>UPPER-DIVISION GE COMPARISON</vt:lpstr>
      <vt:lpstr>SUMMARY:  UD GE COMPARISON Estimated shifts by Fall 2024</vt:lpstr>
      <vt:lpstr>PowerPoint Presentation</vt:lpstr>
      <vt:lpstr>APPENDIX Impact estimation: Logic</vt:lpstr>
      <vt:lpstr>APPENDIX: Details:  Estimated impact from STRICT COMPLIANCE</vt:lpstr>
      <vt:lpstr>APPENDIX: Details:  Estimated impact from MAX OF 3 IN C, D</vt:lpstr>
      <vt:lpstr>APPENDIX: Details:  Estimated impact from 3 IN F</vt:lpstr>
      <vt:lpstr>APPENDIX: Details:  Estimated impact from 6 IN ANY 2</vt:lpstr>
      <vt:lpstr>APPENDIX: Details:  Estimated impact from 3 OR 6 IN 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Oh, Janet S.</dc:creator>
  <cp:lastModifiedBy>Janet S. Oh</cp:lastModifiedBy>
  <cp:revision>75</cp:revision>
  <cp:lastPrinted>2018-10-30T17:25:17Z</cp:lastPrinted>
  <dcterms:created xsi:type="dcterms:W3CDTF">2018-10-28T19:22:23Z</dcterms:created>
  <dcterms:modified xsi:type="dcterms:W3CDTF">2018-11-03T00:04:54Z</dcterms:modified>
</cp:coreProperties>
</file>