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374" r:id="rId2"/>
    <p:sldId id="357" r:id="rId3"/>
    <p:sldId id="260" r:id="rId4"/>
    <p:sldId id="373" r:id="rId5"/>
    <p:sldId id="385" r:id="rId6"/>
    <p:sldId id="375" r:id="rId7"/>
    <p:sldId id="386" r:id="rId8"/>
    <p:sldId id="376" r:id="rId9"/>
    <p:sldId id="380" r:id="rId10"/>
    <p:sldId id="381" r:id="rId11"/>
    <p:sldId id="3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33" autoAdjust="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57DBA4F6-7026-4105-BAF6-BBA2BA7E68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4D587BCF-7763-4748-843C-D6FC23FF5A9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1DD3CBA6-67E1-4C8E-B748-1041D3C980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48461926-00DA-42CF-B725-EC8B9A6B504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452EF1-0CE1-4018-A3EF-F0DCE7266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DFFDC0A-7FC1-4E9F-9D81-04FCC2AAF9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7955DE6-BA54-4C5B-9700-6218FEFF1B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55EA2FF2-8B47-49FE-9F93-292AADDC40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C3469D76-4F95-4BB8-AE9E-825F75057C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4F3DD1A-0C54-4BB7-9DE6-D3ED29943E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C2BD8D5-B7C9-487C-A21C-453E8AFF98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27642068-5208-44F8-AEC5-976ED3D000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36C681A-B6B4-486B-B51B-8A33F487BE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1ECB280-4B53-4C19-A3DA-9CCDCE5C74FE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E0CCF6C-9EC1-4E7B-81B7-CB732C918B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A6A92BB-0F8D-4DF8-A1C3-E93DA7A55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E8D26D9-A999-4294-9ECC-88345A004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A7ACBEF-AD3D-4E64-981D-32EBCFC07DC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84BFF23-132E-44C2-9B7A-71B73D711A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D9DBB10-FDB5-4324-BF1B-23C56ECA3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0FF8840-084B-444E-BFC2-313DC36647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F5945CC-0FBD-446D-9AB0-853BE7E8A52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E3E35E5-B69C-492E-8D7A-B6E0EEEBB2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D853A0E2-BBC1-453F-B387-7E7569DFDF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B1FDE75-0595-4BDD-8BCA-3EB194A8FE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C666210-2AAA-44B8-9356-6D9E2B1750D0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F078FDD-968D-4E6C-BE9C-5525CF72C3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4674D1B-7760-418A-A8C5-457688C6B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23C79930-2B0D-4F71-8912-473F556516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2B8C7BC-7415-4434-945A-63E181DC163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BFC0A95-B0D1-4432-A48C-0EFC031117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4F43688-93D1-47C6-BF34-7C0F576CC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DEB1D33-5A8A-41F2-A04A-665DD2A51F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42B04C7-4E09-49B9-8A83-55A6F1127D63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76DCB0B-AF8F-48BF-85CE-B25F7DEDE4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7F4D66B-E35F-4971-9EC7-47F1C6629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0E0DC30-31FB-4693-A91D-FB585D515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1281440-AB42-4FBA-B524-0D6666BD24E4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BFA111F-F18B-424C-82AE-06B94FB617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0B8CD25-7B05-48A4-BD61-225F08FA76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D60D3B3-455F-4A88-8145-5FFD78E6D5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28AFD4D-7063-45B8-B60C-FB4750ECC079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6728F5E-D5D7-4E9A-87B1-DD58CDB5B7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E202FEA-FF11-4E20-8A71-5E2872616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6AD0B8C-34DF-4233-91B1-C91257C202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AC60A2B-39F8-4A28-8FDE-36853551DD55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8BF8EAF-716F-4FF2-8A10-809CBA67DB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09FF8FAA-7F3E-4CE3-812E-EA99FCCFF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BA8A754-4842-440E-BE85-2463586BB5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5AA8D4C-364F-4FCD-BC53-0A542D96A0E9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E8D2581-503F-4B3F-9FE9-2D5C38C97C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9BDCF1E-411D-40DB-8852-51A1D734A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F0848C79-8320-4A1A-81A4-76BBB0D980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39D4CEA-38F0-4F67-BF78-233A639D73B7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7F9623B-41A3-40DD-A0A0-9C56D9CD7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6645D86-5AEE-4C8E-9F25-174621FC2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84EF8DD-CAAE-4DE0-9614-B0ED8D76FCC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9D5E2414-858B-4432-9ABB-7C7161E69B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FAC9665C-6B96-471E-A532-0460792BA1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F2210F57-C063-4498-A8DB-67E191358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196D3235-D4F2-4913-9894-E0D00275F8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0AF447AF-E3FE-4ABF-8B5F-9E8525A53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0B3F68BC-66FA-498C-BCDA-4E01E33772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53419C10-450A-4097-A983-75BC53785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DF9D2757-40D6-4C4F-AE8F-02B75F50C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DAAA4700-BC50-46E6-861D-207D93B87F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26CA67C-B65E-4279-A133-14C3F41C7A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25406BA-CD4B-4FFD-A7C5-E179E067B7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A78E707D-2783-4905-84CB-C4F126E3B7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23DC7A-7F9F-426E-8C4E-AB392B4425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17855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7768B86-0DF5-4C4F-AC8A-2CBB4CDCB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82AA638-677B-4968-A02E-F10A83784B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143037C-E209-42C1-B859-1A5DE4FF90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BBCD4-0D29-4766-B5BB-DBC442BFCF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68718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617538"/>
            <a:ext cx="2076450" cy="57070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17538"/>
            <a:ext cx="6076950" cy="57070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E3301E5-68A0-44AD-BEC2-EDE5F48F69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958ECFC-0240-4835-9801-CA1E659B06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2DC86CD-0D5F-4682-8652-D4E1EF227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AE5B8-96D6-4A5F-9AA4-0C384952FD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27320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734D32-6FFE-4C09-9D64-373E788BCA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FCD7CD8-C99B-4D57-BBDF-30ABED748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2D0465C-4FAC-47A3-9464-F486206D4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0DDB6-10D7-4C70-A6E7-CBE57440CC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677035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0EB26A6-F269-4A02-A727-AC3DE1B735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EEF22DB-5A95-4709-B754-89D7B1AC13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CBC76A7-B197-4FCA-BBC6-38563BF01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BACB7-F872-448C-B06A-A833C221BD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05492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8288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59E729F-F5DD-4CF6-B14F-0C6E2CD1F0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FC26D47-2216-400C-811B-0D757E403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7C4E950-08FF-4812-9B4F-3C036DBE22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0A5DC-E9AD-4D67-BCEC-1268160BA7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587937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A6B6246-086D-4D1A-885B-BE0EF5E8B2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9C6BDC69-62CD-42B0-BD08-EEBF75B847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705CCE4-8D3A-460E-A668-DF2D85F76E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39C6-DE53-43CC-8858-33F5BDBEB6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68879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059117B-FF39-4A38-8241-EB0B612BE5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4510BCB-600A-406A-B67D-7D20C269A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7254D99-98F9-414E-B46F-62E15BF539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EC9F0-5327-4ECD-8B8A-013AB27A0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015437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E8BE3E37-8552-408A-8FC8-54C08685C6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0A8271E-6589-4A34-8290-0A00CBBBB2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32883E9-CDDB-4445-BD5C-D043722CA0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ECC0F-D75C-433F-B83F-6D60A697C6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69869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2565676-D557-46F8-A6BF-1D377E5BDC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DEDB53F-46E5-435A-9E97-DC87E5232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E9DC805-5AF0-4EE0-ADAD-F515622EC0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1FDDE-EEBE-48C0-8615-B8DAE9CD37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282793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B1DEE64-D12C-41C7-AF6B-4DCAEC32A2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BB4374B-B70D-4426-8F18-5A2F5490BB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C792A4A-0306-41AA-BE7B-4FF72EAA4A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8290E-08A9-45A7-88E7-8074E849A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34490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0B5DFBA-EDD6-49FC-8D62-AD06E64479E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F08AB4D-1BEF-4F4B-BF45-7F22FC6D66D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0FA6C6E5-A277-421A-864E-87B61D80F4E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6A429A51-2DC0-455C-8F64-CF79A1FDB60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FDA9020E-9B11-4B16-A970-BBF447E11DD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5E133743-C7AA-4BAC-95A0-CAE1709490E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B17BDE3C-E55B-457E-930E-E792A1B8E24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7AFDFBCF-D6CC-48AC-B91F-71D3FA0BE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455EB8A0-3F53-49B1-9743-C0EA57B79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8800"/>
            <a:ext cx="8305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9A044E8C-A44D-45EE-A927-A7B912235F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0DE43E09-70D7-4F64-AF5A-6544FFFE98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E36C974C-F9C0-499E-B83F-3C2F17C869F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9617DD-A090-49BF-B205-5C15379A50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337931A0-87DB-4387-8CFF-CDE0EF0EF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B63C036-734C-4603-BF12-E18015679BFA}" type="slidenum">
              <a:rPr lang="en-US" altLang="en-US" sz="1400"/>
              <a:pPr eaLnBrk="1" hangingPunct="1"/>
              <a:t>1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43BF569-B3DB-4D37-877E-185F1B320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93038" cy="11430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Green Outlook Bank</a:t>
            </a:r>
            <a:br>
              <a:rPr lang="en-US" altLang="en-US" dirty="0"/>
            </a:br>
            <a:r>
              <a:rPr lang="en-US" altLang="en-US" dirty="0"/>
              <a:t>Student Coaching</a:t>
            </a:r>
          </a:p>
        </p:txBody>
      </p:sp>
      <p:pic>
        <p:nvPicPr>
          <p:cNvPr id="5124" name="Picture 6" descr="bs00508_">
            <a:extLst>
              <a:ext uri="{FF2B5EF4-FFF2-40B4-BE49-F238E27FC236}">
                <a16:creationId xmlns:a16="http://schemas.microsoft.com/office/drawing/2014/main" id="{E5A6586B-0C68-4CF6-A003-FBC03D2E9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38400"/>
            <a:ext cx="3090863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CF8A84FC-1E9F-48C7-AFD6-2A7AA6A4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CE5DE08-EC3F-4EC4-99BD-7DB537E01AC2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5E5744F-5D1A-4966-ABC2-D6F452C92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Question 5: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Regression Analysis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5FCB801-D152-442D-9676-1331AE903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eaLnBrk="1" hangingPunct="1">
              <a:lnSpc>
                <a:spcPct val="3000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Click 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Data/Data Analysis </a:t>
            </a:r>
            <a:r>
              <a:rPr lang="en-US" altLang="en-US" sz="2800">
                <a:latin typeface="Arial" panose="020B0604020202020204" pitchFamily="34" charset="0"/>
              </a:rPr>
              <a:t>on right 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/Regression </a:t>
            </a:r>
            <a:r>
              <a:rPr lang="en-US" altLang="en-US" sz="2800">
                <a:latin typeface="Arial" panose="020B0604020202020204" pitchFamily="34" charset="0"/>
              </a:rPr>
              <a:t>&amp; Click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 OK</a:t>
            </a:r>
            <a:r>
              <a:rPr lang="en-US" altLang="en-US" sz="2800">
                <a:latin typeface="Arial" panose="020B0604020202020204" pitchFamily="34" charset="0"/>
              </a:rPr>
              <a:t>.</a:t>
            </a:r>
            <a:r>
              <a:rPr lang="en-US" altLang="en-US" sz="2800"/>
              <a:t> </a:t>
            </a:r>
            <a:endParaRPr lang="en-US" altLang="en-US" sz="2800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On New Window Check 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Labels</a:t>
            </a:r>
            <a:r>
              <a:rPr lang="en-US" altLang="en-US" sz="2800">
                <a:latin typeface="Arial" panose="020B0604020202020204" pitchFamily="34" charset="0"/>
              </a:rPr>
              <a:t> Box and Put Cursor on 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X Range</a:t>
            </a:r>
            <a:r>
              <a:rPr lang="en-US" altLang="en-US" sz="2800">
                <a:latin typeface="Arial" panose="020B0604020202020204" pitchFamily="34" charset="0"/>
              </a:rPr>
              <a:t>.</a:t>
            </a:r>
            <a:endParaRPr lang="en-US" altLang="en-US" sz="2800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Highlight X Data Including Label.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Put Cursor on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 Y Range </a:t>
            </a:r>
            <a:r>
              <a:rPr lang="en-US" altLang="en-US" sz="2800">
                <a:latin typeface="Arial" panose="020B0604020202020204" pitchFamily="34" charset="0"/>
              </a:rPr>
              <a:t>&amp; Highlight Y Data (Including Label), Then Click 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OK</a:t>
            </a:r>
            <a:r>
              <a:rPr lang="en-US" altLang="en-US" sz="2800">
                <a:latin typeface="Arial" panose="020B0604020202020204" pitchFamily="34" charset="0"/>
              </a:rPr>
              <a:t>.</a:t>
            </a:r>
            <a:endParaRPr lang="en-US" altLang="en-US" sz="2800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Click 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Format/Column/AutoFit</a:t>
            </a:r>
            <a:r>
              <a:rPr lang="en-US" altLang="en-US" sz="2800">
                <a:latin typeface="Arial" panose="020B0604020202020204" pitchFamily="34" charset="0"/>
              </a:rPr>
              <a:t> to Widen Columns.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9F0B7D4D-E7DE-4F85-AA63-B1B2D082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7C314CC-5ACE-4512-868C-8A46C6DEB07A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93256C4-60EE-4A89-A83D-3EF77945F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Question 5: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Regression Analysis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6E262973-188E-4501-81A0-666D672C8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30000"/>
              </a:lnSpc>
              <a:buFont typeface="Wingdings" panose="05000000000000000000" pitchFamily="2" charset="2"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R Square – Coefficient of Determination – Percent Variation in Rate of Inflation (Y) Accounted for by Variation in Growth Rate of Money (X).</a:t>
            </a:r>
            <a:endParaRPr lang="en-US" altLang="en-US" sz="2800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X Coefficient Measures Slope of Trend Line. (Positive Sign - Positive Relationship, Negative Sign – Negative Relationship) </a:t>
            </a:r>
            <a:endParaRPr lang="en-US" altLang="en-US" sz="2800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P-Value Measures Observed Level of Significance. (Probability of Error)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6AC0C3E6-B481-46D1-AD9D-231C3573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23183F2-7014-4748-808B-8064D85035AE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E5EA389-CF98-4423-A9A5-323AC4B5E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>
                <a:latin typeface="Arial" panose="020B0604020202020204" pitchFamily="34" charset="0"/>
              </a:rPr>
              <a:t>What is the Case About?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149B6772-E4CB-4A65-8A27-66142658A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3058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Review Federal  Reserve Stabilization Policy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Play with Some Economic Numbers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Apply Statistical Regression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Incorporate Findings in Report Intended for Your Peers at the bank                                                                                          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6DC959D1-1CDD-4FFC-8CD0-8586E6CF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BEE867E-58CE-49E6-8FF8-EEC85486DEA6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B02EE46-5FBE-4E99-BB67-A57D768C0B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Basics of Stabilization Policy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(Standard Fed Version)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004E863-4CC8-4301-951D-77EBACE36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305800" cy="4800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Economy Fluctuates Around a Trend Rate of Growth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Too Fast Growth is Bad as it Leads to Inflation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Too Slow Growth is Bad as it Causes Unemployment</a:t>
            </a:r>
          </a:p>
          <a:p>
            <a:pPr eaLnBrk="1" hangingPunct="1"/>
            <a:r>
              <a:rPr lang="en-US" altLang="en-US" sz="2800"/>
              <a:t>Stabilization Policy</a:t>
            </a:r>
          </a:p>
          <a:p>
            <a:pPr lvl="1" eaLnBrk="1" hangingPunct="1"/>
            <a:r>
              <a:rPr lang="en-US" altLang="en-US" sz="2400"/>
              <a:t>Forecast Inflation and Output Growth in the Near Future</a:t>
            </a:r>
          </a:p>
          <a:p>
            <a:pPr lvl="1" eaLnBrk="1" hangingPunct="1"/>
            <a:r>
              <a:rPr lang="en-US" altLang="en-US" sz="2400"/>
              <a:t>“Lean Against the Wind”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1E9B58CA-EA84-49B0-9E14-53B7C253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4664993-EC0F-41BF-AB7F-03C2ECCEA68D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38D49E5-18DA-4515-B505-AA3B2362B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793038" cy="990600"/>
          </a:xfrm>
        </p:spPr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Question 1:  Looking at the Data on the Spreadsheet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FDFAEAC0-1E29-4D95-8F52-47645F4D2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305800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Percent Change = </a:t>
            </a:r>
            <a:r>
              <a:rPr lang="en-US" altLang="en-US" sz="2800" u="sng">
                <a:latin typeface="Arial" panose="020B0604020202020204" pitchFamily="34" charset="0"/>
                <a:cs typeface="Arial" panose="020B0604020202020204" pitchFamily="34" charset="0"/>
              </a:rPr>
              <a:t>(New Value – Old Value) 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	                                    Old Value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   E. g.                                                               Percent Change = (101 – 100)/100 = .01 or 1%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Inflation is Calculated as the Percent Change in the GDP Price Deflator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   GDP Deflator = 100*(Nominal GDP)/(Real GDP) E.g.  Deflator = 100*(4000)/(5000) = 80.0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FC51912F-052D-4063-887D-05818DAA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E92A807-E57E-416A-8EC1-F8430CA35F61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0FC0A6BB-FF49-4670-8479-AD77583D8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305800" cy="4495800"/>
          </a:xfrm>
        </p:spPr>
        <p:txBody>
          <a:bodyPr/>
          <a:lstStyle/>
          <a:p>
            <a:pPr eaLnBrk="1" hangingPunct="1">
              <a:lnSpc>
                <a:spcPct val="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Aggregate Demand (AD) – Quantity of Goods and Services that Households, Firms, and the Government Want to Buy at Each Price Level</a:t>
            </a:r>
            <a:endParaRPr lang="en-US" altLang="en-US" sz="2800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Long Run Aggregate Supply (LRAS) – Production of Goods, Services (Real Output) Depends on Supply of Labor, Capital, Natural Resources, Technology – Price Level Does Not Affect</a:t>
            </a:r>
            <a:endParaRPr lang="en-US" altLang="en-US" sz="2800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Short Run Aggregate Supply (SRAS) – Quantity of Real Output Supply at Each Price Level</a:t>
            </a:r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id="{548B1C25-A363-4418-840C-609D979BC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Question 2: Aggregate Demand – Aggregate Supply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>
            <a:extLst>
              <a:ext uri="{FF2B5EF4-FFF2-40B4-BE49-F238E27FC236}">
                <a16:creationId xmlns:a16="http://schemas.microsoft.com/office/drawing/2014/main" id="{CEE8E65C-75A4-4802-AC66-3F0561DC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FBE159D-5242-4A13-8145-E497E1D27354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EF0B9013-4EAA-4C1D-8A69-D19EA4B01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793038" cy="990600"/>
          </a:xfrm>
        </p:spPr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Question 2: Aggregate Demand – Aggregate Supply</a:t>
            </a:r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09B66B00-B348-41CE-B1DE-87B7B25CB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0580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B06A3951-AFD4-4848-A413-85C4E78E1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47460" name="Object 4">
            <a:extLst>
              <a:ext uri="{FF2B5EF4-FFF2-40B4-BE49-F238E27FC236}">
                <a16:creationId xmlns:a16="http://schemas.microsoft.com/office/drawing/2014/main" id="{01CAFA7A-A469-47EE-98C7-687E184207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2133600"/>
          <a:ext cx="4276725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171880" imgH="1828800" progId="Word.Picture.8">
                  <p:embed/>
                </p:oleObj>
              </mc:Choice>
              <mc:Fallback>
                <p:oleObj name="Picture" r:id="rId3" imgW="217188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33600"/>
                        <a:ext cx="4276725" cy="367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233E91F9-16E3-417E-BEB6-EF5FC251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501F49F-0FFE-4343-9CF6-4D49DE34F075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A09B85E-1429-41AC-926E-A376170268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Question 3: Money Supply and Interest Rates</a:t>
            </a: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E08161EC-FB50-47A3-A05A-3DBEA7F15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8305800" cy="4495800"/>
          </a:xfrm>
        </p:spPr>
        <p:txBody>
          <a:bodyPr/>
          <a:lstStyle/>
          <a:p>
            <a:pPr eaLnBrk="1" hangingPunct="1">
              <a:lnSpc>
                <a:spcPct val="30000"/>
              </a:lnSpc>
              <a:buFont typeface="Wingdings" panose="05000000000000000000" pitchFamily="2" charset="2"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Interest Rate (Price of Money) - Determined in a Market for Loanable Funds</a:t>
            </a:r>
            <a:endParaRPr lang="en-US" altLang="en-US" sz="2800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Money Demand Curve Shows Relationship between Money Demand and Interest Rates </a:t>
            </a:r>
            <a:endParaRPr lang="en-US" altLang="en-US" sz="2800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Money Supply – Quantity of Money Fixed by the Federal Reserve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>
            <a:extLst>
              <a:ext uri="{FF2B5EF4-FFF2-40B4-BE49-F238E27FC236}">
                <a16:creationId xmlns:a16="http://schemas.microsoft.com/office/drawing/2014/main" id="{57C9FB9E-8692-4FE9-8159-315202EC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BA6DD13-7C0B-4C2E-B4D0-2F4072D32C70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0BBE38A9-81D5-4422-88CB-A0128FD28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793038" cy="990600"/>
          </a:xfrm>
        </p:spPr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Question 3: Money Supply and Interest Rates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97ECBF6-B234-43F3-8E47-BAF18E83765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144000" y="5821363"/>
            <a:ext cx="304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191488" name="Object 0">
            <a:extLst>
              <a:ext uri="{FF2B5EF4-FFF2-40B4-BE49-F238E27FC236}">
                <a16:creationId xmlns:a16="http://schemas.microsoft.com/office/drawing/2014/main" id="{D57B52E2-2ED4-4057-B2B4-F57C650077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209800"/>
          <a:ext cx="4800600" cy="355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171880" imgH="1609560" progId="Word.Picture.8">
                  <p:embed/>
                </p:oleObj>
              </mc:Choice>
              <mc:Fallback>
                <p:oleObj name="Picture" r:id="rId3" imgW="2171880" imgH="1609560" progId="Word.Picture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09800"/>
                        <a:ext cx="4800600" cy="355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42CC5B94-EB75-411F-882E-BD347C0E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0594007-2AB6-404D-B743-0A781AED9901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1267" name="Rectangle 1026">
            <a:extLst>
              <a:ext uri="{FF2B5EF4-FFF2-40B4-BE49-F238E27FC236}">
                <a16:creationId xmlns:a16="http://schemas.microsoft.com/office/drawing/2014/main" id="{177CDF97-A60E-4ED5-AAC5-196C78EDB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6629400" cy="1143000"/>
          </a:xfrm>
        </p:spPr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Question 5: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Scatter Plot</a:t>
            </a:r>
          </a:p>
        </p:txBody>
      </p:sp>
      <p:sp>
        <p:nvSpPr>
          <p:cNvPr id="11268" name="Rectangle 1027">
            <a:extLst>
              <a:ext uri="{FF2B5EF4-FFF2-40B4-BE49-F238E27FC236}">
                <a16:creationId xmlns:a16="http://schemas.microsoft.com/office/drawing/2014/main" id="{03CDD2FE-E951-4705-8259-78C09BB4B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305800" cy="4495800"/>
          </a:xfrm>
        </p:spPr>
        <p:txBody>
          <a:bodyPr/>
          <a:lstStyle/>
          <a:p>
            <a:pPr eaLnBrk="1" hangingPunct="1">
              <a:lnSpc>
                <a:spcPct val="3000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Click 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Insert/Chart/XY (Scatter) </a:t>
            </a:r>
            <a:r>
              <a:rPr lang="en-US" altLang="en-US" sz="2800">
                <a:latin typeface="Arial" panose="020B0604020202020204" pitchFamily="34" charset="0"/>
              </a:rPr>
              <a:t>then click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 Next</a:t>
            </a:r>
            <a:r>
              <a:rPr lang="en-US" altLang="en-US" sz="2800">
                <a:latin typeface="Arial" panose="020B0604020202020204" pitchFamily="34" charset="0"/>
              </a:rPr>
              <a:t>.</a:t>
            </a:r>
            <a:endParaRPr lang="en-US" altLang="en-US" sz="2800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Be Sure Cursor is on 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Data Range Window</a:t>
            </a:r>
            <a:r>
              <a:rPr lang="en-US" altLang="en-US" sz="2800">
                <a:latin typeface="Arial" panose="020B0604020202020204" pitchFamily="34" charset="0"/>
              </a:rPr>
              <a:t>, Highlight Two Data Columns, then Click 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Next</a:t>
            </a:r>
            <a:r>
              <a:rPr lang="en-US" altLang="en-US" sz="2800">
                <a:latin typeface="Arial" panose="020B0604020202020204" pitchFamily="34" charset="0"/>
              </a:rPr>
              <a:t>.</a:t>
            </a:r>
            <a:endParaRPr lang="en-US" altLang="en-US" sz="2800" i="1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Add Titles to Chart &amp; Click 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Next</a:t>
            </a:r>
            <a:r>
              <a:rPr lang="en-US" altLang="en-US" sz="2800">
                <a:latin typeface="Arial" panose="020B0604020202020204" pitchFamily="34" charset="0"/>
              </a:rPr>
              <a:t>.</a:t>
            </a:r>
            <a:r>
              <a:rPr lang="en-US" altLang="en-US" sz="2800" i="1">
                <a:latin typeface="Arial" panose="020B0604020202020204" pitchFamily="34" charset="0"/>
              </a:rPr>
              <a:t> </a:t>
            </a:r>
            <a:endParaRPr lang="en-US" altLang="en-US" sz="280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Check 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New Sheet</a:t>
            </a:r>
            <a:r>
              <a:rPr lang="en-US" altLang="en-US" sz="2800">
                <a:latin typeface="Arial" panose="020B0604020202020204" pitchFamily="34" charset="0"/>
              </a:rPr>
              <a:t> and Click 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Finish</a:t>
            </a:r>
            <a:r>
              <a:rPr lang="en-US" altLang="en-US" sz="2800">
                <a:latin typeface="Arial" panose="020B0604020202020204" pitchFamily="34" charset="0"/>
              </a:rPr>
              <a:t>.</a:t>
            </a:r>
            <a:endParaRPr lang="en-US" altLang="en-US" sz="2800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Click a Datum Point on Chart with Right Mouse Key, Add Trendline, &amp; Click 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Linear</a:t>
            </a:r>
            <a:r>
              <a:rPr lang="en-US" altLang="en-US" sz="280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954</TotalTime>
  <Words>544</Words>
  <PresentationFormat>On-screen Show (4:3)</PresentationFormat>
  <Paragraphs>77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Blends</vt:lpstr>
      <vt:lpstr>Picture</vt:lpstr>
      <vt:lpstr>Green Outlook Bank Student Coaching</vt:lpstr>
      <vt:lpstr>What is the Case About?</vt:lpstr>
      <vt:lpstr>Basics of Stabilization Policy (Standard Fed Version)</vt:lpstr>
      <vt:lpstr>Question 1:  Looking at the Data on the Spreadsheet</vt:lpstr>
      <vt:lpstr>Question 2: Aggregate Demand – Aggregate Supply</vt:lpstr>
      <vt:lpstr>Question 2: Aggregate Demand – Aggregate Supply</vt:lpstr>
      <vt:lpstr>Question 3: Money Supply and Interest Rates</vt:lpstr>
      <vt:lpstr>Question 3: Money Supply and Interest Rates</vt:lpstr>
      <vt:lpstr>Question 5: Scatter Plot</vt:lpstr>
      <vt:lpstr>Question 5: Regression Analysis</vt:lpstr>
      <vt:lpstr>Question 5: Regression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2001-11-26T06:36:44Z</cp:lastPrinted>
  <dcterms:created xsi:type="dcterms:W3CDTF">2000-03-26T23:14:51Z</dcterms:created>
  <dcterms:modified xsi:type="dcterms:W3CDTF">2024-01-09T22:15:15Z</dcterms:modified>
</cp:coreProperties>
</file>