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410" r:id="rId2"/>
    <p:sldId id="430" r:id="rId3"/>
    <p:sldId id="491" r:id="rId4"/>
    <p:sldId id="471" r:id="rId5"/>
    <p:sldId id="443" r:id="rId6"/>
    <p:sldId id="468" r:id="rId7"/>
    <p:sldId id="411" r:id="rId8"/>
    <p:sldId id="462" r:id="rId9"/>
    <p:sldId id="441" r:id="rId10"/>
    <p:sldId id="563" r:id="rId11"/>
    <p:sldId id="505" r:id="rId12"/>
    <p:sldId id="507" r:id="rId13"/>
    <p:sldId id="488" r:id="rId14"/>
    <p:sldId id="564" r:id="rId15"/>
    <p:sldId id="568" r:id="rId16"/>
    <p:sldId id="565" r:id="rId17"/>
    <p:sldId id="567" r:id="rId18"/>
    <p:sldId id="566" r:id="rId19"/>
    <p:sldId id="50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al Design" id="{7A18BAB7-8464-4CD3-9325-15A7FF872BEB}">
          <p14:sldIdLst>
            <p14:sldId id="410"/>
            <p14:sldId id="430"/>
            <p14:sldId id="491"/>
            <p14:sldId id="471"/>
            <p14:sldId id="443"/>
            <p14:sldId id="468"/>
            <p14:sldId id="411"/>
            <p14:sldId id="462"/>
            <p14:sldId id="441"/>
            <p14:sldId id="563"/>
            <p14:sldId id="505"/>
            <p14:sldId id="507"/>
            <p14:sldId id="488"/>
            <p14:sldId id="564"/>
            <p14:sldId id="568"/>
            <p14:sldId id="565"/>
            <p14:sldId id="567"/>
            <p14:sldId id="566"/>
            <p14:sldId id="5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030"/>
    <a:srgbClr val="860000"/>
    <a:srgbClr val="3B8B44"/>
    <a:srgbClr val="4BB56A"/>
    <a:srgbClr val="6E5093"/>
    <a:srgbClr val="0097D7"/>
    <a:srgbClr val="72AC2F"/>
    <a:srgbClr val="BD414D"/>
    <a:srgbClr val="2A5699"/>
    <a:srgbClr val="D42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706" autoAdjust="0"/>
  </p:normalViewPr>
  <p:slideViewPr>
    <p:cSldViewPr snapToGrid="0">
      <p:cViewPr varScale="1">
        <p:scale>
          <a:sx n="111" d="100"/>
          <a:sy n="111" d="100"/>
        </p:scale>
        <p:origin x="552" y="208"/>
      </p:cViewPr>
      <p:guideLst/>
    </p:cSldViewPr>
  </p:slideViewPr>
  <p:outlineViewPr>
    <p:cViewPr>
      <p:scale>
        <a:sx n="33" d="100"/>
        <a:sy n="33" d="100"/>
      </p:scale>
      <p:origin x="0" y="-23789"/>
    </p:cViewPr>
  </p:outlineViewPr>
  <p:notesTextViewPr>
    <p:cViewPr>
      <p:scale>
        <a:sx n="3" d="2"/>
        <a:sy n="3" d="2"/>
      </p:scale>
      <p:origin x="0" y="0"/>
    </p:cViewPr>
  </p:notesTextViewPr>
  <p:sorterViewPr>
    <p:cViewPr varScale="1">
      <p:scale>
        <a:sx n="120" d="100"/>
        <a:sy n="120" d="100"/>
      </p:scale>
      <p:origin x="0" y="0"/>
    </p:cViewPr>
  </p:sorterViewPr>
  <p:notesViewPr>
    <p:cSldViewPr snapToGrid="0">
      <p:cViewPr varScale="1">
        <p:scale>
          <a:sx n="99" d="100"/>
          <a:sy n="99" d="100"/>
        </p:scale>
        <p:origin x="34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6435"/>
          </a:xfrm>
          <a:prstGeom prst="rect">
            <a:avLst/>
          </a:prstGeom>
        </p:spPr>
        <p:txBody>
          <a:bodyPr vert="horz" lIns="93176" tIns="46588" rIns="93176" bIns="46588" rtlCol="0"/>
          <a:lstStyle>
            <a:lvl1pPr algn="r">
              <a:defRPr sz="1200"/>
            </a:lvl1pPr>
          </a:lstStyle>
          <a:p>
            <a:fld id="{5371D53C-74BD-468A-ADA4-81C811DDE7EF}" type="datetimeFigureOut">
              <a:rPr lang="en-US" smtClean="0"/>
              <a:t>8/18/21</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F6792C25-F77E-4222-A513-2C69EAC7C0A2}" type="slidenum">
              <a:rPr lang="en-US" smtClean="0"/>
              <a:t>‹#›</a:t>
            </a:fld>
            <a:endParaRPr lang="en-US" dirty="0"/>
          </a:p>
        </p:txBody>
      </p:sp>
    </p:spTree>
    <p:extLst>
      <p:ext uri="{BB962C8B-B14F-4D97-AF65-F5344CB8AC3E}">
        <p14:creationId xmlns:p14="http://schemas.microsoft.com/office/powerpoint/2010/main" val="160814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76" tIns="46588" rIns="93176" bIns="46588" rtlCol="0"/>
          <a:lstStyle>
            <a:lvl1pPr algn="r">
              <a:defRPr sz="1200"/>
            </a:lvl1pPr>
          </a:lstStyle>
          <a:p>
            <a:fld id="{5E4AB90C-04D2-4FC0-9E94-FE9AEE42E28C}" type="datetimeFigureOut">
              <a:rPr lang="en-US" smtClean="0"/>
              <a:t>8/18/21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1"/>
            <a:ext cx="5608320" cy="3660459"/>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7AF657EB-EE5E-450C-A48D-75C448C1EFD9}" type="slidenum">
              <a:rPr lang="en-US" smtClean="0"/>
              <a:t>‹#›</a:t>
            </a:fld>
            <a:endParaRPr lang="en-US" dirty="0"/>
          </a:p>
        </p:txBody>
      </p:sp>
    </p:spTree>
    <p:extLst>
      <p:ext uri="{BB962C8B-B14F-4D97-AF65-F5344CB8AC3E}">
        <p14:creationId xmlns:p14="http://schemas.microsoft.com/office/powerpoint/2010/main" val="77427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Universal Design Center collaborates with various groups on campus to support Universal Design and Accessibility efforts. Our goal is to support the process - accessibility does not happen overnight.</a:t>
            </a:r>
            <a:endParaRPr lang="en-US" dirty="0"/>
          </a:p>
        </p:txBody>
      </p:sp>
      <p:sp>
        <p:nvSpPr>
          <p:cNvPr id="4" name="Slide Number Placeholder 3"/>
          <p:cNvSpPr>
            <a:spLocks noGrp="1"/>
          </p:cNvSpPr>
          <p:nvPr>
            <p:ph type="sldNum" sz="quarter" idx="10"/>
          </p:nvPr>
        </p:nvSpPr>
        <p:spPr/>
        <p:txBody>
          <a:bodyPr/>
          <a:lstStyle/>
          <a:p>
            <a:fld id="{7AF657EB-EE5E-450C-A48D-75C448C1EFD9}" type="slidenum">
              <a:rPr lang="en-US" smtClean="0"/>
              <a:t>1</a:t>
            </a:fld>
            <a:endParaRPr lang="en-US" dirty="0"/>
          </a:p>
        </p:txBody>
      </p:sp>
    </p:spTree>
    <p:extLst>
      <p:ext uri="{BB962C8B-B14F-4D97-AF65-F5344CB8AC3E}">
        <p14:creationId xmlns:p14="http://schemas.microsoft.com/office/powerpoint/2010/main" val="163092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FEB28-9612-4CCC-AD5D-9E0D6292447B}" type="slidenum">
              <a:rPr lang="en-US" smtClean="0"/>
              <a:t>10</a:t>
            </a:fld>
            <a:endParaRPr lang="en-US" dirty="0"/>
          </a:p>
        </p:txBody>
      </p:sp>
    </p:spTree>
    <p:extLst>
      <p:ext uri="{BB962C8B-B14F-4D97-AF65-F5344CB8AC3E}">
        <p14:creationId xmlns:p14="http://schemas.microsoft.com/office/powerpoint/2010/main" val="4249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is never done! </a:t>
            </a:r>
          </a:p>
          <a:p>
            <a:r>
              <a:rPr lang="en-US" dirty="0"/>
              <a:t>It is always</a:t>
            </a:r>
            <a:r>
              <a:rPr lang="en-US" baseline="0" dirty="0"/>
              <a:t> a moving target. </a:t>
            </a:r>
          </a:p>
        </p:txBody>
      </p:sp>
      <p:sp>
        <p:nvSpPr>
          <p:cNvPr id="4" name="Slide Number Placeholder 3"/>
          <p:cNvSpPr>
            <a:spLocks noGrp="1"/>
          </p:cNvSpPr>
          <p:nvPr>
            <p:ph type="sldNum" sz="quarter" idx="10"/>
          </p:nvPr>
        </p:nvSpPr>
        <p:spPr/>
        <p:txBody>
          <a:bodyPr/>
          <a:lstStyle/>
          <a:p>
            <a:fld id="{5EE2CF44-2B13-41B4-A334-1CDF534EEBBF}" type="slidenum">
              <a:rPr lang="en-US" smtClean="0"/>
              <a:t>15</a:t>
            </a:fld>
            <a:endParaRPr lang="en-US"/>
          </a:p>
        </p:txBody>
      </p:sp>
    </p:spTree>
    <p:extLst>
      <p:ext uri="{BB962C8B-B14F-4D97-AF65-F5344CB8AC3E}">
        <p14:creationId xmlns:p14="http://schemas.microsoft.com/office/powerpoint/2010/main" val="288441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is never done! </a:t>
            </a:r>
          </a:p>
          <a:p>
            <a:r>
              <a:rPr lang="en-US" dirty="0"/>
              <a:t>It is always</a:t>
            </a:r>
            <a:r>
              <a:rPr lang="en-US" baseline="0" dirty="0"/>
              <a:t> a moving target. </a:t>
            </a:r>
          </a:p>
        </p:txBody>
      </p:sp>
      <p:sp>
        <p:nvSpPr>
          <p:cNvPr id="4" name="Slide Number Placeholder 3"/>
          <p:cNvSpPr>
            <a:spLocks noGrp="1"/>
          </p:cNvSpPr>
          <p:nvPr>
            <p:ph type="sldNum" sz="quarter" idx="10"/>
          </p:nvPr>
        </p:nvSpPr>
        <p:spPr/>
        <p:txBody>
          <a:bodyPr/>
          <a:lstStyle/>
          <a:p>
            <a:fld id="{5EE2CF44-2B13-41B4-A334-1CDF534EEBBF}" type="slidenum">
              <a:rPr lang="en-US" smtClean="0"/>
              <a:t>19</a:t>
            </a:fld>
            <a:endParaRPr lang="en-US"/>
          </a:p>
        </p:txBody>
      </p:sp>
    </p:spTree>
    <p:extLst>
      <p:ext uri="{BB962C8B-B14F-4D97-AF65-F5344CB8AC3E}">
        <p14:creationId xmlns:p14="http://schemas.microsoft.com/office/powerpoint/2010/main" val="192057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Accessibility is the ability to access information so that everyone can perceive or view what is being conveyed, operate or interact with information, understand regardless of different learning styles and abilities and be able to access using various platforms and technologies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Universal Design started in architecture: creating spaces that work for everyone, spaces that are inclusive.  Whether you’re short or tall, young or old, or have a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Universal Design</a:t>
            </a:r>
            <a:r>
              <a:rPr lang="en-US" baseline="0" dirty="0"/>
              <a:t> is the design of products and environments that are simple, useful and accommodates all people to meet individuals’ preferences and abilities. </a:t>
            </a:r>
          </a:p>
          <a:p>
            <a:endParaRPr lang="en-US" baseline="0" dirty="0"/>
          </a:p>
          <a:p>
            <a:r>
              <a:rPr lang="en-US" baseline="0" dirty="0"/>
              <a:t>Universal Design ties into a concept called universal design for learning to emphasize how learning can be made accessible and effective for all. </a:t>
            </a:r>
          </a:p>
          <a:p>
            <a:endParaRPr lang="en-US" baseline="0" dirty="0"/>
          </a:p>
          <a:p>
            <a:endParaRPr lang="en-US" b="1" dirty="0"/>
          </a:p>
        </p:txBody>
      </p:sp>
      <p:sp>
        <p:nvSpPr>
          <p:cNvPr id="4" name="Slide Number Placeholder 3"/>
          <p:cNvSpPr>
            <a:spLocks noGrp="1"/>
          </p:cNvSpPr>
          <p:nvPr>
            <p:ph type="sldNum" sz="quarter" idx="10"/>
          </p:nvPr>
        </p:nvSpPr>
        <p:spPr/>
        <p:txBody>
          <a:bodyPr/>
          <a:lstStyle/>
          <a:p>
            <a:fld id="{7AF657EB-EE5E-450C-A48D-75C448C1EFD9}" type="slidenum">
              <a:rPr lang="en-US" smtClean="0"/>
              <a:t>2</a:t>
            </a:fld>
            <a:endParaRPr lang="en-US" dirty="0"/>
          </a:p>
        </p:txBody>
      </p:sp>
    </p:spTree>
    <p:extLst>
      <p:ext uri="{BB962C8B-B14F-4D97-AF65-F5344CB8AC3E}">
        <p14:creationId xmlns:p14="http://schemas.microsoft.com/office/powerpoint/2010/main" val="31542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Circular diagram divided into 3 equal sections each titled right, smart, legal.</a:t>
            </a:r>
          </a:p>
        </p:txBody>
      </p:sp>
      <p:sp>
        <p:nvSpPr>
          <p:cNvPr id="4" name="Slide Number Placeholder 3"/>
          <p:cNvSpPr>
            <a:spLocks noGrp="1"/>
          </p:cNvSpPr>
          <p:nvPr>
            <p:ph type="sldNum" sz="quarter" idx="10"/>
          </p:nvPr>
        </p:nvSpPr>
        <p:spPr/>
        <p:txBody>
          <a:bodyPr/>
          <a:lstStyle/>
          <a:p>
            <a:fld id="{7AF657EB-EE5E-450C-A48D-75C448C1EFD9}" type="slidenum">
              <a:rPr lang="en-US" smtClean="0"/>
              <a:t>3</a:t>
            </a:fld>
            <a:endParaRPr lang="en-US" dirty="0"/>
          </a:p>
        </p:txBody>
      </p:sp>
    </p:spTree>
    <p:extLst>
      <p:ext uri="{BB962C8B-B14F-4D97-AF65-F5344CB8AC3E}">
        <p14:creationId xmlns:p14="http://schemas.microsoft.com/office/powerpoint/2010/main" val="415270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FEB28-9612-4CCC-AD5D-9E0D6292447B}" type="slidenum">
              <a:rPr lang="en-US" smtClean="0"/>
              <a:t>4</a:t>
            </a:fld>
            <a:endParaRPr lang="en-US" dirty="0"/>
          </a:p>
        </p:txBody>
      </p:sp>
    </p:spTree>
    <p:extLst>
      <p:ext uri="{BB962C8B-B14F-4D97-AF65-F5344CB8AC3E}">
        <p14:creationId xmlns:p14="http://schemas.microsoft.com/office/powerpoint/2010/main" val="60221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All content produced by CSUN must be accessible.  That</a:t>
            </a:r>
            <a:r>
              <a:rPr lang="en-US" baseline="0" dirty="0"/>
              <a:t> includes:</a:t>
            </a:r>
          </a:p>
          <a:p>
            <a:pPr marL="171450" indent="-171450">
              <a:buFont typeface="Arial" panose="020B0604020202020204" pitchFamily="34" charset="0"/>
              <a:buChar char="•"/>
            </a:pPr>
            <a:r>
              <a:rPr lang="en-US" baseline="0" dirty="0"/>
              <a:t>Office documents and PDFs</a:t>
            </a:r>
          </a:p>
          <a:p>
            <a:pPr marL="171450" indent="-171450">
              <a:buFont typeface="Arial" panose="020B0604020202020204" pitchFamily="34" charset="0"/>
              <a:buChar char="•"/>
            </a:pPr>
            <a:r>
              <a:rPr lang="en-US" baseline="0" dirty="0"/>
              <a:t>Websites</a:t>
            </a:r>
          </a:p>
          <a:p>
            <a:pPr marL="171450" indent="-171450">
              <a:buFont typeface="Arial" panose="020B0604020202020204" pitchFamily="34" charset="0"/>
              <a:buChar char="•"/>
            </a:pPr>
            <a:r>
              <a:rPr lang="en-US" baseline="0" dirty="0"/>
              <a:t>Videos</a:t>
            </a:r>
          </a:p>
          <a:p>
            <a:pPr marL="171450" indent="-171450">
              <a:buFont typeface="Arial" panose="020B0604020202020204" pitchFamily="34" charset="0"/>
              <a:buChar char="•"/>
            </a:pPr>
            <a:r>
              <a:rPr lang="en-US" baseline="0" dirty="0"/>
              <a:t>Forms</a:t>
            </a:r>
          </a:p>
          <a:p>
            <a:pPr marL="171450" indent="-171450">
              <a:buFont typeface="Arial" panose="020B0604020202020204" pitchFamily="34" charset="0"/>
              <a:buChar char="•"/>
            </a:pPr>
            <a:r>
              <a:rPr lang="en-US" baseline="0" dirty="0"/>
              <a:t>Emails</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Accessible to everyone means</a:t>
            </a:r>
            <a:r>
              <a:rPr lang="en-US" baseline="0" dirty="0"/>
              <a:t>:</a:t>
            </a:r>
            <a:endParaRPr lang="en-US" dirty="0"/>
          </a:p>
          <a:p>
            <a:pPr marL="171450" indent="-171450">
              <a:buFont typeface="Arial" panose="020B0604020202020204" pitchFamily="34" charset="0"/>
              <a:buChar char="•"/>
            </a:pPr>
            <a:r>
              <a:rPr lang="en-US" dirty="0"/>
              <a:t>Easy to get</a:t>
            </a:r>
          </a:p>
          <a:p>
            <a:pPr marL="171450" indent="-171450">
              <a:buFont typeface="Arial" panose="020B0604020202020204" pitchFamily="34" charset="0"/>
              <a:buChar char="•"/>
            </a:pPr>
            <a:r>
              <a:rPr lang="en-US" dirty="0"/>
              <a:t>Easy</a:t>
            </a:r>
            <a:r>
              <a:rPr lang="en-US" baseline="0" dirty="0"/>
              <a:t> to understand</a:t>
            </a:r>
          </a:p>
          <a:p>
            <a:pPr marL="171450" indent="-171450">
              <a:buFont typeface="Arial" panose="020B0604020202020204" pitchFamily="34" charset="0"/>
              <a:buChar char="•"/>
            </a:pPr>
            <a:r>
              <a:rPr lang="en-US" baseline="0" dirty="0"/>
              <a:t>Easy to use</a:t>
            </a:r>
            <a:endParaRPr lang="en-US" dirty="0"/>
          </a:p>
        </p:txBody>
      </p:sp>
      <p:sp>
        <p:nvSpPr>
          <p:cNvPr id="4" name="Slide Number Placeholder 3"/>
          <p:cNvSpPr>
            <a:spLocks noGrp="1"/>
          </p:cNvSpPr>
          <p:nvPr>
            <p:ph type="sldNum" sz="quarter" idx="10"/>
          </p:nvPr>
        </p:nvSpPr>
        <p:spPr/>
        <p:txBody>
          <a:bodyPr/>
          <a:lstStyle/>
          <a:p>
            <a:fld id="{7AF657EB-EE5E-450C-A48D-75C448C1EFD9}" type="slidenum">
              <a:rPr lang="en-US" smtClean="0"/>
              <a:t>5</a:t>
            </a:fld>
            <a:endParaRPr lang="en-US" dirty="0"/>
          </a:p>
        </p:txBody>
      </p:sp>
    </p:spTree>
    <p:extLst>
      <p:ext uri="{BB962C8B-B14F-4D97-AF65-F5344CB8AC3E}">
        <p14:creationId xmlns:p14="http://schemas.microsoft.com/office/powerpoint/2010/main" val="382307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Vision:</a:t>
            </a:r>
            <a:r>
              <a:rPr lang="en-US" sz="1200" b="0" i="0" kern="1200" dirty="0">
                <a:solidFill>
                  <a:schemeClr val="tx1"/>
                </a:solidFill>
                <a:effectLst/>
                <a:latin typeface="+mn-lt"/>
                <a:ea typeface="+mn-ea"/>
                <a:cs typeface="+mn-cs"/>
              </a:rPr>
              <a:t> we're talking about folks who have no vision or low vision so the types of assistive technology they might be using are screen readers, high contrast settings, or magnifiers.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Hearing</a:t>
            </a:r>
            <a:r>
              <a:rPr lang="en-US" sz="1200" b="0" i="0" kern="1200" dirty="0">
                <a:solidFill>
                  <a:schemeClr val="tx1"/>
                </a:solidFill>
                <a:effectLst/>
                <a:latin typeface="+mn-lt"/>
                <a:ea typeface="+mn-ea"/>
                <a:cs typeface="+mn-cs"/>
              </a:rPr>
              <a:t>: multimedia</a:t>
            </a:r>
            <a:r>
              <a:rPr lang="en-US" sz="1200" b="0" i="0" kern="1200" baseline="0" dirty="0">
                <a:solidFill>
                  <a:schemeClr val="tx1"/>
                </a:solidFill>
                <a:effectLst/>
                <a:latin typeface="+mn-lt"/>
                <a:ea typeface="+mn-ea"/>
                <a:cs typeface="+mn-cs"/>
              </a:rPr>
              <a:t> needs to be captioning. If you’re giving a presentation, consider having a sign language interpreter for deaf or hard of hearing audience.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1" dirty="0"/>
              <a:t>Mobility:</a:t>
            </a:r>
            <a:r>
              <a:rPr lang="en-US" b="1" baseline="0" dirty="0"/>
              <a:t> </a:t>
            </a:r>
            <a:r>
              <a:rPr lang="en-US" baseline="0" dirty="0"/>
              <a:t>physical mobility make sure document easy to navigate. Electronic mobility view documents across multiple devices.</a:t>
            </a:r>
          </a:p>
          <a:p>
            <a:endParaRPr lang="en-US" baseline="0" dirty="0"/>
          </a:p>
          <a:p>
            <a:r>
              <a:rPr lang="en-US" b="1" baseline="0" dirty="0"/>
              <a:t>Cognitive: </a:t>
            </a:r>
            <a:r>
              <a:rPr lang="en-US" baseline="0" dirty="0"/>
              <a:t>content and layout structure organization.</a:t>
            </a:r>
          </a:p>
          <a:p>
            <a:endParaRPr lang="en-US" baseline="0" dirty="0"/>
          </a:p>
          <a:p>
            <a:r>
              <a:rPr lang="en-US" b="1" baseline="0" dirty="0"/>
              <a:t>Learning</a:t>
            </a:r>
            <a:r>
              <a:rPr lang="en-US" baseline="0" dirty="0"/>
              <a:t>: learning styles, preferences, etc.</a:t>
            </a:r>
          </a:p>
          <a:p>
            <a:endParaRPr lang="en-US" dirty="0"/>
          </a:p>
        </p:txBody>
      </p:sp>
      <p:sp>
        <p:nvSpPr>
          <p:cNvPr id="4" name="Slide Number Placeholder 3"/>
          <p:cNvSpPr>
            <a:spLocks noGrp="1"/>
          </p:cNvSpPr>
          <p:nvPr>
            <p:ph type="sldNum" sz="quarter" idx="10"/>
          </p:nvPr>
        </p:nvSpPr>
        <p:spPr/>
        <p:txBody>
          <a:bodyPr/>
          <a:lstStyle/>
          <a:p>
            <a:fld id="{7AF657EB-EE5E-450C-A48D-75C448C1EFD9}" type="slidenum">
              <a:rPr lang="en-US" smtClean="0"/>
              <a:t>6</a:t>
            </a:fld>
            <a:endParaRPr lang="en-US" dirty="0"/>
          </a:p>
        </p:txBody>
      </p:sp>
    </p:spTree>
    <p:extLst>
      <p:ext uri="{BB962C8B-B14F-4D97-AF65-F5344CB8AC3E}">
        <p14:creationId xmlns:p14="http://schemas.microsoft.com/office/powerpoint/2010/main" val="148180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FEB28-9612-4CCC-AD5D-9E0D6292447B}" type="slidenum">
              <a:rPr lang="en-US" smtClean="0"/>
              <a:t>7</a:t>
            </a:fld>
            <a:endParaRPr lang="en-US" dirty="0"/>
          </a:p>
        </p:txBody>
      </p:sp>
    </p:spTree>
    <p:extLst>
      <p:ext uri="{BB962C8B-B14F-4D97-AF65-F5344CB8AC3E}">
        <p14:creationId xmlns:p14="http://schemas.microsoft.com/office/powerpoint/2010/main" val="279693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Text-to-speech</a:t>
            </a:r>
            <a:r>
              <a:rPr lang="en-US" baseline="0" dirty="0"/>
              <a:t> benefits masses – universal design</a:t>
            </a:r>
            <a:endParaRPr lang="en-US" dirty="0"/>
          </a:p>
        </p:txBody>
      </p:sp>
      <p:sp>
        <p:nvSpPr>
          <p:cNvPr id="4" name="Slide Number Placeholder 3"/>
          <p:cNvSpPr>
            <a:spLocks noGrp="1"/>
          </p:cNvSpPr>
          <p:nvPr>
            <p:ph type="sldNum" sz="quarter" idx="10"/>
          </p:nvPr>
        </p:nvSpPr>
        <p:spPr/>
        <p:txBody>
          <a:bodyPr/>
          <a:lstStyle/>
          <a:p>
            <a:fld id="{477F4DD9-EC6D-4FAE-AF52-43FE0E54EDDB}" type="slidenum">
              <a:rPr lang="en-US" smtClean="0"/>
              <a:t>8</a:t>
            </a:fld>
            <a:endParaRPr lang="en-US"/>
          </a:p>
        </p:txBody>
      </p:sp>
    </p:spTree>
    <p:extLst>
      <p:ext uri="{BB962C8B-B14F-4D97-AF65-F5344CB8AC3E}">
        <p14:creationId xmlns:p14="http://schemas.microsoft.com/office/powerpoint/2010/main" val="270825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FEB28-9612-4CCC-AD5D-9E0D6292447B}" type="slidenum">
              <a:rPr lang="en-US" smtClean="0"/>
              <a:t>9</a:t>
            </a:fld>
            <a:endParaRPr lang="en-US" dirty="0"/>
          </a:p>
        </p:txBody>
      </p:sp>
    </p:spTree>
    <p:extLst>
      <p:ext uri="{BB962C8B-B14F-4D97-AF65-F5344CB8AC3E}">
        <p14:creationId xmlns:p14="http://schemas.microsoft.com/office/powerpoint/2010/main" val="361391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701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6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47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288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023" y="203200"/>
            <a:ext cx="10515600" cy="815975"/>
          </a:xfrm>
        </p:spPr>
        <p:txBody>
          <a:bodyPr/>
          <a:lstStyle/>
          <a:p>
            <a:r>
              <a:rPr lang="en-US"/>
              <a:t>Click to edit Master title style</a:t>
            </a:r>
          </a:p>
        </p:txBody>
      </p:sp>
      <p:sp>
        <p:nvSpPr>
          <p:cNvPr id="9" name="Content Placeholder 8"/>
          <p:cNvSpPr>
            <a:spLocks noGrp="1"/>
          </p:cNvSpPr>
          <p:nvPr>
            <p:ph sz="quarter" idx="10"/>
          </p:nvPr>
        </p:nvSpPr>
        <p:spPr>
          <a:xfrm>
            <a:off x="883023" y="1123703"/>
            <a:ext cx="10515600" cy="819150"/>
          </a:xfrm>
        </p:spPr>
        <p:txBody>
          <a:bodyPr/>
          <a:lstStyle>
            <a:lvl1pPr marL="0" indent="0" algn="ctr">
              <a:buFontTx/>
              <a:buNone/>
              <a:defRPr/>
            </a:lvl1pPr>
          </a:lstStyle>
          <a:p>
            <a:pPr lvl="0"/>
            <a:r>
              <a:rPr lang="en-US" dirty="0"/>
              <a:t>Edit Master text styles</a:t>
            </a:r>
          </a:p>
        </p:txBody>
      </p:sp>
      <p:sp>
        <p:nvSpPr>
          <p:cNvPr id="12" name="Content Placeholder 11"/>
          <p:cNvSpPr>
            <a:spLocks noGrp="1"/>
          </p:cNvSpPr>
          <p:nvPr>
            <p:ph sz="quarter" idx="11"/>
          </p:nvPr>
        </p:nvSpPr>
        <p:spPr>
          <a:xfrm>
            <a:off x="263685" y="2205643"/>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3" name="Content Placeholder 11"/>
          <p:cNvSpPr>
            <a:spLocks noGrp="1"/>
          </p:cNvSpPr>
          <p:nvPr>
            <p:ph sz="quarter" idx="12"/>
          </p:nvPr>
        </p:nvSpPr>
        <p:spPr>
          <a:xfrm>
            <a:off x="263685" y="2838809"/>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Content Placeholder 11"/>
          <p:cNvSpPr>
            <a:spLocks noGrp="1"/>
          </p:cNvSpPr>
          <p:nvPr>
            <p:ph sz="quarter" idx="13"/>
          </p:nvPr>
        </p:nvSpPr>
        <p:spPr>
          <a:xfrm>
            <a:off x="3253554" y="2224677"/>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Content Placeholder 11"/>
          <p:cNvSpPr>
            <a:spLocks noGrp="1"/>
          </p:cNvSpPr>
          <p:nvPr>
            <p:ph sz="quarter" idx="14"/>
          </p:nvPr>
        </p:nvSpPr>
        <p:spPr>
          <a:xfrm>
            <a:off x="3253554" y="2857843"/>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Content Placeholder 11"/>
          <p:cNvSpPr>
            <a:spLocks noGrp="1"/>
          </p:cNvSpPr>
          <p:nvPr>
            <p:ph sz="quarter" idx="15"/>
          </p:nvPr>
        </p:nvSpPr>
        <p:spPr>
          <a:xfrm>
            <a:off x="6252851" y="2205643"/>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7" name="Content Placeholder 11"/>
          <p:cNvSpPr>
            <a:spLocks noGrp="1"/>
          </p:cNvSpPr>
          <p:nvPr>
            <p:ph sz="quarter" idx="16"/>
          </p:nvPr>
        </p:nvSpPr>
        <p:spPr>
          <a:xfrm>
            <a:off x="6252851" y="2838809"/>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8" name="Content Placeholder 11"/>
          <p:cNvSpPr>
            <a:spLocks noGrp="1"/>
          </p:cNvSpPr>
          <p:nvPr>
            <p:ph sz="quarter" idx="17"/>
          </p:nvPr>
        </p:nvSpPr>
        <p:spPr>
          <a:xfrm>
            <a:off x="9195586" y="2205643"/>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9" name="Content Placeholder 11"/>
          <p:cNvSpPr>
            <a:spLocks noGrp="1"/>
          </p:cNvSpPr>
          <p:nvPr>
            <p:ph sz="quarter" idx="18"/>
          </p:nvPr>
        </p:nvSpPr>
        <p:spPr>
          <a:xfrm>
            <a:off x="9195586" y="2838809"/>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Content Placeholder 5"/>
          <p:cNvSpPr>
            <a:spLocks noGrp="1"/>
          </p:cNvSpPr>
          <p:nvPr>
            <p:ph sz="quarter" idx="19"/>
          </p:nvPr>
        </p:nvSpPr>
        <p:spPr>
          <a:xfrm>
            <a:off x="6391275" y="6324600"/>
            <a:ext cx="3808413" cy="533400"/>
          </a:xfrm>
        </p:spPr>
        <p:txBody>
          <a:bodyPr>
            <a:normAutofit/>
          </a:bodyPr>
          <a:lstStyle>
            <a:lvl1pPr>
              <a:defRPr sz="1400"/>
            </a:lvl1pPr>
          </a:lstStyle>
          <a:p>
            <a:pPr lvl="0"/>
            <a:r>
              <a:rPr lang="en-US" dirty="0"/>
              <a:t>Edit Master text styles</a:t>
            </a:r>
          </a:p>
        </p:txBody>
      </p:sp>
    </p:spTree>
    <p:extLst>
      <p:ext uri="{BB962C8B-B14F-4D97-AF65-F5344CB8AC3E}">
        <p14:creationId xmlns:p14="http://schemas.microsoft.com/office/powerpoint/2010/main" val="2557663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8905"/>
            <a:ext cx="10515600" cy="968375"/>
          </a:xfrm>
        </p:spPr>
        <p:txBody>
          <a:bodyPr/>
          <a:lstStyle/>
          <a:p>
            <a:r>
              <a:rPr lang="en-US"/>
              <a:t>Click to edit Master title style</a:t>
            </a:r>
          </a:p>
        </p:txBody>
      </p:sp>
      <p:sp>
        <p:nvSpPr>
          <p:cNvPr id="3" name="Content Placeholder 2"/>
          <p:cNvSpPr>
            <a:spLocks noGrp="1"/>
          </p:cNvSpPr>
          <p:nvPr>
            <p:ph idx="1"/>
          </p:nvPr>
        </p:nvSpPr>
        <p:spPr>
          <a:xfrm>
            <a:off x="838200" y="2338705"/>
            <a:ext cx="10515600" cy="3536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838200" y="1203325"/>
            <a:ext cx="10515600" cy="1029335"/>
          </a:xfr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335433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83"/>
            <a:ext cx="105156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838200" y="1534882"/>
            <a:ext cx="10515600" cy="43801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3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normAutofit/>
          </a:bodyPr>
          <a:lstStyle>
            <a:lvl1pPr algn="ctr">
              <a:defRPr sz="5400"/>
            </a:lvl1pPr>
          </a:lstStyle>
          <a:p>
            <a:r>
              <a:rPr lang="en-US" dirty="0"/>
              <a:t>Click to edit Master title style</a:t>
            </a:r>
          </a:p>
        </p:txBody>
      </p:sp>
      <p:sp>
        <p:nvSpPr>
          <p:cNvPr id="3" name="Text Placeholder 2"/>
          <p:cNvSpPr>
            <a:spLocks noGrp="1"/>
          </p:cNvSpPr>
          <p:nvPr>
            <p:ph type="body" idx="1"/>
          </p:nvPr>
        </p:nvSpPr>
        <p:spPr>
          <a:xfrm>
            <a:off x="831850" y="3551238"/>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4573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1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1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86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648456" cy="401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908" y="1834642"/>
            <a:ext cx="3302508" cy="401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0"/>
          </p:nvPr>
        </p:nvSpPr>
        <p:spPr>
          <a:xfrm>
            <a:off x="8011668" y="1825624"/>
            <a:ext cx="3342132" cy="4022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45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442"/>
          </a:xfrm>
        </p:spPr>
        <p:txBody>
          <a:bodyPr/>
          <a:lstStyle/>
          <a:p>
            <a:r>
              <a:rPr lang="en-US"/>
              <a:t>Click to edit Master title style</a:t>
            </a:r>
          </a:p>
        </p:txBody>
      </p:sp>
      <p:sp>
        <p:nvSpPr>
          <p:cNvPr id="3" name="Content Placeholder 2"/>
          <p:cNvSpPr>
            <a:spLocks noGrp="1"/>
          </p:cNvSpPr>
          <p:nvPr>
            <p:ph sz="half" idx="1"/>
          </p:nvPr>
        </p:nvSpPr>
        <p:spPr>
          <a:xfrm>
            <a:off x="838200" y="1825625"/>
            <a:ext cx="2269976" cy="3031273"/>
          </a:xfrm>
        </p:spPr>
        <p:txBody>
          <a:bodyPr>
            <a:normAutofit/>
          </a:bodyPr>
          <a:lstStyle>
            <a:lvl1pPr marL="0" indent="0">
              <a:buFontTx/>
              <a:buNone/>
              <a:defRPr sz="2400"/>
            </a:lvl1pPr>
          </a:lstStyle>
          <a:p>
            <a:pPr lvl="0"/>
            <a:r>
              <a:rPr lang="en-US" dirty="0"/>
              <a:t>Edit Master text styles</a:t>
            </a:r>
          </a:p>
        </p:txBody>
      </p:sp>
      <p:sp>
        <p:nvSpPr>
          <p:cNvPr id="4" name="Content Placeholder 3"/>
          <p:cNvSpPr>
            <a:spLocks noGrp="1"/>
          </p:cNvSpPr>
          <p:nvPr>
            <p:ph sz="half" idx="2"/>
          </p:nvPr>
        </p:nvSpPr>
        <p:spPr>
          <a:xfrm>
            <a:off x="3291622" y="1834641"/>
            <a:ext cx="2581084" cy="3031273"/>
          </a:xfrm>
        </p:spPr>
        <p:txBody>
          <a:bodyPr>
            <a:normAutofit/>
          </a:bodyPr>
          <a:lstStyle>
            <a:lvl1pPr marL="0" indent="0">
              <a:buFontTx/>
              <a:buNone/>
              <a:defRPr sz="2400"/>
            </a:lvl1pPr>
          </a:lstStyle>
          <a:p>
            <a:pPr lvl="0"/>
            <a:r>
              <a:rPr lang="en-US" dirty="0"/>
              <a:t>Edit Master text styles</a:t>
            </a:r>
          </a:p>
        </p:txBody>
      </p:sp>
      <p:sp>
        <p:nvSpPr>
          <p:cNvPr id="6" name="Content Placeholder 4"/>
          <p:cNvSpPr>
            <a:spLocks noGrp="1"/>
          </p:cNvSpPr>
          <p:nvPr>
            <p:ph sz="quarter" idx="10"/>
          </p:nvPr>
        </p:nvSpPr>
        <p:spPr>
          <a:xfrm>
            <a:off x="5954927" y="1834642"/>
            <a:ext cx="2618151" cy="3038084"/>
          </a:xfrm>
        </p:spPr>
        <p:txBody>
          <a:bodyPr>
            <a:normAutofit/>
          </a:bodyPr>
          <a:lstStyle>
            <a:lvl1pPr marL="0" indent="0">
              <a:buFontTx/>
              <a:buNone/>
              <a:defRPr sz="2400"/>
            </a:lvl1pPr>
          </a:lstStyle>
          <a:p>
            <a:pPr lvl="0"/>
            <a:r>
              <a:rPr lang="en-US" dirty="0"/>
              <a:t>Edit Master text styles</a:t>
            </a:r>
          </a:p>
        </p:txBody>
      </p:sp>
      <p:sp>
        <p:nvSpPr>
          <p:cNvPr id="7" name="Content Placeholder 5"/>
          <p:cNvSpPr>
            <a:spLocks noGrp="1"/>
          </p:cNvSpPr>
          <p:nvPr>
            <p:ph sz="quarter" idx="11"/>
          </p:nvPr>
        </p:nvSpPr>
        <p:spPr>
          <a:xfrm>
            <a:off x="8719457" y="1816609"/>
            <a:ext cx="2634344" cy="3038084"/>
          </a:xfrm>
        </p:spPr>
        <p:txBody>
          <a:bodyPr>
            <a:normAutofit/>
          </a:bodyPr>
          <a:lstStyle>
            <a:lvl1pPr marL="0" indent="0">
              <a:buFontTx/>
              <a:buNone/>
              <a:defRPr sz="2400"/>
            </a:lvl1pPr>
          </a:lstStyle>
          <a:p>
            <a:pPr lvl="0"/>
            <a:r>
              <a:rPr lang="en-US" dirty="0"/>
              <a:t>Edit Master text styles</a:t>
            </a:r>
          </a:p>
        </p:txBody>
      </p:sp>
      <p:sp>
        <p:nvSpPr>
          <p:cNvPr id="8" name="Content Placeholder 7"/>
          <p:cNvSpPr>
            <a:spLocks noGrp="1"/>
          </p:cNvSpPr>
          <p:nvPr>
            <p:ph sz="quarter" idx="12"/>
          </p:nvPr>
        </p:nvSpPr>
        <p:spPr>
          <a:xfrm>
            <a:off x="7756525" y="5257800"/>
            <a:ext cx="3597275" cy="620713"/>
          </a:xfrm>
        </p:spPr>
        <p:txBody>
          <a:bodyPr/>
          <a:lstStyle>
            <a:lvl1pPr marL="0" indent="0" algn="ctr">
              <a:buNone/>
              <a:defRPr/>
            </a:lvl1pPr>
          </a:lstStyle>
          <a:p>
            <a:pPr lvl="0"/>
            <a:r>
              <a:rPr lang="en-US" dirty="0"/>
              <a:t>Edit Master text styles</a:t>
            </a:r>
          </a:p>
        </p:txBody>
      </p:sp>
    </p:spTree>
    <p:extLst>
      <p:ext uri="{BB962C8B-B14F-4D97-AF65-F5344CB8AC3E}">
        <p14:creationId xmlns:p14="http://schemas.microsoft.com/office/powerpoint/2010/main" val="352112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442"/>
          </a:xfrm>
        </p:spPr>
        <p:txBody>
          <a:bodyPr/>
          <a:lstStyle/>
          <a:p>
            <a:r>
              <a:rPr lang="en-US"/>
              <a:t>Click to edit Master title style</a:t>
            </a:r>
          </a:p>
        </p:txBody>
      </p:sp>
      <p:sp>
        <p:nvSpPr>
          <p:cNvPr id="3" name="Content Placeholder 2"/>
          <p:cNvSpPr>
            <a:spLocks noGrp="1"/>
          </p:cNvSpPr>
          <p:nvPr>
            <p:ph sz="half" idx="1"/>
          </p:nvPr>
        </p:nvSpPr>
        <p:spPr>
          <a:xfrm>
            <a:off x="381000" y="1919992"/>
            <a:ext cx="1867805" cy="2683570"/>
          </a:xfrm>
        </p:spPr>
        <p:txBody>
          <a:bodyPr>
            <a:normAutofit/>
          </a:bodyPr>
          <a:lstStyle>
            <a:lvl1pPr marL="0" indent="0">
              <a:buFontTx/>
              <a:buNone/>
              <a:defRPr sz="2400"/>
            </a:lvl1pPr>
          </a:lstStyle>
          <a:p>
            <a:pPr lvl="0"/>
            <a:r>
              <a:rPr lang="en-US" dirty="0"/>
              <a:t>Edit Master text styles</a:t>
            </a:r>
          </a:p>
        </p:txBody>
      </p:sp>
      <p:sp>
        <p:nvSpPr>
          <p:cNvPr id="4" name="Content Placeholder 3"/>
          <p:cNvSpPr>
            <a:spLocks noGrp="1"/>
          </p:cNvSpPr>
          <p:nvPr>
            <p:ph sz="half" idx="2"/>
          </p:nvPr>
        </p:nvSpPr>
        <p:spPr>
          <a:xfrm>
            <a:off x="2443897" y="1935484"/>
            <a:ext cx="2123794" cy="2683570"/>
          </a:xfrm>
        </p:spPr>
        <p:txBody>
          <a:bodyPr>
            <a:normAutofit/>
          </a:bodyPr>
          <a:lstStyle>
            <a:lvl1pPr marL="0" indent="0">
              <a:buFontTx/>
              <a:buNone/>
              <a:defRPr sz="2400"/>
            </a:lvl1pPr>
          </a:lstStyle>
          <a:p>
            <a:pPr lvl="0"/>
            <a:r>
              <a:rPr lang="en-US" dirty="0"/>
              <a:t>Edit Master text styles</a:t>
            </a:r>
          </a:p>
        </p:txBody>
      </p:sp>
      <p:sp>
        <p:nvSpPr>
          <p:cNvPr id="6" name="Content Placeholder 4"/>
          <p:cNvSpPr>
            <a:spLocks noGrp="1"/>
          </p:cNvSpPr>
          <p:nvPr>
            <p:ph sz="quarter" idx="10"/>
          </p:nvPr>
        </p:nvSpPr>
        <p:spPr>
          <a:xfrm>
            <a:off x="4762783" y="1935484"/>
            <a:ext cx="2154294" cy="2689600"/>
          </a:xfrm>
        </p:spPr>
        <p:txBody>
          <a:bodyPr>
            <a:normAutofit/>
          </a:bodyPr>
          <a:lstStyle>
            <a:lvl1pPr marL="0" indent="0">
              <a:buFontTx/>
              <a:buNone/>
              <a:defRPr sz="2400"/>
            </a:lvl1pPr>
          </a:lstStyle>
          <a:p>
            <a:pPr lvl="0"/>
            <a:r>
              <a:rPr lang="en-US" dirty="0"/>
              <a:t>Edit Master text styles</a:t>
            </a:r>
          </a:p>
        </p:txBody>
      </p:sp>
      <p:sp>
        <p:nvSpPr>
          <p:cNvPr id="7" name="Content Placeholder 5"/>
          <p:cNvSpPr>
            <a:spLocks noGrp="1"/>
          </p:cNvSpPr>
          <p:nvPr>
            <p:ph sz="quarter" idx="11"/>
          </p:nvPr>
        </p:nvSpPr>
        <p:spPr>
          <a:xfrm>
            <a:off x="7112169" y="1944509"/>
            <a:ext cx="2167618" cy="2689600"/>
          </a:xfrm>
        </p:spPr>
        <p:txBody>
          <a:bodyPr>
            <a:normAutofit/>
          </a:bodyPr>
          <a:lstStyle>
            <a:lvl1pPr marL="0" indent="0">
              <a:buFontTx/>
              <a:buNone/>
              <a:defRPr sz="2400"/>
            </a:lvl1pPr>
          </a:lstStyle>
          <a:p>
            <a:pPr lvl="0"/>
            <a:r>
              <a:rPr lang="en-US" dirty="0"/>
              <a:t>Edit Master text styles</a:t>
            </a:r>
          </a:p>
        </p:txBody>
      </p:sp>
      <p:sp>
        <p:nvSpPr>
          <p:cNvPr id="8" name="Content Placeholder 7"/>
          <p:cNvSpPr>
            <a:spLocks noGrp="1"/>
          </p:cNvSpPr>
          <p:nvPr>
            <p:ph sz="quarter" idx="12"/>
          </p:nvPr>
        </p:nvSpPr>
        <p:spPr>
          <a:xfrm>
            <a:off x="7756525" y="5257800"/>
            <a:ext cx="3597275" cy="620713"/>
          </a:xfrm>
        </p:spPr>
        <p:txBody>
          <a:bodyPr/>
          <a:lstStyle>
            <a:lvl1pPr marL="0" indent="0" algn="ctr">
              <a:buNone/>
              <a:defRPr/>
            </a:lvl1pPr>
          </a:lstStyle>
          <a:p>
            <a:pPr lvl="0"/>
            <a:r>
              <a:rPr lang="en-US" dirty="0"/>
              <a:t>Edit Master text styles</a:t>
            </a:r>
          </a:p>
        </p:txBody>
      </p:sp>
      <p:sp>
        <p:nvSpPr>
          <p:cNvPr id="9" name="Content Placeholder 5">
            <a:extLst>
              <a:ext uri="{FF2B5EF4-FFF2-40B4-BE49-F238E27FC236}">
                <a16:creationId xmlns:a16="http://schemas.microsoft.com/office/drawing/2014/main" id="{66D63483-9C69-4B8B-892C-8E144CD8E869}"/>
              </a:ext>
            </a:extLst>
          </p:cNvPr>
          <p:cNvSpPr>
            <a:spLocks noGrp="1"/>
          </p:cNvSpPr>
          <p:nvPr>
            <p:ph sz="quarter" idx="13"/>
          </p:nvPr>
        </p:nvSpPr>
        <p:spPr>
          <a:xfrm>
            <a:off x="9496366" y="1960368"/>
            <a:ext cx="2167618" cy="2689600"/>
          </a:xfrm>
        </p:spPr>
        <p:txBody>
          <a:bodyPr>
            <a:normAutofit/>
          </a:bodyPr>
          <a:lstStyle>
            <a:lvl1pPr marL="0" indent="0">
              <a:buFontTx/>
              <a:buNone/>
              <a:defRPr sz="2400"/>
            </a:lvl1pPr>
          </a:lstStyle>
          <a:p>
            <a:pPr lvl="0"/>
            <a:r>
              <a:rPr lang="en-US" dirty="0"/>
              <a:t>Edit Master text styles</a:t>
            </a:r>
          </a:p>
        </p:txBody>
      </p:sp>
    </p:spTree>
    <p:extLst>
      <p:ext uri="{BB962C8B-B14F-4D97-AF65-F5344CB8AC3E}">
        <p14:creationId xmlns:p14="http://schemas.microsoft.com/office/powerpoint/2010/main" val="341754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442"/>
          </a:xfrm>
        </p:spPr>
        <p:txBody>
          <a:bodyPr/>
          <a:lstStyle/>
          <a:p>
            <a:r>
              <a:rPr lang="en-US"/>
              <a:t>Click to edit Master title style</a:t>
            </a:r>
          </a:p>
        </p:txBody>
      </p:sp>
      <p:sp>
        <p:nvSpPr>
          <p:cNvPr id="3" name="Content Placeholder 2"/>
          <p:cNvSpPr>
            <a:spLocks noGrp="1"/>
          </p:cNvSpPr>
          <p:nvPr>
            <p:ph sz="half" idx="1"/>
          </p:nvPr>
        </p:nvSpPr>
        <p:spPr>
          <a:xfrm>
            <a:off x="495300" y="1962149"/>
            <a:ext cx="1867805" cy="1050737"/>
          </a:xfrm>
        </p:spPr>
        <p:txBody>
          <a:bodyPr>
            <a:normAutofit/>
          </a:bodyPr>
          <a:lstStyle>
            <a:lvl1pPr marL="0" indent="0">
              <a:buFontTx/>
              <a:buNone/>
              <a:defRPr sz="2400"/>
            </a:lvl1pPr>
          </a:lstStyle>
          <a:p>
            <a:pPr lvl="0"/>
            <a:r>
              <a:rPr lang="en-US" dirty="0"/>
              <a:t>Edit Master text styles</a:t>
            </a:r>
          </a:p>
        </p:txBody>
      </p:sp>
      <p:sp>
        <p:nvSpPr>
          <p:cNvPr id="4" name="Content Placeholder 3"/>
          <p:cNvSpPr>
            <a:spLocks noGrp="1"/>
          </p:cNvSpPr>
          <p:nvPr>
            <p:ph sz="half" idx="2"/>
          </p:nvPr>
        </p:nvSpPr>
        <p:spPr>
          <a:xfrm>
            <a:off x="2558197" y="1977641"/>
            <a:ext cx="2123794" cy="1050737"/>
          </a:xfrm>
        </p:spPr>
        <p:txBody>
          <a:bodyPr>
            <a:normAutofit/>
          </a:bodyPr>
          <a:lstStyle>
            <a:lvl1pPr marL="0" indent="0">
              <a:buFontTx/>
              <a:buNone/>
              <a:defRPr sz="2400"/>
            </a:lvl1pPr>
          </a:lstStyle>
          <a:p>
            <a:pPr lvl="0"/>
            <a:r>
              <a:rPr lang="en-US" dirty="0"/>
              <a:t>Edit Master text styles</a:t>
            </a:r>
          </a:p>
        </p:txBody>
      </p:sp>
      <p:sp>
        <p:nvSpPr>
          <p:cNvPr id="6" name="Content Placeholder 4"/>
          <p:cNvSpPr>
            <a:spLocks noGrp="1"/>
          </p:cNvSpPr>
          <p:nvPr>
            <p:ph sz="quarter" idx="10"/>
          </p:nvPr>
        </p:nvSpPr>
        <p:spPr>
          <a:xfrm>
            <a:off x="4877083" y="1981311"/>
            <a:ext cx="2154294" cy="1053098"/>
          </a:xfrm>
        </p:spPr>
        <p:txBody>
          <a:bodyPr>
            <a:normAutofit/>
          </a:bodyPr>
          <a:lstStyle>
            <a:lvl1pPr marL="0" indent="0">
              <a:buFontTx/>
              <a:buNone/>
              <a:defRPr sz="2400"/>
            </a:lvl1pPr>
          </a:lstStyle>
          <a:p>
            <a:pPr lvl="0"/>
            <a:r>
              <a:rPr lang="en-US" dirty="0"/>
              <a:t>Edit Master text styles</a:t>
            </a:r>
          </a:p>
        </p:txBody>
      </p:sp>
      <p:sp>
        <p:nvSpPr>
          <p:cNvPr id="7" name="Content Placeholder 5"/>
          <p:cNvSpPr>
            <a:spLocks noGrp="1"/>
          </p:cNvSpPr>
          <p:nvPr>
            <p:ph sz="quarter" idx="11"/>
          </p:nvPr>
        </p:nvSpPr>
        <p:spPr>
          <a:xfrm>
            <a:off x="7226469" y="1990336"/>
            <a:ext cx="2167618" cy="1053098"/>
          </a:xfrm>
        </p:spPr>
        <p:txBody>
          <a:bodyPr>
            <a:normAutofit/>
          </a:bodyPr>
          <a:lstStyle>
            <a:lvl1pPr marL="0" indent="0">
              <a:buFontTx/>
              <a:buNone/>
              <a:defRPr sz="2400"/>
            </a:lvl1pPr>
          </a:lstStyle>
          <a:p>
            <a:pPr lvl="0"/>
            <a:r>
              <a:rPr lang="en-US" dirty="0"/>
              <a:t>Edit Master text styles</a:t>
            </a:r>
          </a:p>
        </p:txBody>
      </p:sp>
      <p:sp>
        <p:nvSpPr>
          <p:cNvPr id="9" name="Content Placeholder 5">
            <a:extLst>
              <a:ext uri="{FF2B5EF4-FFF2-40B4-BE49-F238E27FC236}">
                <a16:creationId xmlns:a16="http://schemas.microsoft.com/office/drawing/2014/main" id="{66D63483-9C69-4B8B-892C-8E144CD8E869}"/>
              </a:ext>
            </a:extLst>
          </p:cNvPr>
          <p:cNvSpPr>
            <a:spLocks noGrp="1"/>
          </p:cNvSpPr>
          <p:nvPr>
            <p:ph sz="quarter" idx="13"/>
          </p:nvPr>
        </p:nvSpPr>
        <p:spPr>
          <a:xfrm>
            <a:off x="9610666" y="2006195"/>
            <a:ext cx="2167618" cy="1053098"/>
          </a:xfrm>
        </p:spPr>
        <p:txBody>
          <a:bodyPr>
            <a:normAutofit/>
          </a:bodyPr>
          <a:lstStyle>
            <a:lvl1pPr marL="0" indent="0">
              <a:buFontTx/>
              <a:buNone/>
              <a:defRPr sz="2400"/>
            </a:lvl1pPr>
          </a:lstStyle>
          <a:p>
            <a:pPr lvl="0"/>
            <a:r>
              <a:rPr lang="en-US" dirty="0"/>
              <a:t>Edit Master text styles</a:t>
            </a:r>
          </a:p>
        </p:txBody>
      </p:sp>
      <p:sp>
        <p:nvSpPr>
          <p:cNvPr id="10" name="Content Placeholder 2"/>
          <p:cNvSpPr>
            <a:spLocks noGrp="1"/>
          </p:cNvSpPr>
          <p:nvPr>
            <p:ph sz="half" idx="14"/>
          </p:nvPr>
        </p:nvSpPr>
        <p:spPr>
          <a:xfrm>
            <a:off x="495300" y="4352924"/>
            <a:ext cx="1867805" cy="1050737"/>
          </a:xfrm>
        </p:spPr>
        <p:txBody>
          <a:bodyPr>
            <a:normAutofit/>
          </a:bodyPr>
          <a:lstStyle>
            <a:lvl1pPr marL="0" indent="0">
              <a:buFontTx/>
              <a:buNone/>
              <a:defRPr sz="2400"/>
            </a:lvl1pPr>
          </a:lstStyle>
          <a:p>
            <a:pPr lvl="0"/>
            <a:r>
              <a:rPr lang="en-US" dirty="0"/>
              <a:t>Edit Master text styles</a:t>
            </a:r>
          </a:p>
        </p:txBody>
      </p:sp>
      <p:sp>
        <p:nvSpPr>
          <p:cNvPr id="11" name="Content Placeholder 3"/>
          <p:cNvSpPr>
            <a:spLocks noGrp="1"/>
          </p:cNvSpPr>
          <p:nvPr>
            <p:ph sz="half" idx="15"/>
          </p:nvPr>
        </p:nvSpPr>
        <p:spPr>
          <a:xfrm>
            <a:off x="2558197" y="4368416"/>
            <a:ext cx="2123794" cy="1050737"/>
          </a:xfrm>
        </p:spPr>
        <p:txBody>
          <a:bodyPr>
            <a:normAutofit/>
          </a:bodyPr>
          <a:lstStyle>
            <a:lvl1pPr marL="0" indent="0">
              <a:buFontTx/>
              <a:buNone/>
              <a:defRPr sz="2400"/>
            </a:lvl1pPr>
          </a:lstStyle>
          <a:p>
            <a:pPr lvl="0"/>
            <a:r>
              <a:rPr lang="en-US" dirty="0"/>
              <a:t>Edit Master text styles</a:t>
            </a:r>
          </a:p>
        </p:txBody>
      </p:sp>
      <p:sp>
        <p:nvSpPr>
          <p:cNvPr id="12" name="Content Placeholder 4"/>
          <p:cNvSpPr>
            <a:spLocks noGrp="1"/>
          </p:cNvSpPr>
          <p:nvPr>
            <p:ph sz="quarter" idx="16"/>
          </p:nvPr>
        </p:nvSpPr>
        <p:spPr>
          <a:xfrm>
            <a:off x="4877083" y="4372086"/>
            <a:ext cx="2154294" cy="1053098"/>
          </a:xfrm>
        </p:spPr>
        <p:txBody>
          <a:bodyPr>
            <a:normAutofit/>
          </a:bodyPr>
          <a:lstStyle>
            <a:lvl1pPr marL="0" indent="0">
              <a:buFontTx/>
              <a:buNone/>
              <a:defRPr sz="2400"/>
            </a:lvl1pPr>
          </a:lstStyle>
          <a:p>
            <a:pPr lvl="0"/>
            <a:r>
              <a:rPr lang="en-US" dirty="0"/>
              <a:t>Edit Master text styles</a:t>
            </a:r>
          </a:p>
        </p:txBody>
      </p:sp>
      <p:sp>
        <p:nvSpPr>
          <p:cNvPr id="13" name="Content Placeholder 5"/>
          <p:cNvSpPr>
            <a:spLocks noGrp="1"/>
          </p:cNvSpPr>
          <p:nvPr>
            <p:ph sz="quarter" idx="17"/>
          </p:nvPr>
        </p:nvSpPr>
        <p:spPr>
          <a:xfrm>
            <a:off x="7226469" y="4381111"/>
            <a:ext cx="2167618" cy="1053098"/>
          </a:xfrm>
        </p:spPr>
        <p:txBody>
          <a:bodyPr>
            <a:normAutofit/>
          </a:bodyPr>
          <a:lstStyle>
            <a:lvl1pPr marL="0" indent="0">
              <a:buFontTx/>
              <a:buNone/>
              <a:defRPr sz="2400"/>
            </a:lvl1pPr>
          </a:lstStyle>
          <a:p>
            <a:pPr lvl="0"/>
            <a:r>
              <a:rPr lang="en-US" dirty="0"/>
              <a:t>Edit Master text styles</a:t>
            </a:r>
          </a:p>
        </p:txBody>
      </p:sp>
      <p:sp>
        <p:nvSpPr>
          <p:cNvPr id="14" name="Content Placeholder 5">
            <a:extLst>
              <a:ext uri="{FF2B5EF4-FFF2-40B4-BE49-F238E27FC236}">
                <a16:creationId xmlns:a16="http://schemas.microsoft.com/office/drawing/2014/main" id="{66D63483-9C69-4B8B-892C-8E144CD8E869}"/>
              </a:ext>
            </a:extLst>
          </p:cNvPr>
          <p:cNvSpPr>
            <a:spLocks noGrp="1"/>
          </p:cNvSpPr>
          <p:nvPr>
            <p:ph sz="quarter" idx="18"/>
          </p:nvPr>
        </p:nvSpPr>
        <p:spPr>
          <a:xfrm>
            <a:off x="9610666" y="4396970"/>
            <a:ext cx="2167618" cy="1053098"/>
          </a:xfrm>
        </p:spPr>
        <p:txBody>
          <a:bodyPr>
            <a:normAutofit/>
          </a:bodyPr>
          <a:lstStyle>
            <a:lvl1pPr marL="0" indent="0">
              <a:buFontTx/>
              <a:buNone/>
              <a:defRPr sz="2400"/>
            </a:lvl1pPr>
          </a:lstStyle>
          <a:p>
            <a:pPr lvl="0"/>
            <a:r>
              <a:rPr lang="en-US" dirty="0"/>
              <a:t>Edit Master text styles</a:t>
            </a:r>
          </a:p>
        </p:txBody>
      </p:sp>
    </p:spTree>
    <p:extLst>
      <p:ext uri="{BB962C8B-B14F-4D97-AF65-F5344CB8AC3E}">
        <p14:creationId xmlns:p14="http://schemas.microsoft.com/office/powerpoint/2010/main" val="77897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3432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3432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5040313" y="5965825"/>
            <a:ext cx="4549775" cy="80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56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227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00467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8" r:id="rId5"/>
    <p:sldLayoutId id="2147483709" r:id="rId6"/>
    <p:sldLayoutId id="2147483710" r:id="rId7"/>
    <p:sldLayoutId id="2147483711" r:id="rId8"/>
    <p:sldLayoutId id="2147483701" r:id="rId9"/>
    <p:sldLayoutId id="2147483702" r:id="rId10"/>
    <p:sldLayoutId id="2147483703" r:id="rId11"/>
    <p:sldLayoutId id="2147483704" r:id="rId12"/>
    <p:sldLayoutId id="2147483715" r:id="rId13"/>
    <p:sldLayoutId id="2147483713" r:id="rId14"/>
  </p:sldLayoutIdLst>
  <p:txStyles>
    <p:titleStyle>
      <a:lvl1pPr algn="ctr"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ashington.edu/doit/universal-design-process-principles-and-applicatio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hyperlink" Target="http://udlguidelines.cast.org/"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csun.edu/universal-design-center/trainin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ebaim.org/training/virtual/custom/csuco-virtua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sun.edu/ncod/media-captioning"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sun.edu/universal-design-center/equatio-accessibilit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csun.edu/universal-design-center/laws-and-polic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topics/health/disability.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www.census.gov/newsroom/releases/archives/miscellaneous/cb12-134.html" TargetMode="External"/><Relationship Id="rId4" Type="http://schemas.openxmlformats.org/officeDocument/2006/relationships/hyperlink" Target="https://nces.ed.gov/fastfacts/display.asp?id=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54845"/>
            <a:ext cx="12192000" cy="1547507"/>
          </a:xfrm>
        </p:spPr>
        <p:txBody>
          <a:bodyPr>
            <a:normAutofit/>
          </a:bodyPr>
          <a:lstStyle/>
          <a:p>
            <a:r>
              <a:rPr lang="en-US" sz="5400" dirty="0"/>
              <a:t>Accessibility </a:t>
            </a:r>
            <a:r>
              <a:rPr lang="en-US" sz="5400" b="0" dirty="0"/>
              <a:t>(A11y) &amp; </a:t>
            </a:r>
            <a:r>
              <a:rPr lang="en-US" sz="5400" dirty="0"/>
              <a:t>Universal Design</a:t>
            </a:r>
          </a:p>
        </p:txBody>
      </p:sp>
      <p:pic>
        <p:nvPicPr>
          <p:cNvPr id="4" name="Picture 3" descr="Universal Design Center 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380903"/>
          </a:xfrm>
          <a:prstGeom prst="rect">
            <a:avLst/>
          </a:prstGeom>
        </p:spPr>
      </p:pic>
    </p:spTree>
    <p:extLst>
      <p:ext uri="{BB962C8B-B14F-4D97-AF65-F5344CB8AC3E}">
        <p14:creationId xmlns:p14="http://schemas.microsoft.com/office/powerpoint/2010/main" val="75041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133737"/>
          </a:xfrm>
        </p:spPr>
        <p:txBody>
          <a:bodyPr/>
          <a:lstStyle/>
          <a:p>
            <a:r>
              <a:rPr lang="en-US" dirty="0"/>
              <a:t>Universal Design Principles</a:t>
            </a:r>
          </a:p>
        </p:txBody>
      </p:sp>
      <p:sp>
        <p:nvSpPr>
          <p:cNvPr id="7" name="Content Placeholder 6"/>
          <p:cNvSpPr>
            <a:spLocks noGrp="1"/>
          </p:cNvSpPr>
          <p:nvPr>
            <p:ph sz="half" idx="1"/>
          </p:nvPr>
        </p:nvSpPr>
        <p:spPr>
          <a:xfrm>
            <a:off x="544286" y="1690688"/>
            <a:ext cx="5475514" cy="4148137"/>
          </a:xfrm>
        </p:spPr>
        <p:txBody>
          <a:bodyPr>
            <a:normAutofit fontScale="40000" lnSpcReduction="20000"/>
          </a:bodyPr>
          <a:lstStyle/>
          <a:p>
            <a:pPr marL="0" indent="0" fontAlgn="base">
              <a:lnSpc>
                <a:spcPct val="120000"/>
              </a:lnSpc>
              <a:buNone/>
            </a:pPr>
            <a:r>
              <a:rPr lang="en-US" sz="6000" dirty="0"/>
              <a:t>1. Equitable use. </a:t>
            </a:r>
            <a:r>
              <a:rPr lang="en-US" sz="3000" dirty="0"/>
              <a:t>The design is useful and marketable to people with diverse abilities. For example, a website that is designed to be accessible to everyone, including people who are blind and use screen reader technology, employs this principle.</a:t>
            </a:r>
          </a:p>
          <a:p>
            <a:pPr marL="0" indent="0" fontAlgn="base">
              <a:lnSpc>
                <a:spcPct val="120000"/>
              </a:lnSpc>
              <a:buNone/>
            </a:pPr>
            <a:r>
              <a:rPr lang="en-US" sz="6000" dirty="0"/>
              <a:t>2. Flexibility in use. </a:t>
            </a:r>
            <a:r>
              <a:rPr lang="en-US" sz="3000" dirty="0"/>
              <a:t>The design accommodates a wide range of individual preferences and abilities. An example is a museum that allows visitors to choose to read or listen to the description of the contents of a display case.</a:t>
            </a:r>
          </a:p>
          <a:p>
            <a:pPr marL="0" indent="0" fontAlgn="base">
              <a:lnSpc>
                <a:spcPct val="120000"/>
              </a:lnSpc>
              <a:buNone/>
            </a:pPr>
            <a:r>
              <a:rPr lang="en-US" sz="6000" dirty="0"/>
              <a:t>3. Simple and intuitive. </a:t>
            </a:r>
            <a:r>
              <a:rPr lang="en-US" sz="3000" dirty="0"/>
              <a:t>Use of the design is easy to understand, regardless of the user's experience, knowledge, language skills, or current concentration level. Science lab equipment with clear and intuitive control buttons is an example of an application of this principle.</a:t>
            </a:r>
          </a:p>
          <a:p>
            <a:pPr marL="0" indent="0" fontAlgn="base">
              <a:lnSpc>
                <a:spcPct val="120000"/>
              </a:lnSpc>
              <a:buNone/>
            </a:pPr>
            <a:r>
              <a:rPr lang="en-US" sz="6000" dirty="0"/>
              <a:t>4. Perceptible information. </a:t>
            </a:r>
            <a:r>
              <a:rPr lang="en-US" sz="3000" dirty="0"/>
              <a:t>The design communicates necessary information effectively to the user, regardless of ambient conditions or the user's sensory abilities. An example of this principle is captioned television programming projected in a noisy sports bar.</a:t>
            </a:r>
          </a:p>
        </p:txBody>
      </p:sp>
      <p:sp>
        <p:nvSpPr>
          <p:cNvPr id="3" name="Content Placeholder 2">
            <a:extLst>
              <a:ext uri="{FF2B5EF4-FFF2-40B4-BE49-F238E27FC236}">
                <a16:creationId xmlns:a16="http://schemas.microsoft.com/office/drawing/2014/main" id="{91038660-9E55-0946-8D11-3D4BF2F56B2E}"/>
              </a:ext>
            </a:extLst>
          </p:cNvPr>
          <p:cNvSpPr>
            <a:spLocks noGrp="1"/>
          </p:cNvSpPr>
          <p:nvPr>
            <p:ph sz="half" idx="2"/>
          </p:nvPr>
        </p:nvSpPr>
        <p:spPr>
          <a:xfrm>
            <a:off x="6172200" y="1690688"/>
            <a:ext cx="5475514" cy="4148137"/>
          </a:xfrm>
        </p:spPr>
        <p:txBody>
          <a:bodyPr>
            <a:normAutofit fontScale="40000" lnSpcReduction="20000"/>
          </a:bodyPr>
          <a:lstStyle/>
          <a:p>
            <a:pPr marL="0" indent="0" fontAlgn="base">
              <a:lnSpc>
                <a:spcPct val="120000"/>
              </a:lnSpc>
              <a:buNone/>
            </a:pPr>
            <a:r>
              <a:rPr lang="en-US" sz="6000" dirty="0"/>
              <a:t>5. Tolerance for error. </a:t>
            </a:r>
            <a:r>
              <a:rPr lang="en-US" sz="3000" dirty="0"/>
              <a:t>The design minimizes hazards and the adverse consequences of accidental or unintended actions. An example of a product applying this principle is software applications that provide guidance when the user makes an inappropriate selection.</a:t>
            </a:r>
          </a:p>
          <a:p>
            <a:pPr marL="0" indent="0" fontAlgn="base">
              <a:lnSpc>
                <a:spcPct val="120000"/>
              </a:lnSpc>
              <a:buNone/>
            </a:pPr>
            <a:r>
              <a:rPr lang="en-US" sz="6000" dirty="0"/>
              <a:t>6. Low physical effort. </a:t>
            </a:r>
            <a:r>
              <a:rPr lang="en-US" sz="3000" dirty="0"/>
              <a:t>The design can be used efficiently, comfortably, and with a minimum of fatigue. Doors that open automatically for people with a wide variety of physical characteristics demonstrate the application of this principle.</a:t>
            </a:r>
          </a:p>
          <a:p>
            <a:pPr marL="0" indent="0" fontAlgn="base">
              <a:lnSpc>
                <a:spcPct val="120000"/>
              </a:lnSpc>
              <a:buNone/>
            </a:pPr>
            <a:r>
              <a:rPr lang="en-US" sz="6000" dirty="0"/>
              <a:t>7. Size and space for approach and use. </a:t>
            </a:r>
            <a:r>
              <a:rPr lang="en-US" sz="3000" dirty="0"/>
              <a:t>Appropriate size and space is provided for approach, reach, manipulation, and use regardless of the user's body size, posture, or mobility. A flexible work area designed for use by employees who are left- or right-handed and have a variety of other physical characteristics and abilities is an example of applying this principle.</a:t>
            </a:r>
          </a:p>
          <a:p>
            <a:pPr marL="0" indent="0" algn="r" fontAlgn="base">
              <a:buNone/>
            </a:pPr>
            <a:r>
              <a:rPr lang="en-US" dirty="0">
                <a:hlinkClick r:id="rId3"/>
              </a:rPr>
              <a:t>Universal Design: Process, Principles, and Applications (UW)</a:t>
            </a:r>
            <a:r>
              <a:rPr lang="en-US" dirty="0"/>
              <a:t> </a:t>
            </a:r>
          </a:p>
          <a:p>
            <a:pPr marL="0" indent="0">
              <a:buNone/>
            </a:pPr>
            <a:endParaRPr lang="en-US" dirty="0"/>
          </a:p>
        </p:txBody>
      </p:sp>
    </p:spTree>
    <p:extLst>
      <p:ext uri="{BB962C8B-B14F-4D97-AF65-F5344CB8AC3E}">
        <p14:creationId xmlns:p14="http://schemas.microsoft.com/office/powerpoint/2010/main" val="179068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83"/>
            <a:ext cx="10515600" cy="916627"/>
          </a:xfrm>
        </p:spPr>
        <p:txBody>
          <a:bodyPr/>
          <a:lstStyle/>
          <a:p>
            <a:r>
              <a:rPr lang="en-US" dirty="0"/>
              <a:t>Universal Design for </a:t>
            </a:r>
            <a:r>
              <a:rPr lang="en-US" dirty="0">
                <a:solidFill>
                  <a:srgbClr val="C00000"/>
                </a:solidFill>
              </a:rPr>
              <a:t>LEARNING</a:t>
            </a:r>
            <a:r>
              <a:rPr lang="en-US" b="0" dirty="0"/>
              <a:t>, 1 of 2</a:t>
            </a:r>
            <a:endParaRPr lang="en-US" dirty="0">
              <a:solidFill>
                <a:srgbClr val="C00000"/>
              </a:solidFill>
            </a:endParaRPr>
          </a:p>
        </p:txBody>
      </p:sp>
      <p:sp>
        <p:nvSpPr>
          <p:cNvPr id="3" name="Content Placeholder 2"/>
          <p:cNvSpPr>
            <a:spLocks noGrp="1"/>
          </p:cNvSpPr>
          <p:nvPr>
            <p:ph idx="1"/>
          </p:nvPr>
        </p:nvSpPr>
        <p:spPr>
          <a:xfrm>
            <a:off x="331076" y="755946"/>
            <a:ext cx="11529848" cy="840455"/>
          </a:xfrm>
        </p:spPr>
        <p:txBody>
          <a:bodyPr>
            <a:normAutofit fontScale="77500" lnSpcReduction="20000"/>
          </a:bodyPr>
          <a:lstStyle/>
          <a:p>
            <a:pPr marL="0" indent="0">
              <a:lnSpc>
                <a:spcPct val="120000"/>
              </a:lnSpc>
              <a:buNone/>
            </a:pPr>
            <a:r>
              <a:rPr lang="en-US" b="1" i="1" dirty="0"/>
              <a:t>Inspired by Universal Design, </a:t>
            </a:r>
            <a:r>
              <a:rPr lang="en-US" dirty="0"/>
              <a:t>Universal Design for Learning (UDL) applies these concepts in the education context, with the goal of minimizing barriers and maximizing learning for all students. </a:t>
            </a:r>
          </a:p>
        </p:txBody>
      </p:sp>
      <p:pic>
        <p:nvPicPr>
          <p:cNvPr id="5" name="Picture 4" descr="Universal Design for Learning. A research-based set of principles to guide the design of learning environments that are accessible and effective for all. Every LEARNER is unique. Learning Opportunities for All. Circular diagram divided into 3 equal sections each titled Representation: presenting the same instruction in multiple ways. Engagement: extending a variety of opportunities for connection and interaction. Expression: providing several ways to demonstrate learning.&#10;Give all learners equal opportunities to learn including vision, learning, mobility, hearing, tal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15" y="1507621"/>
            <a:ext cx="9463556" cy="5348633"/>
          </a:xfrm>
          <a:prstGeom prst="rect">
            <a:avLst/>
          </a:prstGeom>
        </p:spPr>
      </p:pic>
    </p:spTree>
    <p:extLst>
      <p:ext uri="{BB962C8B-B14F-4D97-AF65-F5344CB8AC3E}">
        <p14:creationId xmlns:p14="http://schemas.microsoft.com/office/powerpoint/2010/main" val="10058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84083"/>
            <a:ext cx="10515600" cy="945931"/>
          </a:xfrm>
        </p:spPr>
        <p:txBody>
          <a:bodyPr/>
          <a:lstStyle/>
          <a:p>
            <a:r>
              <a:rPr lang="en-US" dirty="0"/>
              <a:t>Universal Design for </a:t>
            </a:r>
            <a:r>
              <a:rPr lang="en-US" dirty="0">
                <a:solidFill>
                  <a:srgbClr val="C00000"/>
                </a:solidFill>
              </a:rPr>
              <a:t>LEARNING</a:t>
            </a:r>
            <a:r>
              <a:rPr lang="en-US" b="0" dirty="0"/>
              <a:t>, 2 of 2</a:t>
            </a:r>
            <a:r>
              <a:rPr lang="en-US" dirty="0">
                <a:solidFill>
                  <a:srgbClr val="C00000"/>
                </a:solidFill>
              </a:rPr>
              <a:t> </a:t>
            </a:r>
            <a:endParaRPr lang="en-US" dirty="0"/>
          </a:p>
        </p:txBody>
      </p:sp>
      <p:pic>
        <p:nvPicPr>
          <p:cNvPr id="20" name="Picture 19" descr="Affective networks: The Why of Lear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8" y="878782"/>
            <a:ext cx="4572000" cy="3200400"/>
          </a:xfrm>
          <a:prstGeom prst="rect">
            <a:avLst/>
          </a:prstGeom>
        </p:spPr>
      </p:pic>
      <p:sp>
        <p:nvSpPr>
          <p:cNvPr id="5" name="Content Placeholder 4"/>
          <p:cNvSpPr>
            <a:spLocks noGrp="1"/>
          </p:cNvSpPr>
          <p:nvPr>
            <p:ph sz="half" idx="1"/>
          </p:nvPr>
        </p:nvSpPr>
        <p:spPr>
          <a:xfrm>
            <a:off x="187129" y="4108370"/>
            <a:ext cx="3548660" cy="2480441"/>
          </a:xfrm>
        </p:spPr>
        <p:txBody>
          <a:bodyPr>
            <a:normAutofit/>
          </a:bodyPr>
          <a:lstStyle/>
          <a:p>
            <a:r>
              <a:rPr lang="en-US" sz="2200" b="1" dirty="0">
                <a:solidFill>
                  <a:srgbClr val="3B8B44"/>
                </a:solidFill>
              </a:rPr>
              <a:t>ENGAGEMENT</a:t>
            </a:r>
            <a:r>
              <a:rPr lang="en-US" sz="2200" b="1" dirty="0"/>
              <a:t>: </a:t>
            </a:r>
            <a:r>
              <a:rPr lang="en-US" sz="2200" i="1" dirty="0"/>
              <a:t>Look for</a:t>
            </a:r>
            <a:r>
              <a:rPr lang="en-US" sz="2200" dirty="0"/>
              <a:t> </a:t>
            </a:r>
            <a:r>
              <a:rPr lang="en-US" sz="2200" i="1" dirty="0"/>
              <a:t>different</a:t>
            </a:r>
            <a:r>
              <a:rPr lang="en-US" sz="2200" dirty="0"/>
              <a:t> </a:t>
            </a:r>
            <a:r>
              <a:rPr lang="en-US" sz="2200" i="1" dirty="0"/>
              <a:t>ways</a:t>
            </a:r>
            <a:r>
              <a:rPr lang="en-US" sz="2200" dirty="0"/>
              <a:t> </a:t>
            </a:r>
            <a:r>
              <a:rPr lang="en-US" sz="2200" i="1" dirty="0"/>
              <a:t>to</a:t>
            </a:r>
            <a:r>
              <a:rPr lang="en-US" sz="2200" dirty="0"/>
              <a:t> </a:t>
            </a:r>
            <a:r>
              <a:rPr lang="en-US" sz="2200" i="1" dirty="0"/>
              <a:t>motivate</a:t>
            </a:r>
            <a:r>
              <a:rPr lang="en-US" sz="2200" dirty="0"/>
              <a:t> </a:t>
            </a:r>
            <a:r>
              <a:rPr lang="en-US" sz="2200" i="1" dirty="0"/>
              <a:t>and</a:t>
            </a:r>
            <a:r>
              <a:rPr lang="en-US" sz="2200" dirty="0"/>
              <a:t> </a:t>
            </a:r>
            <a:r>
              <a:rPr lang="en-US" sz="2200" i="1" dirty="0"/>
              <a:t>inspire</a:t>
            </a:r>
            <a:r>
              <a:rPr lang="en-US" sz="2200" dirty="0"/>
              <a:t> </a:t>
            </a:r>
            <a:r>
              <a:rPr lang="en-US" sz="2200" i="1" dirty="0"/>
              <a:t>students</a:t>
            </a:r>
            <a:endParaRPr lang="en-US" sz="2200" dirty="0"/>
          </a:p>
          <a:p>
            <a:r>
              <a:rPr lang="en-US" sz="2200" b="1" dirty="0"/>
              <a:t>Example:</a:t>
            </a:r>
            <a:r>
              <a:rPr lang="en-US" sz="2200" dirty="0"/>
              <a:t> Interactive skill-building exercises</a:t>
            </a:r>
          </a:p>
        </p:txBody>
      </p:sp>
      <p:pic>
        <p:nvPicPr>
          <p:cNvPr id="10" name="Picture 9" descr="Recognition networks: The What of Le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327" y="878782"/>
            <a:ext cx="4572000" cy="3200400"/>
          </a:xfrm>
          <a:prstGeom prst="rect">
            <a:avLst/>
          </a:prstGeom>
        </p:spPr>
      </p:pic>
      <p:sp>
        <p:nvSpPr>
          <p:cNvPr id="6" name="Content Placeholder 5"/>
          <p:cNvSpPr>
            <a:spLocks noGrp="1"/>
          </p:cNvSpPr>
          <p:nvPr>
            <p:ph sz="half" idx="2"/>
          </p:nvPr>
        </p:nvSpPr>
        <p:spPr>
          <a:xfrm>
            <a:off x="3877962" y="4108370"/>
            <a:ext cx="3709318" cy="2480441"/>
          </a:xfrm>
        </p:spPr>
        <p:txBody>
          <a:bodyPr>
            <a:noAutofit/>
          </a:bodyPr>
          <a:lstStyle/>
          <a:p>
            <a:r>
              <a:rPr lang="en-US" sz="2200" b="1" dirty="0">
                <a:solidFill>
                  <a:srgbClr val="6E5093"/>
                </a:solidFill>
              </a:rPr>
              <a:t>REPRESENTATION</a:t>
            </a:r>
            <a:r>
              <a:rPr lang="en-US" sz="2200" b="1" dirty="0"/>
              <a:t>: </a:t>
            </a:r>
            <a:r>
              <a:rPr lang="en-US" sz="2200" i="1" dirty="0"/>
              <a:t>Present information and content in different ways</a:t>
            </a:r>
          </a:p>
          <a:p>
            <a:r>
              <a:rPr lang="en-US" sz="2200" b="1" dirty="0"/>
              <a:t>Example: </a:t>
            </a:r>
            <a:r>
              <a:rPr lang="en-US" sz="2200" dirty="0"/>
              <a:t>Captions and transcripts to accompany audiovisual materials</a:t>
            </a:r>
          </a:p>
        </p:txBody>
      </p:sp>
      <p:pic>
        <p:nvPicPr>
          <p:cNvPr id="11" name="Picture 10" descr="Strategic networks: The How of Learn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989" y="878782"/>
            <a:ext cx="4572000" cy="3200400"/>
          </a:xfrm>
          <a:prstGeom prst="rect">
            <a:avLst/>
          </a:prstGeom>
        </p:spPr>
      </p:pic>
      <p:sp>
        <p:nvSpPr>
          <p:cNvPr id="7" name="Content Placeholder 6"/>
          <p:cNvSpPr>
            <a:spLocks noGrp="1"/>
          </p:cNvSpPr>
          <p:nvPr>
            <p:ph sz="quarter" idx="10"/>
          </p:nvPr>
        </p:nvSpPr>
        <p:spPr>
          <a:xfrm>
            <a:off x="7611994" y="4108369"/>
            <a:ext cx="4432155" cy="2580291"/>
          </a:xfrm>
        </p:spPr>
        <p:txBody>
          <a:bodyPr>
            <a:noAutofit/>
          </a:bodyPr>
          <a:lstStyle/>
          <a:p>
            <a:r>
              <a:rPr lang="en-US" sz="2200" b="1" dirty="0">
                <a:solidFill>
                  <a:srgbClr val="0070C0"/>
                </a:solidFill>
              </a:rPr>
              <a:t>ACTION</a:t>
            </a:r>
            <a:r>
              <a:rPr lang="en-US" sz="2200" dirty="0">
                <a:solidFill>
                  <a:srgbClr val="0070C0"/>
                </a:solidFill>
              </a:rPr>
              <a:t> </a:t>
            </a:r>
            <a:r>
              <a:rPr lang="en-US" sz="2200" b="1" dirty="0">
                <a:solidFill>
                  <a:srgbClr val="0070C0"/>
                </a:solidFill>
              </a:rPr>
              <a:t>&amp;</a:t>
            </a:r>
            <a:r>
              <a:rPr lang="en-US" sz="2200" dirty="0">
                <a:solidFill>
                  <a:srgbClr val="0070C0"/>
                </a:solidFill>
              </a:rPr>
              <a:t> </a:t>
            </a:r>
            <a:r>
              <a:rPr lang="en-US" sz="2200" b="1" dirty="0">
                <a:solidFill>
                  <a:srgbClr val="0070C0"/>
                </a:solidFill>
              </a:rPr>
              <a:t>EXPRESSION</a:t>
            </a:r>
            <a:r>
              <a:rPr lang="en-US" sz="2200" b="1" dirty="0"/>
              <a:t>: </a:t>
            </a:r>
            <a:r>
              <a:rPr lang="en-US" sz="2200" i="1" dirty="0"/>
              <a:t>Provide multiple ways for students to interact with material and express their knowledge</a:t>
            </a:r>
            <a:endParaRPr lang="en-US" sz="2200" dirty="0"/>
          </a:p>
          <a:p>
            <a:r>
              <a:rPr lang="en-US" sz="2200" b="1" dirty="0"/>
              <a:t>Example: </a:t>
            </a:r>
            <a:r>
              <a:rPr lang="en-US" sz="2200" dirty="0"/>
              <a:t>Tests that include different question types such as long answer and multiple choice</a:t>
            </a:r>
          </a:p>
        </p:txBody>
      </p:sp>
      <p:sp>
        <p:nvSpPr>
          <p:cNvPr id="9" name="Content Placeholder 8"/>
          <p:cNvSpPr>
            <a:spLocks noGrp="1"/>
          </p:cNvSpPr>
          <p:nvPr>
            <p:ph sz="quarter" idx="12"/>
          </p:nvPr>
        </p:nvSpPr>
        <p:spPr>
          <a:xfrm>
            <a:off x="271849" y="6237287"/>
            <a:ext cx="4140200" cy="620713"/>
          </a:xfrm>
        </p:spPr>
        <p:txBody>
          <a:bodyPr>
            <a:noAutofit/>
          </a:bodyPr>
          <a:lstStyle/>
          <a:p>
            <a:r>
              <a:rPr lang="en-US" dirty="0"/>
              <a:t>Visit </a:t>
            </a:r>
            <a:r>
              <a:rPr lang="en-US" dirty="0">
                <a:hlinkClick r:id="rId5"/>
              </a:rPr>
              <a:t>CAST UDL Guidelines</a:t>
            </a:r>
            <a:endParaRPr lang="en-US" dirty="0"/>
          </a:p>
        </p:txBody>
      </p:sp>
    </p:spTree>
    <p:extLst>
      <p:ext uri="{BB962C8B-B14F-4D97-AF65-F5344CB8AC3E}">
        <p14:creationId xmlns:p14="http://schemas.microsoft.com/office/powerpoint/2010/main" val="3005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753308"/>
          </a:xfrm>
        </p:spPr>
        <p:txBody>
          <a:bodyPr/>
          <a:lstStyle/>
          <a:p>
            <a:r>
              <a:rPr lang="en-US" dirty="0"/>
              <a:t>How can we help you make a </a:t>
            </a:r>
            <a:r>
              <a:rPr lang="en-US" dirty="0">
                <a:solidFill>
                  <a:srgbClr val="D22030"/>
                </a:solidFill>
              </a:rPr>
              <a:t>difference</a:t>
            </a:r>
            <a:r>
              <a:rPr lang="en-US" dirty="0"/>
              <a:t>?</a:t>
            </a:r>
          </a:p>
        </p:txBody>
      </p:sp>
      <p:pic>
        <p:nvPicPr>
          <p:cNvPr id="4" name="Picture 3" descr="Make one design that fits everyone including documents, website, and media with captio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142" y="1132254"/>
            <a:ext cx="4182696" cy="4182696"/>
          </a:xfrm>
          <a:prstGeom prst="rect">
            <a:avLst/>
          </a:prstGeom>
        </p:spPr>
      </p:pic>
      <p:sp>
        <p:nvSpPr>
          <p:cNvPr id="3" name="Content Placeholder 2"/>
          <p:cNvSpPr>
            <a:spLocks noGrp="1"/>
          </p:cNvSpPr>
          <p:nvPr>
            <p:ph sz="half" idx="1"/>
          </p:nvPr>
        </p:nvSpPr>
        <p:spPr>
          <a:xfrm>
            <a:off x="787509" y="5391159"/>
            <a:ext cx="5181600" cy="533392"/>
          </a:xfrm>
        </p:spPr>
        <p:txBody>
          <a:bodyPr>
            <a:normAutofit/>
          </a:bodyPr>
          <a:lstStyle/>
          <a:p>
            <a:pPr marL="0" indent="0" algn="ctr">
              <a:lnSpc>
                <a:spcPct val="120000"/>
              </a:lnSpc>
              <a:spcBef>
                <a:spcPts val="0"/>
              </a:spcBef>
              <a:buNone/>
            </a:pPr>
            <a:r>
              <a:rPr lang="en-US" sz="2000" b="1" i="1" dirty="0"/>
              <a:t>Universal Design </a:t>
            </a:r>
            <a:r>
              <a:rPr lang="en-US" sz="2000" i="1" dirty="0"/>
              <a:t>means design for </a:t>
            </a:r>
            <a:r>
              <a:rPr lang="en-US" sz="2000" b="1" i="1" dirty="0">
                <a:solidFill>
                  <a:srgbClr val="C00000"/>
                </a:solidFill>
              </a:rPr>
              <a:t>everyone</a:t>
            </a:r>
          </a:p>
        </p:txBody>
      </p:sp>
      <p:pic>
        <p:nvPicPr>
          <p:cNvPr id="5" name="Picture 4" descr="Online &amp; Self-Paced Accessibility Modules in Canv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951" y="1502924"/>
            <a:ext cx="3297872" cy="2123829"/>
          </a:xfrm>
          <a:prstGeom prst="rect">
            <a:avLst/>
          </a:prstGeom>
        </p:spPr>
      </p:pic>
      <p:sp>
        <p:nvSpPr>
          <p:cNvPr id="7" name="Content Placeholder 6"/>
          <p:cNvSpPr>
            <a:spLocks noGrp="1"/>
          </p:cNvSpPr>
          <p:nvPr>
            <p:ph sz="half" idx="2"/>
          </p:nvPr>
        </p:nvSpPr>
        <p:spPr>
          <a:xfrm>
            <a:off x="6672263" y="3771672"/>
            <a:ext cx="5181600" cy="2066925"/>
          </a:xfrm>
        </p:spPr>
        <p:txBody>
          <a:bodyPr/>
          <a:lstStyle/>
          <a:p>
            <a:pPr marL="0" indent="0">
              <a:spcBef>
                <a:spcPts val="500"/>
              </a:spcBef>
              <a:buNone/>
            </a:pPr>
            <a:r>
              <a:rPr lang="en-US" b="1" dirty="0"/>
              <a:t>Universal Design Center Offers</a:t>
            </a:r>
          </a:p>
          <a:p>
            <a:pPr marL="571500" indent="-342900">
              <a:spcBef>
                <a:spcPts val="500"/>
              </a:spcBef>
            </a:pPr>
            <a:r>
              <a:rPr lang="en-US" sz="2400" dirty="0"/>
              <a:t>Online, self-paced training</a:t>
            </a:r>
          </a:p>
          <a:p>
            <a:pPr marL="571500" indent="-342900">
              <a:spcBef>
                <a:spcPts val="500"/>
              </a:spcBef>
            </a:pPr>
            <a:r>
              <a:rPr lang="en-US" sz="2400" dirty="0"/>
              <a:t>In-person training each semester</a:t>
            </a:r>
          </a:p>
          <a:p>
            <a:pPr marL="571500" indent="-342900">
              <a:spcBef>
                <a:spcPts val="500"/>
              </a:spcBef>
            </a:pPr>
            <a:r>
              <a:rPr lang="en-US" sz="2400" dirty="0"/>
              <a:t>Consultations</a:t>
            </a:r>
          </a:p>
          <a:p>
            <a:pPr marL="571500" indent="-342900">
              <a:spcBef>
                <a:spcPts val="500"/>
              </a:spcBef>
            </a:pPr>
            <a:r>
              <a:rPr lang="en-US" sz="2400" dirty="0"/>
              <a:t>Tools and Services</a:t>
            </a:r>
          </a:p>
        </p:txBody>
      </p:sp>
    </p:spTree>
    <p:extLst>
      <p:ext uri="{BB962C8B-B14F-4D97-AF65-F5344CB8AC3E}">
        <p14:creationId xmlns:p14="http://schemas.microsoft.com/office/powerpoint/2010/main" val="299008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F4C3-7840-6842-963B-359A50BDCB44}"/>
              </a:ext>
            </a:extLst>
          </p:cNvPr>
          <p:cNvSpPr>
            <a:spLocks noGrp="1"/>
          </p:cNvSpPr>
          <p:nvPr>
            <p:ph type="title"/>
          </p:nvPr>
        </p:nvSpPr>
        <p:spPr/>
        <p:txBody>
          <a:bodyPr/>
          <a:lstStyle/>
          <a:p>
            <a:r>
              <a:rPr lang="en-US" dirty="0"/>
              <a:t>CSUN Training and Support</a:t>
            </a:r>
          </a:p>
        </p:txBody>
      </p:sp>
      <p:sp>
        <p:nvSpPr>
          <p:cNvPr id="3" name="Content Placeholder 2">
            <a:extLst>
              <a:ext uri="{FF2B5EF4-FFF2-40B4-BE49-F238E27FC236}">
                <a16:creationId xmlns:a16="http://schemas.microsoft.com/office/drawing/2014/main" id="{E3DC8868-0AF7-DF4B-B242-3C65197C564E}"/>
              </a:ext>
            </a:extLst>
          </p:cNvPr>
          <p:cNvSpPr>
            <a:spLocks noGrp="1"/>
          </p:cNvSpPr>
          <p:nvPr>
            <p:ph sz="half" idx="1"/>
          </p:nvPr>
        </p:nvSpPr>
        <p:spPr>
          <a:xfrm>
            <a:off x="571018" y="1825625"/>
            <a:ext cx="5621438" cy="4013200"/>
          </a:xfrm>
        </p:spPr>
        <p:txBody>
          <a:bodyPr>
            <a:normAutofit fontScale="92500" lnSpcReduction="10000"/>
          </a:bodyPr>
          <a:lstStyle/>
          <a:p>
            <a:pPr marL="0" indent="0">
              <a:buNone/>
            </a:pPr>
            <a:r>
              <a:rPr lang="en-US" dirty="0"/>
              <a:t>Summer Bootcamps and Learning Tracks</a:t>
            </a:r>
          </a:p>
          <a:p>
            <a:r>
              <a:rPr lang="en-US" dirty="0"/>
              <a:t>Accessibility Bootcamp</a:t>
            </a:r>
          </a:p>
          <a:p>
            <a:pPr lvl="1"/>
            <a:r>
              <a:rPr lang="en-US" dirty="0"/>
              <a:t>4-day </a:t>
            </a:r>
          </a:p>
          <a:p>
            <a:pPr lvl="1"/>
            <a:r>
              <a:rPr lang="en-US" dirty="0"/>
              <a:t>30 participants </a:t>
            </a:r>
          </a:p>
          <a:p>
            <a:r>
              <a:rPr lang="en-US" dirty="0"/>
              <a:t>Accessibility &amp; Accommodations</a:t>
            </a:r>
          </a:p>
          <a:p>
            <a:pPr lvl="1"/>
            <a:r>
              <a:rPr lang="en-US" dirty="0"/>
              <a:t>1-day learning track, joint by </a:t>
            </a:r>
          </a:p>
          <a:p>
            <a:pPr lvl="2"/>
            <a:r>
              <a:rPr lang="en-US" dirty="0"/>
              <a:t>UDC</a:t>
            </a:r>
          </a:p>
          <a:p>
            <a:pPr lvl="2"/>
            <a:r>
              <a:rPr lang="en-US" dirty="0"/>
              <a:t>NCOD: Deaf and Hard of Hearing Services</a:t>
            </a:r>
          </a:p>
          <a:p>
            <a:pPr lvl="2"/>
            <a:r>
              <a:rPr lang="en-US" dirty="0"/>
              <a:t>Disability Resources and Educational Services (DRES)</a:t>
            </a:r>
          </a:p>
          <a:p>
            <a:pPr lvl="1"/>
            <a:r>
              <a:rPr lang="en-US" dirty="0"/>
              <a:t>28 participants total (2 sessions)</a:t>
            </a:r>
          </a:p>
        </p:txBody>
      </p:sp>
      <p:sp>
        <p:nvSpPr>
          <p:cNvPr id="4" name="Content Placeholder 3">
            <a:extLst>
              <a:ext uri="{FF2B5EF4-FFF2-40B4-BE49-F238E27FC236}">
                <a16:creationId xmlns:a16="http://schemas.microsoft.com/office/drawing/2014/main" id="{DFCCCCE5-EFDB-3241-B129-1D7254420264}"/>
              </a:ext>
            </a:extLst>
          </p:cNvPr>
          <p:cNvSpPr>
            <a:spLocks noGrp="1"/>
          </p:cNvSpPr>
          <p:nvPr>
            <p:ph sz="half" idx="2"/>
          </p:nvPr>
        </p:nvSpPr>
        <p:spPr>
          <a:xfrm>
            <a:off x="6487886" y="1825625"/>
            <a:ext cx="5133096" cy="4013200"/>
          </a:xfrm>
        </p:spPr>
        <p:txBody>
          <a:bodyPr>
            <a:normAutofit fontScale="92500" lnSpcReduction="10000"/>
          </a:bodyPr>
          <a:lstStyle/>
          <a:p>
            <a:pPr marL="0" indent="0">
              <a:lnSpc>
                <a:spcPct val="120000"/>
              </a:lnSpc>
              <a:buNone/>
            </a:pPr>
            <a:r>
              <a:rPr lang="en-US" dirty="0">
                <a:hlinkClick r:id="rId2"/>
              </a:rPr>
              <a:t>UDC Fall Training Series </a:t>
            </a:r>
            <a:r>
              <a:rPr lang="en-US" dirty="0"/>
              <a:t>includes:</a:t>
            </a:r>
          </a:p>
          <a:p>
            <a:r>
              <a:rPr lang="en-US" dirty="0"/>
              <a:t>Accessible Video Design</a:t>
            </a:r>
          </a:p>
          <a:p>
            <a:r>
              <a:rPr lang="en-US" dirty="0"/>
              <a:t>Canvas Ally</a:t>
            </a:r>
          </a:p>
          <a:p>
            <a:r>
              <a:rPr lang="en-US" dirty="0" err="1"/>
              <a:t>EquatIO</a:t>
            </a:r>
            <a:r>
              <a:rPr lang="en-US" dirty="0"/>
              <a:t> for STEM Accessibility</a:t>
            </a:r>
          </a:p>
          <a:p>
            <a:r>
              <a:rPr lang="en-US" dirty="0"/>
              <a:t>Flyers &amp; Infographics</a:t>
            </a:r>
          </a:p>
          <a:p>
            <a:r>
              <a:rPr lang="en-US" dirty="0"/>
              <a:t>Accessibility for Word, PowerPoint, and PDF </a:t>
            </a:r>
          </a:p>
          <a:p>
            <a:pPr marL="0" indent="0">
              <a:buNone/>
            </a:pPr>
            <a:r>
              <a:rPr lang="en-US" b="1" dirty="0">
                <a:solidFill>
                  <a:srgbClr val="C00000"/>
                </a:solidFill>
              </a:rPr>
              <a:t>UDC offers consultations too!</a:t>
            </a:r>
          </a:p>
        </p:txBody>
      </p:sp>
    </p:spTree>
    <p:extLst>
      <p:ext uri="{BB962C8B-B14F-4D97-AF65-F5344CB8AC3E}">
        <p14:creationId xmlns:p14="http://schemas.microsoft.com/office/powerpoint/2010/main" val="140253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819" y="266539"/>
            <a:ext cx="11500701" cy="2240991"/>
          </a:xfrm>
        </p:spPr>
        <p:txBody>
          <a:bodyPr/>
          <a:lstStyle/>
          <a:p>
            <a:r>
              <a:rPr lang="en-US" dirty="0"/>
              <a:t>Introductions to Accessibility: </a:t>
            </a:r>
            <a:br>
              <a:rPr lang="en-US" dirty="0"/>
            </a:br>
            <a:r>
              <a:rPr lang="en-US" dirty="0"/>
              <a:t>Documents &amp; Web Content</a:t>
            </a:r>
            <a:br>
              <a:rPr lang="en-US" dirty="0"/>
            </a:br>
            <a:r>
              <a:rPr lang="en-US" sz="3600" b="0" dirty="0"/>
              <a:t>October 2021 – June 2022</a:t>
            </a:r>
            <a:endParaRPr lang="en-US" b="0" dirty="0"/>
          </a:p>
        </p:txBody>
      </p:sp>
      <p:pic>
        <p:nvPicPr>
          <p:cNvPr id="3" name="Picture 2" descr="Word, PowerPoint, Acrobat, Web icons.">
            <a:extLst>
              <a:ext uri="{FF2B5EF4-FFF2-40B4-BE49-F238E27FC236}">
                <a16:creationId xmlns:a16="http://schemas.microsoft.com/office/drawing/2014/main" id="{42F64683-8CDE-433E-AA63-A219E38CB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253" y="2618646"/>
            <a:ext cx="4063492" cy="888889"/>
          </a:xfrm>
          <a:prstGeom prst="rect">
            <a:avLst/>
          </a:prstGeom>
        </p:spPr>
      </p:pic>
      <p:sp>
        <p:nvSpPr>
          <p:cNvPr id="5" name="Content Placeholder 4"/>
          <p:cNvSpPr>
            <a:spLocks noGrp="1"/>
          </p:cNvSpPr>
          <p:nvPr>
            <p:ph idx="1"/>
          </p:nvPr>
        </p:nvSpPr>
        <p:spPr>
          <a:xfrm>
            <a:off x="678404" y="3794909"/>
            <a:ext cx="10835191" cy="2137609"/>
          </a:xfrm>
        </p:spPr>
        <p:txBody>
          <a:bodyPr>
            <a:normAutofit/>
          </a:bodyPr>
          <a:lstStyle/>
          <a:p>
            <a:pPr marL="0" indent="0" algn="ctr">
              <a:lnSpc>
                <a:spcPct val="120000"/>
              </a:lnSpc>
              <a:buNone/>
            </a:pPr>
            <a:r>
              <a:rPr lang="en-US" dirty="0"/>
              <a:t>The Chancellor's Office and WebAIM have launched the next phase of accessibility training for The California State University employees. </a:t>
            </a:r>
          </a:p>
          <a:p>
            <a:pPr marL="0" indent="0" algn="ctr">
              <a:lnSpc>
                <a:spcPct val="120000"/>
              </a:lnSpc>
              <a:buNone/>
            </a:pPr>
            <a:r>
              <a:rPr lang="en-US" dirty="0"/>
              <a:t>Learn more about </a:t>
            </a:r>
            <a:r>
              <a:rPr lang="en-US" dirty="0">
                <a:hlinkClick r:id="rId4"/>
              </a:rPr>
              <a:t>WebAIM Accessible Documents &amp; Web Training</a:t>
            </a:r>
            <a:r>
              <a:rPr lang="en-US" dirty="0"/>
              <a:t>.</a:t>
            </a:r>
            <a:endParaRPr lang="en-US" sz="2800" i="1" dirty="0"/>
          </a:p>
        </p:txBody>
      </p:sp>
    </p:spTree>
    <p:extLst>
      <p:ext uri="{BB962C8B-B14F-4D97-AF65-F5344CB8AC3E}">
        <p14:creationId xmlns:p14="http://schemas.microsoft.com/office/powerpoint/2010/main" val="132139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D34C-050B-5947-B686-9383B92FEB52}"/>
              </a:ext>
            </a:extLst>
          </p:cNvPr>
          <p:cNvSpPr>
            <a:spLocks noGrp="1"/>
          </p:cNvSpPr>
          <p:nvPr>
            <p:ph type="title"/>
          </p:nvPr>
        </p:nvSpPr>
        <p:spPr>
          <a:xfrm>
            <a:off x="762000" y="130534"/>
            <a:ext cx="10515600" cy="1085524"/>
          </a:xfrm>
        </p:spPr>
        <p:txBody>
          <a:bodyPr>
            <a:normAutofit/>
          </a:bodyPr>
          <a:lstStyle/>
          <a:p>
            <a:r>
              <a:rPr lang="en-US" dirty="0"/>
              <a:t>Canvas Ally &amp; Course Accessibility Report</a:t>
            </a:r>
          </a:p>
        </p:txBody>
      </p:sp>
      <p:sp>
        <p:nvSpPr>
          <p:cNvPr id="3" name="Content Placeholder 2">
            <a:extLst>
              <a:ext uri="{FF2B5EF4-FFF2-40B4-BE49-F238E27FC236}">
                <a16:creationId xmlns:a16="http://schemas.microsoft.com/office/drawing/2014/main" id="{AFC70EB7-FA92-BD42-A4D9-29B9C351CC9F}"/>
              </a:ext>
            </a:extLst>
          </p:cNvPr>
          <p:cNvSpPr>
            <a:spLocks noGrp="1"/>
          </p:cNvSpPr>
          <p:nvPr>
            <p:ph sz="half" idx="1"/>
          </p:nvPr>
        </p:nvSpPr>
        <p:spPr>
          <a:xfrm>
            <a:off x="159470" y="1333666"/>
            <a:ext cx="4804691" cy="4505159"/>
          </a:xfrm>
        </p:spPr>
        <p:txBody>
          <a:bodyPr>
            <a:normAutofit lnSpcReduction="10000"/>
          </a:bodyPr>
          <a:lstStyle/>
          <a:p>
            <a:r>
              <a:rPr lang="en-US" dirty="0"/>
              <a:t>Ally guides faculty to improve the accessibility of course materials within Canvas</a:t>
            </a:r>
          </a:p>
          <a:p>
            <a:pPr lvl="1"/>
            <a:r>
              <a:rPr lang="en-US" dirty="0"/>
              <a:t>Visual indicators (dials) for each file</a:t>
            </a:r>
          </a:p>
          <a:p>
            <a:pPr lvl="1"/>
            <a:r>
              <a:rPr lang="en-US" dirty="0"/>
              <a:t>Step-by-step instructions to fix</a:t>
            </a:r>
          </a:p>
          <a:p>
            <a:r>
              <a:rPr lang="en-US" dirty="0"/>
              <a:t>Course Accessibility Report</a:t>
            </a:r>
          </a:p>
          <a:p>
            <a:pPr lvl="1"/>
            <a:r>
              <a:rPr lang="en-US" dirty="0"/>
              <a:t>New for Fall 2021</a:t>
            </a:r>
          </a:p>
          <a:p>
            <a:pPr lvl="1"/>
            <a:r>
              <a:rPr lang="en-US" dirty="0"/>
              <a:t>Every course in Canvas has this report including</a:t>
            </a:r>
          </a:p>
          <a:p>
            <a:pPr lvl="2"/>
            <a:r>
              <a:rPr lang="en-US" dirty="0"/>
              <a:t>Easiest issues to fix</a:t>
            </a:r>
          </a:p>
          <a:p>
            <a:pPr lvl="2"/>
            <a:r>
              <a:rPr lang="en-US" dirty="0"/>
              <a:t>Lowest scoring content</a:t>
            </a:r>
          </a:p>
        </p:txBody>
      </p:sp>
      <p:pic>
        <p:nvPicPr>
          <p:cNvPr id="4" name="Picture 3" descr="Screenshot of Course Accessibility Report.">
            <a:extLst>
              <a:ext uri="{FF2B5EF4-FFF2-40B4-BE49-F238E27FC236}">
                <a16:creationId xmlns:a16="http://schemas.microsoft.com/office/drawing/2014/main" id="{38F6F9BA-6A21-49E9-A6C8-6D038752D68F}"/>
              </a:ext>
            </a:extLst>
          </p:cNvPr>
          <p:cNvPicPr>
            <a:picLocks noChangeAspect="1"/>
          </p:cNvPicPr>
          <p:nvPr/>
        </p:nvPicPr>
        <p:blipFill>
          <a:blip r:embed="rId2"/>
          <a:stretch>
            <a:fillRect/>
          </a:stretch>
        </p:blipFill>
        <p:spPr>
          <a:xfrm>
            <a:off x="4964161" y="1333666"/>
            <a:ext cx="1809779" cy="2726897"/>
          </a:xfrm>
          <a:prstGeom prst="rect">
            <a:avLst/>
          </a:prstGeom>
          <a:ln>
            <a:solidFill>
              <a:schemeClr val="bg1">
                <a:lumMod val="50000"/>
              </a:schemeClr>
            </a:solidFill>
          </a:ln>
        </p:spPr>
      </p:pic>
      <p:pic>
        <p:nvPicPr>
          <p:cNvPr id="6" name="Content Placeholder 5" descr="Course Accessibility Report Overview including course score, list of course content by type, buttons for easiest issues to fix and lowest scoring content, and a list of issues.&#10;">
            <a:extLst>
              <a:ext uri="{FF2B5EF4-FFF2-40B4-BE49-F238E27FC236}">
                <a16:creationId xmlns:a16="http://schemas.microsoft.com/office/drawing/2014/main" id="{1FE9A441-E7C4-C043-B0E5-2A1CD844BA4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57656" y="2131224"/>
            <a:ext cx="5241201" cy="3707601"/>
          </a:xfrm>
        </p:spPr>
      </p:pic>
    </p:spTree>
    <p:extLst>
      <p:ext uri="{BB962C8B-B14F-4D97-AF65-F5344CB8AC3E}">
        <p14:creationId xmlns:p14="http://schemas.microsoft.com/office/powerpoint/2010/main" val="357294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EFF7-80F6-0244-8BC6-F60FF3A45546}"/>
              </a:ext>
            </a:extLst>
          </p:cNvPr>
          <p:cNvSpPr>
            <a:spLocks noGrp="1"/>
          </p:cNvSpPr>
          <p:nvPr>
            <p:ph type="title"/>
          </p:nvPr>
        </p:nvSpPr>
        <p:spPr>
          <a:xfrm>
            <a:off x="838200" y="365126"/>
            <a:ext cx="10515600" cy="1011188"/>
          </a:xfrm>
        </p:spPr>
        <p:txBody>
          <a:bodyPr/>
          <a:lstStyle/>
          <a:p>
            <a:r>
              <a:rPr lang="en-US" dirty="0"/>
              <a:t>Captioning</a:t>
            </a:r>
          </a:p>
        </p:txBody>
      </p:sp>
      <p:pic>
        <p:nvPicPr>
          <p:cNvPr id="6" name="Content Placeholder 5" descr="Video of a man speaking with the caption, &quot;things we may have to decide in a very near future.&quot;">
            <a:extLst>
              <a:ext uri="{FF2B5EF4-FFF2-40B4-BE49-F238E27FC236}">
                <a16:creationId xmlns:a16="http://schemas.microsoft.com/office/drawing/2014/main" id="{1FE6EF86-8B62-9D4E-9BBE-2083F9BAFCE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960" y="2246050"/>
            <a:ext cx="5580765" cy="1860255"/>
          </a:xfrm>
        </p:spPr>
      </p:pic>
      <p:sp>
        <p:nvSpPr>
          <p:cNvPr id="4" name="Content Placeholder 3">
            <a:extLst>
              <a:ext uri="{FF2B5EF4-FFF2-40B4-BE49-F238E27FC236}">
                <a16:creationId xmlns:a16="http://schemas.microsoft.com/office/drawing/2014/main" id="{931DD939-77E8-FF43-9317-815B5ADB277E}"/>
              </a:ext>
            </a:extLst>
          </p:cNvPr>
          <p:cNvSpPr>
            <a:spLocks noGrp="1"/>
          </p:cNvSpPr>
          <p:nvPr>
            <p:ph sz="half" idx="2"/>
          </p:nvPr>
        </p:nvSpPr>
        <p:spPr>
          <a:xfrm>
            <a:off x="6172199" y="1825625"/>
            <a:ext cx="5799841" cy="4013200"/>
          </a:xfrm>
        </p:spPr>
        <p:txBody>
          <a:bodyPr>
            <a:normAutofit lnSpcReduction="10000"/>
          </a:bodyPr>
          <a:lstStyle/>
          <a:p>
            <a:r>
              <a:rPr lang="en-US" dirty="0"/>
              <a:t>Central campus fund to caption videos used for instruction</a:t>
            </a:r>
          </a:p>
          <a:p>
            <a:pPr lvl="1"/>
            <a:r>
              <a:rPr lang="en-US" dirty="0"/>
              <a:t>Priority given to classes with accommodations, external videos that will be used for multiple semesters</a:t>
            </a:r>
          </a:p>
          <a:p>
            <a:r>
              <a:rPr lang="en-US" dirty="0"/>
              <a:t>Faculty submit request(s) through </a:t>
            </a:r>
            <a:r>
              <a:rPr lang="en-US" dirty="0">
                <a:hlinkClick r:id="rId3"/>
              </a:rPr>
              <a:t>NCOD: Deaf and Hard of Hearing Services</a:t>
            </a:r>
            <a:endParaRPr lang="en-US" dirty="0"/>
          </a:p>
          <a:p>
            <a:r>
              <a:rPr lang="en-US" dirty="0"/>
              <a:t>For faculty-created videos, Panopto offers rich captioning features</a:t>
            </a:r>
          </a:p>
        </p:txBody>
      </p:sp>
    </p:spTree>
    <p:extLst>
      <p:ext uri="{BB962C8B-B14F-4D97-AF65-F5344CB8AC3E}">
        <p14:creationId xmlns:p14="http://schemas.microsoft.com/office/powerpoint/2010/main" val="47601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7423-E160-DD40-BE53-ABD6F33416DC}"/>
              </a:ext>
            </a:extLst>
          </p:cNvPr>
          <p:cNvSpPr>
            <a:spLocks noGrp="1"/>
          </p:cNvSpPr>
          <p:nvPr>
            <p:ph type="title"/>
          </p:nvPr>
        </p:nvSpPr>
        <p:spPr>
          <a:xfrm>
            <a:off x="838200" y="365125"/>
            <a:ext cx="10515600" cy="992335"/>
          </a:xfrm>
        </p:spPr>
        <p:txBody>
          <a:bodyPr/>
          <a:lstStyle/>
          <a:p>
            <a:r>
              <a:rPr lang="en-US" dirty="0" err="1"/>
              <a:t>EquatIO</a:t>
            </a:r>
            <a:r>
              <a:rPr lang="en-US" dirty="0"/>
              <a:t> for Math, Chemistry, Physics</a:t>
            </a:r>
          </a:p>
        </p:txBody>
      </p:sp>
      <p:sp>
        <p:nvSpPr>
          <p:cNvPr id="3" name="Content Placeholder 2">
            <a:extLst>
              <a:ext uri="{FF2B5EF4-FFF2-40B4-BE49-F238E27FC236}">
                <a16:creationId xmlns:a16="http://schemas.microsoft.com/office/drawing/2014/main" id="{90F4702A-0B28-DA4C-8F96-C0AC73238D1C}"/>
              </a:ext>
            </a:extLst>
          </p:cNvPr>
          <p:cNvSpPr>
            <a:spLocks noGrp="1"/>
          </p:cNvSpPr>
          <p:nvPr>
            <p:ph sz="half" idx="1"/>
          </p:nvPr>
        </p:nvSpPr>
        <p:spPr>
          <a:xfrm>
            <a:off x="377072" y="1599729"/>
            <a:ext cx="6890994" cy="4461705"/>
          </a:xfrm>
        </p:spPr>
        <p:txBody>
          <a:bodyPr>
            <a:normAutofit fontScale="92500" lnSpcReduction="20000"/>
          </a:bodyPr>
          <a:lstStyle/>
          <a:p>
            <a:r>
              <a:rPr lang="en-US" dirty="0"/>
              <a:t>Software to translate equations into accessible digital formats</a:t>
            </a:r>
          </a:p>
          <a:p>
            <a:r>
              <a:rPr lang="en-US" dirty="0"/>
              <a:t>Available</a:t>
            </a:r>
          </a:p>
          <a:p>
            <a:pPr lvl="1"/>
            <a:r>
              <a:rPr lang="en-US" dirty="0"/>
              <a:t>In Canvas </a:t>
            </a:r>
          </a:p>
          <a:p>
            <a:pPr lvl="1"/>
            <a:r>
              <a:rPr lang="en-US" dirty="0"/>
              <a:t>Chrome browser plug-in</a:t>
            </a:r>
          </a:p>
          <a:p>
            <a:pPr lvl="1"/>
            <a:r>
              <a:rPr lang="en-US" dirty="0"/>
              <a:t>Windows or Mac</a:t>
            </a:r>
          </a:p>
          <a:p>
            <a:pPr lvl="1"/>
            <a:r>
              <a:rPr lang="en-US" dirty="0"/>
              <a:t>Mobile</a:t>
            </a:r>
          </a:p>
          <a:p>
            <a:r>
              <a:rPr lang="en-US" dirty="0"/>
              <a:t>Accepts a variety of formats including handwritten</a:t>
            </a:r>
          </a:p>
          <a:p>
            <a:r>
              <a:rPr lang="en-US" dirty="0"/>
              <a:t>Includes LaTeX editor</a:t>
            </a:r>
          </a:p>
          <a:p>
            <a:r>
              <a:rPr lang="en-US" dirty="0"/>
              <a:t>For students too!</a:t>
            </a:r>
          </a:p>
          <a:p>
            <a:r>
              <a:rPr lang="en-US" dirty="0">
                <a:hlinkClick r:id="rId2"/>
              </a:rPr>
              <a:t>EquatIO for STEM Accessibility</a:t>
            </a:r>
            <a:endParaRPr lang="en-US" dirty="0"/>
          </a:p>
        </p:txBody>
      </p:sp>
      <p:pic>
        <p:nvPicPr>
          <p:cNvPr id="9" name="Content Placeholder 8" descr="EquatIO browser plug-in and mobile with the same simple partial equation ">
            <a:extLst>
              <a:ext uri="{FF2B5EF4-FFF2-40B4-BE49-F238E27FC236}">
                <a16:creationId xmlns:a16="http://schemas.microsoft.com/office/drawing/2014/main" id="{612ADDD7-659A-7543-8B6F-33B042AECE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49272" y="1967376"/>
            <a:ext cx="5181600" cy="2923247"/>
          </a:xfrm>
        </p:spPr>
      </p:pic>
    </p:spTree>
    <p:extLst>
      <p:ext uri="{BB962C8B-B14F-4D97-AF65-F5344CB8AC3E}">
        <p14:creationId xmlns:p14="http://schemas.microsoft.com/office/powerpoint/2010/main" val="31227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283"/>
            <a:ext cx="10515600" cy="1568269"/>
          </a:xfrm>
        </p:spPr>
        <p:txBody>
          <a:bodyPr/>
          <a:lstStyle/>
          <a:p>
            <a:r>
              <a:rPr lang="en-US" dirty="0"/>
              <a:t>Accessibility is a Journey</a:t>
            </a:r>
          </a:p>
        </p:txBody>
      </p:sp>
      <p:sp>
        <p:nvSpPr>
          <p:cNvPr id="5" name="Content Placeholder 4"/>
          <p:cNvSpPr>
            <a:spLocks noGrp="1"/>
          </p:cNvSpPr>
          <p:nvPr>
            <p:ph idx="1"/>
          </p:nvPr>
        </p:nvSpPr>
        <p:spPr>
          <a:xfrm>
            <a:off x="420413" y="1986456"/>
            <a:ext cx="6180084" cy="3752192"/>
          </a:xfrm>
        </p:spPr>
        <p:txBody>
          <a:bodyPr>
            <a:normAutofit/>
          </a:bodyPr>
          <a:lstStyle/>
          <a:p>
            <a:pPr marL="0" indent="0" algn="ctr">
              <a:lnSpc>
                <a:spcPct val="120000"/>
              </a:lnSpc>
              <a:buNone/>
            </a:pPr>
            <a:r>
              <a:rPr lang="en-US" sz="2800" i="1" dirty="0"/>
              <a:t>You can’t build an accessible content overnight. It’s making progress one step at a time. One small moment of victory propelling you forward to the next. Accessibility is a constant journey, not an end destination. </a:t>
            </a:r>
          </a:p>
        </p:txBody>
      </p:sp>
      <p:pic>
        <p:nvPicPr>
          <p:cNvPr id="6" name="Content Placeholder 3" descr="Black circle with the word &quot;Accessibility&quot; in the middle of it with the graphics of an eye, a hand, an ear, and a brain in a variety of colors above the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463" y="1492469"/>
            <a:ext cx="4203337" cy="4121916"/>
          </a:xfrm>
          <a:prstGeom prst="rect">
            <a:avLst/>
          </a:prstGeom>
        </p:spPr>
      </p:pic>
    </p:spTree>
    <p:extLst>
      <p:ext uri="{BB962C8B-B14F-4D97-AF65-F5344CB8AC3E}">
        <p14:creationId xmlns:p14="http://schemas.microsoft.com/office/powerpoint/2010/main" val="244602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652"/>
            <a:ext cx="10515600" cy="1325563"/>
          </a:xfrm>
        </p:spPr>
        <p:txBody>
          <a:bodyPr/>
          <a:lstStyle/>
          <a:p>
            <a:r>
              <a:rPr lang="en-US" dirty="0"/>
              <a:t>What is Accessibility and Universal Design?</a:t>
            </a:r>
          </a:p>
        </p:txBody>
      </p:sp>
      <p:sp>
        <p:nvSpPr>
          <p:cNvPr id="3" name="Text Placeholder 2"/>
          <p:cNvSpPr>
            <a:spLocks noGrp="1"/>
          </p:cNvSpPr>
          <p:nvPr>
            <p:ph type="body" idx="1"/>
          </p:nvPr>
        </p:nvSpPr>
        <p:spPr>
          <a:xfrm>
            <a:off x="622073" y="1012259"/>
            <a:ext cx="5157787" cy="823912"/>
          </a:xfrm>
        </p:spPr>
        <p:txBody>
          <a:bodyPr>
            <a:normAutofit/>
          </a:bodyPr>
          <a:lstStyle/>
          <a:p>
            <a:pPr algn="ctr"/>
            <a:r>
              <a:rPr lang="en-US" sz="2800" dirty="0">
                <a:solidFill>
                  <a:srgbClr val="C00000"/>
                </a:solidFill>
              </a:rPr>
              <a:t>ACCESSIBILITY</a:t>
            </a:r>
          </a:p>
        </p:txBody>
      </p:sp>
      <p:sp>
        <p:nvSpPr>
          <p:cNvPr id="4" name="Content Placeholder 3"/>
          <p:cNvSpPr>
            <a:spLocks noGrp="1"/>
          </p:cNvSpPr>
          <p:nvPr>
            <p:ph sz="half" idx="2"/>
          </p:nvPr>
        </p:nvSpPr>
        <p:spPr>
          <a:xfrm>
            <a:off x="622072" y="1836171"/>
            <a:ext cx="5310641" cy="2400549"/>
          </a:xfrm>
        </p:spPr>
        <p:txBody>
          <a:bodyPr>
            <a:normAutofit/>
          </a:bodyPr>
          <a:lstStyle/>
          <a:p>
            <a:pPr marL="0" indent="0">
              <a:buNone/>
            </a:pPr>
            <a:r>
              <a:rPr lang="en-US" dirty="0"/>
              <a:t>Guidelines to ensure everyone can perceive, understand, engage, navigate, and interact with information and communication  technology </a:t>
            </a:r>
            <a:r>
              <a:rPr lang="en-US" b="1" dirty="0">
                <a:solidFill>
                  <a:srgbClr val="C00000"/>
                </a:solidFill>
              </a:rPr>
              <a:t>without </a:t>
            </a:r>
            <a:r>
              <a:rPr lang="en-US" dirty="0"/>
              <a:t>barriers.</a:t>
            </a:r>
          </a:p>
        </p:txBody>
      </p:sp>
      <p:pic>
        <p:nvPicPr>
          <p:cNvPr id="7" name="Picture 6" descr="Accessibility icon">
            <a:extLst>
              <a:ext uri="{FF2B5EF4-FFF2-40B4-BE49-F238E27FC236}">
                <a16:creationId xmlns:a16="http://schemas.microsoft.com/office/drawing/2014/main" id="{9D227996-3C0A-4251-BD74-813F36D0C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252" y="4022290"/>
            <a:ext cx="1977484" cy="1797712"/>
          </a:xfrm>
          <a:prstGeom prst="rect">
            <a:avLst/>
          </a:prstGeom>
        </p:spPr>
      </p:pic>
      <p:sp>
        <p:nvSpPr>
          <p:cNvPr id="5" name="Text Placeholder 4"/>
          <p:cNvSpPr>
            <a:spLocks noGrp="1"/>
          </p:cNvSpPr>
          <p:nvPr>
            <p:ph type="body" sz="quarter" idx="3"/>
          </p:nvPr>
        </p:nvSpPr>
        <p:spPr>
          <a:xfrm>
            <a:off x="6466119" y="1012259"/>
            <a:ext cx="5183188" cy="823912"/>
          </a:xfrm>
        </p:spPr>
        <p:txBody>
          <a:bodyPr/>
          <a:lstStyle/>
          <a:p>
            <a:pPr algn="ctr"/>
            <a:r>
              <a:rPr lang="en-US" sz="2800" dirty="0">
                <a:solidFill>
                  <a:srgbClr val="C00000"/>
                </a:solidFill>
              </a:rPr>
              <a:t>UNIVERSAL DESIGN</a:t>
            </a:r>
          </a:p>
        </p:txBody>
      </p:sp>
      <p:sp>
        <p:nvSpPr>
          <p:cNvPr id="6" name="Content Placeholder 5"/>
          <p:cNvSpPr>
            <a:spLocks noGrp="1"/>
          </p:cNvSpPr>
          <p:nvPr>
            <p:ph sz="quarter" idx="4"/>
          </p:nvPr>
        </p:nvSpPr>
        <p:spPr>
          <a:xfrm>
            <a:off x="6466119" y="1836171"/>
            <a:ext cx="5183188" cy="1714749"/>
          </a:xfrm>
        </p:spPr>
        <p:txBody>
          <a:bodyPr/>
          <a:lstStyle/>
          <a:p>
            <a:pPr marL="0" indent="0">
              <a:buNone/>
            </a:pPr>
            <a:r>
              <a:rPr lang="en-US" dirty="0"/>
              <a:t>Design that is simple, useful and accommodates a wide range of individual preferences and abilities.</a:t>
            </a:r>
          </a:p>
        </p:txBody>
      </p:sp>
      <p:pic>
        <p:nvPicPr>
          <p:cNvPr id="8" name="Picture 7" descr="A group of people with various disabilities. The phrase &quot;Making design accessible to everyone in society&quot; is shown."/>
          <p:cNvPicPr>
            <a:picLocks noChangeAspect="1"/>
          </p:cNvPicPr>
          <p:nvPr/>
        </p:nvPicPr>
        <p:blipFill>
          <a:blip r:embed="rId4"/>
          <a:stretch>
            <a:fillRect/>
          </a:stretch>
        </p:blipFill>
        <p:spPr>
          <a:xfrm>
            <a:off x="6478324" y="3679034"/>
            <a:ext cx="5149660" cy="1374909"/>
          </a:xfrm>
          <a:prstGeom prst="rect">
            <a:avLst/>
          </a:prstGeom>
        </p:spPr>
      </p:pic>
      <p:sp>
        <p:nvSpPr>
          <p:cNvPr id="9" name="Content Placeholder 8"/>
          <p:cNvSpPr>
            <a:spLocks noGrp="1"/>
          </p:cNvSpPr>
          <p:nvPr>
            <p:ph sz="quarter" idx="10"/>
          </p:nvPr>
        </p:nvSpPr>
        <p:spPr>
          <a:xfrm>
            <a:off x="4427452" y="5356225"/>
            <a:ext cx="3091315" cy="647133"/>
          </a:xfrm>
        </p:spPr>
        <p:txBody>
          <a:bodyPr>
            <a:normAutofit fontScale="85000" lnSpcReduction="10000"/>
          </a:bodyPr>
          <a:lstStyle/>
          <a:p>
            <a:pPr marL="0" indent="0" algn="ctr">
              <a:buNone/>
            </a:pPr>
            <a:r>
              <a:rPr lang="en-US" sz="4400" b="1" i="1" dirty="0"/>
              <a:t>For everyone!</a:t>
            </a:r>
          </a:p>
        </p:txBody>
      </p:sp>
    </p:spTree>
    <p:extLst>
      <p:ext uri="{BB962C8B-B14F-4D97-AF65-F5344CB8AC3E}">
        <p14:creationId xmlns:p14="http://schemas.microsoft.com/office/powerpoint/2010/main" val="24502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20"/>
            <a:ext cx="10515600" cy="1325563"/>
          </a:xfrm>
        </p:spPr>
        <p:txBody>
          <a:bodyPr/>
          <a:lstStyle/>
          <a:p>
            <a:r>
              <a:rPr lang="en-US" dirty="0"/>
              <a:t>Accessibility, it’s the _____ thing to do!</a:t>
            </a:r>
          </a:p>
        </p:txBody>
      </p:sp>
      <p:sp>
        <p:nvSpPr>
          <p:cNvPr id="3" name="Content Placeholder 2"/>
          <p:cNvSpPr>
            <a:spLocks noGrp="1"/>
          </p:cNvSpPr>
          <p:nvPr>
            <p:ph sz="half" idx="1"/>
          </p:nvPr>
        </p:nvSpPr>
        <p:spPr>
          <a:xfrm>
            <a:off x="351182" y="1636784"/>
            <a:ext cx="5274365" cy="4013200"/>
          </a:xfrm>
        </p:spPr>
        <p:txBody>
          <a:bodyPr>
            <a:normAutofit fontScale="85000" lnSpcReduction="20000"/>
          </a:bodyPr>
          <a:lstStyle/>
          <a:p>
            <a:pPr marL="0" indent="0">
              <a:buNone/>
            </a:pPr>
            <a:r>
              <a:rPr lang="en-US" b="1" u="sng" dirty="0"/>
              <a:t>Right:</a:t>
            </a:r>
          </a:p>
          <a:p>
            <a:r>
              <a:rPr lang="en-US" dirty="0"/>
              <a:t>Aligns with university mission &amp; vision</a:t>
            </a:r>
          </a:p>
          <a:p>
            <a:r>
              <a:rPr lang="en-US" dirty="0"/>
              <a:t>Equitable and inclusive</a:t>
            </a:r>
          </a:p>
          <a:p>
            <a:r>
              <a:rPr lang="en-US" dirty="0"/>
              <a:t>Increases usability for all people</a:t>
            </a:r>
          </a:p>
          <a:p>
            <a:r>
              <a:rPr lang="en-US" dirty="0"/>
              <a:t>Attracts students to university</a:t>
            </a:r>
            <a:br>
              <a:rPr lang="en-US" dirty="0"/>
            </a:br>
            <a:endParaRPr lang="en-US" dirty="0"/>
          </a:p>
          <a:p>
            <a:pPr marL="0" indent="0">
              <a:buNone/>
            </a:pPr>
            <a:r>
              <a:rPr lang="en-US" b="1" u="sng" dirty="0"/>
              <a:t>Legal:</a:t>
            </a:r>
          </a:p>
          <a:p>
            <a:r>
              <a:rPr lang="en-US" dirty="0"/>
              <a:t>Equal access under laws</a:t>
            </a:r>
            <a:br>
              <a:rPr lang="en-US" dirty="0"/>
            </a:br>
            <a:r>
              <a:rPr lang="en-US" dirty="0"/>
              <a:t>such as ADA, Section 508 </a:t>
            </a:r>
          </a:p>
          <a:p>
            <a:r>
              <a:rPr lang="en-US" dirty="0"/>
              <a:t>Department of Justice scrutiny</a:t>
            </a:r>
          </a:p>
          <a:p>
            <a:r>
              <a:rPr lang="en-US" dirty="0"/>
              <a:t>Risk of litigation </a:t>
            </a:r>
          </a:p>
        </p:txBody>
      </p:sp>
      <p:sp>
        <p:nvSpPr>
          <p:cNvPr id="8" name="Content Placeholder 7"/>
          <p:cNvSpPr>
            <a:spLocks noGrp="1"/>
          </p:cNvSpPr>
          <p:nvPr>
            <p:ph sz="half" idx="2"/>
          </p:nvPr>
        </p:nvSpPr>
        <p:spPr>
          <a:xfrm>
            <a:off x="7595024" y="1636784"/>
            <a:ext cx="4245794" cy="4270375"/>
          </a:xfrm>
        </p:spPr>
        <p:txBody>
          <a:bodyPr>
            <a:normAutofit fontScale="85000" lnSpcReduction="20000"/>
          </a:bodyPr>
          <a:lstStyle/>
          <a:p>
            <a:pPr marL="0" indent="0">
              <a:buNone/>
            </a:pPr>
            <a:r>
              <a:rPr lang="en-US" b="1" u="sng" dirty="0"/>
              <a:t>Smart:</a:t>
            </a:r>
          </a:p>
          <a:p>
            <a:r>
              <a:rPr lang="en-US" dirty="0"/>
              <a:t>Sustainable</a:t>
            </a:r>
          </a:p>
          <a:p>
            <a:r>
              <a:rPr lang="en-US" dirty="0"/>
              <a:t>Creates a welcoming environment</a:t>
            </a:r>
          </a:p>
          <a:p>
            <a:r>
              <a:rPr lang="en-US" dirty="0"/>
              <a:t>Large number of population has disability (~20% of U.S. population)</a:t>
            </a:r>
          </a:p>
          <a:p>
            <a:r>
              <a:rPr lang="en-US" dirty="0"/>
              <a:t>Supports student success and persistence</a:t>
            </a:r>
          </a:p>
        </p:txBody>
      </p:sp>
      <p:pic>
        <p:nvPicPr>
          <p:cNvPr id="4" name="Picture 3" descr="Circular diagram divided into 3 equal sections each titled right, smart, leg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379" y="2384945"/>
            <a:ext cx="3190645" cy="3265039"/>
          </a:xfrm>
          <a:prstGeom prst="rect">
            <a:avLst/>
          </a:prstGeom>
        </p:spPr>
      </p:pic>
    </p:spTree>
    <p:extLst>
      <p:ext uri="{BB962C8B-B14F-4D97-AF65-F5344CB8AC3E}">
        <p14:creationId xmlns:p14="http://schemas.microsoft.com/office/powerpoint/2010/main" val="424714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tep up process lay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7" y="321694"/>
            <a:ext cx="12156008" cy="4185138"/>
          </a:xfrm>
          <a:prstGeom prst="rect">
            <a:avLst/>
          </a:prstGeom>
        </p:spPr>
      </p:pic>
      <p:sp>
        <p:nvSpPr>
          <p:cNvPr id="2" name="Title 1"/>
          <p:cNvSpPr>
            <a:spLocks noGrp="1"/>
          </p:cNvSpPr>
          <p:nvPr>
            <p:ph type="title"/>
          </p:nvPr>
        </p:nvSpPr>
        <p:spPr>
          <a:xfrm>
            <a:off x="0" y="400327"/>
            <a:ext cx="5600700" cy="1084442"/>
          </a:xfrm>
        </p:spPr>
        <p:txBody>
          <a:bodyPr/>
          <a:lstStyle/>
          <a:p>
            <a:r>
              <a:rPr lang="en-US" dirty="0"/>
              <a:t>Law and Policy</a:t>
            </a:r>
          </a:p>
        </p:txBody>
      </p:sp>
      <p:sp>
        <p:nvSpPr>
          <p:cNvPr id="6" name="Content Placeholder 5"/>
          <p:cNvSpPr>
            <a:spLocks noGrp="1"/>
          </p:cNvSpPr>
          <p:nvPr>
            <p:ph sz="half" idx="1"/>
          </p:nvPr>
        </p:nvSpPr>
        <p:spPr>
          <a:xfrm>
            <a:off x="298298" y="3251214"/>
            <a:ext cx="2189783" cy="3606786"/>
          </a:xfrm>
        </p:spPr>
        <p:txBody>
          <a:bodyPr>
            <a:noAutofit/>
          </a:bodyPr>
          <a:lstStyle/>
          <a:p>
            <a:r>
              <a:rPr lang="en-US" sz="2000" b="1" dirty="0">
                <a:cs typeface="Calibri" panose="020F0502020204030204" pitchFamily="34" charset="0"/>
              </a:rPr>
              <a:t>Americans with Disabilities Act (ADA), 1990</a:t>
            </a:r>
          </a:p>
          <a:p>
            <a:r>
              <a:rPr lang="en-US" sz="1500" dirty="0">
                <a:cs typeface="Calibri" panose="020F0502020204030204" pitchFamily="34" charset="0"/>
              </a:rPr>
              <a:t>P</a:t>
            </a:r>
            <a:r>
              <a:rPr lang="en-US" sz="1500" dirty="0"/>
              <a:t>rohibits discrimination and ensures equal opportunity for persons with disabilities in employment, state and local government services, [and] public accommodations. The ADA extends to and includes the technologies used by the campus.</a:t>
            </a:r>
            <a:endParaRPr lang="en-US" sz="1500" dirty="0">
              <a:cs typeface="Calibri" panose="020F0502020204030204" pitchFamily="34" charset="0"/>
            </a:endParaRPr>
          </a:p>
        </p:txBody>
      </p:sp>
      <p:sp>
        <p:nvSpPr>
          <p:cNvPr id="7" name="Content Placeholder 6"/>
          <p:cNvSpPr>
            <a:spLocks noGrp="1"/>
          </p:cNvSpPr>
          <p:nvPr>
            <p:ph sz="half" idx="2"/>
          </p:nvPr>
        </p:nvSpPr>
        <p:spPr>
          <a:xfrm>
            <a:off x="2765570" y="2601436"/>
            <a:ext cx="2214218" cy="2992144"/>
          </a:xfrm>
        </p:spPr>
        <p:txBody>
          <a:bodyPr>
            <a:normAutofit lnSpcReduction="10000"/>
          </a:bodyPr>
          <a:lstStyle/>
          <a:p>
            <a:pPr lvl="0"/>
            <a:r>
              <a:rPr lang="en-US" sz="2000" b="1" dirty="0">
                <a:cs typeface="Calibri" panose="020F0502020204030204" pitchFamily="34" charset="0"/>
              </a:rPr>
              <a:t>Section 508 </a:t>
            </a:r>
            <a:r>
              <a:rPr lang="en-US" sz="2000" dirty="0">
                <a:cs typeface="Calibri" panose="020F0502020204030204" pitchFamily="34" charset="0"/>
              </a:rPr>
              <a:t>(Rehabilitation Act of 1973)</a:t>
            </a:r>
          </a:p>
          <a:p>
            <a:pPr marL="61913" lvl="1" indent="0">
              <a:buNone/>
            </a:pPr>
            <a:r>
              <a:rPr lang="en-US" sz="1900" dirty="0"/>
              <a:t>Requires CSUN to go further and make our information and communication technologies accessible to everyone. </a:t>
            </a:r>
            <a:endParaRPr lang="en-US" sz="1900" dirty="0">
              <a:cs typeface="Calibri" panose="020F0502020204030204" pitchFamily="34" charset="0"/>
            </a:endParaRPr>
          </a:p>
        </p:txBody>
      </p:sp>
      <p:sp>
        <p:nvSpPr>
          <p:cNvPr id="8" name="Content Placeholder 7"/>
          <p:cNvSpPr>
            <a:spLocks noGrp="1"/>
          </p:cNvSpPr>
          <p:nvPr>
            <p:ph sz="quarter" idx="10"/>
          </p:nvPr>
        </p:nvSpPr>
        <p:spPr>
          <a:xfrm>
            <a:off x="5183085" y="2029296"/>
            <a:ext cx="2154294" cy="2689600"/>
          </a:xfrm>
        </p:spPr>
        <p:txBody>
          <a:bodyPr>
            <a:normAutofit/>
          </a:bodyPr>
          <a:lstStyle/>
          <a:p>
            <a:r>
              <a:rPr lang="en-US" sz="2000" b="1" dirty="0">
                <a:cs typeface="Calibri" panose="020F0502020204030204" pitchFamily="34" charset="0"/>
              </a:rPr>
              <a:t>State of California Government Code Section 11135</a:t>
            </a:r>
          </a:p>
          <a:p>
            <a:r>
              <a:rPr lang="en-US" sz="1900" dirty="0"/>
              <a:t>Requiring all of its agencies and departments to comply with federal Section 508.</a:t>
            </a:r>
            <a:endParaRPr lang="en-US" sz="1900" b="1" dirty="0">
              <a:cs typeface="Calibri" panose="020F0502020204030204" pitchFamily="34" charset="0"/>
            </a:endParaRPr>
          </a:p>
        </p:txBody>
      </p:sp>
      <p:sp>
        <p:nvSpPr>
          <p:cNvPr id="9" name="Content Placeholder 8"/>
          <p:cNvSpPr>
            <a:spLocks noGrp="1"/>
          </p:cNvSpPr>
          <p:nvPr>
            <p:ph sz="quarter" idx="11"/>
          </p:nvPr>
        </p:nvSpPr>
        <p:spPr>
          <a:xfrm>
            <a:off x="7625878" y="1398727"/>
            <a:ext cx="2167618" cy="3915963"/>
          </a:xfrm>
        </p:spPr>
        <p:txBody>
          <a:bodyPr>
            <a:noAutofit/>
          </a:bodyPr>
          <a:lstStyle/>
          <a:p>
            <a:pPr lvl="0"/>
            <a:r>
              <a:rPr lang="en-US" sz="2000" b="1" dirty="0">
                <a:cs typeface="Calibri" panose="020F0502020204030204" pitchFamily="34" charset="0"/>
              </a:rPr>
              <a:t>CSU E.O. 1111</a:t>
            </a:r>
          </a:p>
          <a:p>
            <a:pPr marL="61913" lvl="1" indent="0">
              <a:buNone/>
            </a:pPr>
            <a:r>
              <a:rPr lang="en-US" sz="1900" dirty="0">
                <a:cs typeface="Calibri" panose="020F0502020204030204" pitchFamily="34" charset="0"/>
              </a:rPr>
              <a:t>"It is the policy of the CSU to make information technology resources and services accessible to all CSU students, faculty, staff and the general public regardless of disability.” </a:t>
            </a:r>
            <a:r>
              <a:rPr lang="en-US" sz="1600" i="1" dirty="0">
                <a:cs typeface="Calibri" panose="020F0502020204030204" pitchFamily="34" charset="0"/>
              </a:rPr>
              <a:t>(E.O. 926)</a:t>
            </a:r>
          </a:p>
        </p:txBody>
      </p:sp>
      <p:sp>
        <p:nvSpPr>
          <p:cNvPr id="10" name="Content Placeholder 9"/>
          <p:cNvSpPr>
            <a:spLocks noGrp="1"/>
          </p:cNvSpPr>
          <p:nvPr>
            <p:ph sz="quarter" idx="12"/>
          </p:nvPr>
        </p:nvSpPr>
        <p:spPr>
          <a:xfrm>
            <a:off x="10128650" y="754838"/>
            <a:ext cx="2074013" cy="2449513"/>
          </a:xfrm>
        </p:spPr>
        <p:txBody>
          <a:bodyPr>
            <a:normAutofit/>
          </a:bodyPr>
          <a:lstStyle/>
          <a:p>
            <a:pPr lvl="0" algn="l"/>
            <a:r>
              <a:rPr lang="en-US" sz="2000" b="1" dirty="0">
                <a:cs typeface="Calibri" panose="020F0502020204030204" pitchFamily="34" charset="0"/>
              </a:rPr>
              <a:t>Accessible Technology Initiative </a:t>
            </a:r>
          </a:p>
          <a:p>
            <a:pPr marL="114300" lvl="1" indent="-114300"/>
            <a:r>
              <a:rPr lang="en-US" sz="1900" dirty="0">
                <a:cs typeface="Calibri" panose="020F0502020204030204" pitchFamily="34" charset="0"/>
              </a:rPr>
              <a:t>Instructional Materials</a:t>
            </a:r>
          </a:p>
          <a:p>
            <a:pPr marL="114300" lvl="1" indent="-114300"/>
            <a:r>
              <a:rPr lang="en-US" sz="1900" dirty="0">
                <a:cs typeface="Calibri" panose="020F0502020204030204" pitchFamily="34" charset="0"/>
              </a:rPr>
              <a:t>Web</a:t>
            </a:r>
          </a:p>
          <a:p>
            <a:pPr marL="114300" lvl="1" indent="-114300"/>
            <a:r>
              <a:rPr lang="en-US" sz="1900" dirty="0">
                <a:cs typeface="Calibri" panose="020F0502020204030204" pitchFamily="34" charset="0"/>
              </a:rPr>
              <a:t>Procurement</a:t>
            </a:r>
          </a:p>
          <a:p>
            <a:pPr algn="l"/>
            <a:endParaRPr lang="en-US" sz="2000" dirty="0"/>
          </a:p>
        </p:txBody>
      </p:sp>
      <p:sp>
        <p:nvSpPr>
          <p:cNvPr id="5" name="Content Placeholder 4">
            <a:extLst>
              <a:ext uri="{FF2B5EF4-FFF2-40B4-BE49-F238E27FC236}">
                <a16:creationId xmlns:a16="http://schemas.microsoft.com/office/drawing/2014/main" id="{15456F85-5966-43BE-84D6-DB32C0E16020}"/>
              </a:ext>
            </a:extLst>
          </p:cNvPr>
          <p:cNvSpPr>
            <a:spLocks noGrp="1"/>
          </p:cNvSpPr>
          <p:nvPr>
            <p:ph sz="quarter" idx="13"/>
          </p:nvPr>
        </p:nvSpPr>
        <p:spPr>
          <a:xfrm>
            <a:off x="6775133" y="5014842"/>
            <a:ext cx="5416867" cy="578738"/>
          </a:xfrm>
        </p:spPr>
        <p:txBody>
          <a:bodyPr/>
          <a:lstStyle/>
          <a:p>
            <a:pPr algn="ctr"/>
            <a:r>
              <a:rPr lang="en-US" b="1" dirty="0"/>
              <a:t>Learn more about </a:t>
            </a:r>
            <a:r>
              <a:rPr lang="en-US" b="1" dirty="0">
                <a:hlinkClick r:id="rId4"/>
              </a:rPr>
              <a:t>Laws and Policies</a:t>
            </a:r>
            <a:endParaRPr lang="en-US" b="1" dirty="0"/>
          </a:p>
          <a:p>
            <a:pPr algn="ctr"/>
            <a:endParaRPr lang="en-US" b="1" dirty="0"/>
          </a:p>
        </p:txBody>
      </p:sp>
      <p:pic>
        <p:nvPicPr>
          <p:cNvPr id="4" name="Picture 3" descr="Accessible Technology Initiative bann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240" y="5537210"/>
            <a:ext cx="5854760" cy="1302788"/>
          </a:xfrm>
          <a:prstGeom prst="rect">
            <a:avLst/>
          </a:prstGeom>
        </p:spPr>
      </p:pic>
    </p:spTree>
    <p:extLst>
      <p:ext uri="{BB962C8B-B14F-4D97-AF65-F5344CB8AC3E}">
        <p14:creationId xmlns:p14="http://schemas.microsoft.com/office/powerpoint/2010/main" val="404801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187325"/>
            <a:ext cx="10515600" cy="1279733"/>
          </a:xfrm>
        </p:spPr>
        <p:txBody>
          <a:bodyPr/>
          <a:lstStyle/>
          <a:p>
            <a:pPr algn="ctr"/>
            <a:r>
              <a:rPr lang="en-US" dirty="0"/>
              <a:t>Understanding Abilities</a:t>
            </a:r>
            <a:endParaRPr lang="en-US" b="0" dirty="0"/>
          </a:p>
        </p:txBody>
      </p:sp>
      <p:pic>
        <p:nvPicPr>
          <p:cNvPr id="5" name="Content Placeholder 4" descr="A diagram of &quot;ABILITY = easy to&quot; then three arrows point toward Easy to Get, Easy to Understand, and Easy to Us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1227" y="2234202"/>
            <a:ext cx="5581403" cy="3642351"/>
          </a:xfrm>
        </p:spPr>
      </p:pic>
      <p:sp>
        <p:nvSpPr>
          <p:cNvPr id="3" name="Content Placeholder 2"/>
          <p:cNvSpPr>
            <a:spLocks noGrp="1"/>
          </p:cNvSpPr>
          <p:nvPr>
            <p:ph sz="half" idx="1"/>
          </p:nvPr>
        </p:nvSpPr>
        <p:spPr>
          <a:xfrm>
            <a:off x="5731824" y="1889453"/>
            <a:ext cx="6460176" cy="3737623"/>
          </a:xfrm>
        </p:spPr>
        <p:txBody>
          <a:bodyPr>
            <a:normAutofit/>
          </a:bodyPr>
          <a:lstStyle/>
          <a:p>
            <a:pPr marL="0" indent="0">
              <a:lnSpc>
                <a:spcPct val="100000"/>
              </a:lnSpc>
              <a:buNone/>
            </a:pPr>
            <a:r>
              <a:rPr lang="en-US" sz="3200" dirty="0"/>
              <a:t>Accessibility is not about disability; it’s actually about </a:t>
            </a:r>
            <a:r>
              <a:rPr lang="en-US" sz="3200" dirty="0">
                <a:solidFill>
                  <a:srgbClr val="C00000"/>
                </a:solidFill>
              </a:rPr>
              <a:t>ability</a:t>
            </a:r>
            <a:r>
              <a:rPr lang="en-US" sz="3200" dirty="0"/>
              <a:t>. It’s about making it easy for </a:t>
            </a:r>
            <a:r>
              <a:rPr lang="en-US" sz="3200" dirty="0">
                <a:solidFill>
                  <a:srgbClr val="C00000"/>
                </a:solidFill>
              </a:rPr>
              <a:t>everyone </a:t>
            </a:r>
            <a:r>
              <a:rPr lang="en-US" sz="3200" dirty="0"/>
              <a:t>to: </a:t>
            </a:r>
          </a:p>
          <a:p>
            <a:pPr marL="633413" indent="-341313">
              <a:lnSpc>
                <a:spcPct val="100000"/>
              </a:lnSpc>
            </a:pPr>
            <a:r>
              <a:rPr lang="en-US" sz="3200" dirty="0"/>
              <a:t>Acquire the </a:t>
            </a:r>
            <a:r>
              <a:rPr lang="en-US" sz="3200" dirty="0">
                <a:solidFill>
                  <a:srgbClr val="C00000"/>
                </a:solidFill>
              </a:rPr>
              <a:t>same</a:t>
            </a:r>
            <a:r>
              <a:rPr lang="en-US" sz="3200" dirty="0"/>
              <a:t> information</a:t>
            </a:r>
          </a:p>
          <a:p>
            <a:pPr marL="633413" indent="-341313">
              <a:lnSpc>
                <a:spcPct val="100000"/>
              </a:lnSpc>
            </a:pPr>
            <a:r>
              <a:rPr lang="en-US" sz="3200" dirty="0"/>
              <a:t>Engage in the </a:t>
            </a:r>
            <a:r>
              <a:rPr lang="en-US" sz="3200" dirty="0">
                <a:solidFill>
                  <a:srgbClr val="C00000"/>
                </a:solidFill>
              </a:rPr>
              <a:t>same</a:t>
            </a:r>
            <a:r>
              <a:rPr lang="en-US" sz="3200" dirty="0"/>
              <a:t> interactions</a:t>
            </a:r>
          </a:p>
          <a:p>
            <a:pPr marL="633413" indent="-341313">
              <a:lnSpc>
                <a:spcPct val="100000"/>
              </a:lnSpc>
            </a:pPr>
            <a:r>
              <a:rPr lang="en-US" sz="3200" dirty="0"/>
              <a:t>Enjoy the </a:t>
            </a:r>
            <a:r>
              <a:rPr lang="en-US" sz="3200" dirty="0">
                <a:solidFill>
                  <a:srgbClr val="C00000"/>
                </a:solidFill>
              </a:rPr>
              <a:t>same</a:t>
            </a:r>
            <a:r>
              <a:rPr lang="en-US" sz="3200" dirty="0"/>
              <a:t> services</a:t>
            </a:r>
          </a:p>
        </p:txBody>
      </p:sp>
    </p:spTree>
    <p:extLst>
      <p:ext uri="{BB962C8B-B14F-4D97-AF65-F5344CB8AC3E}">
        <p14:creationId xmlns:p14="http://schemas.microsoft.com/office/powerpoint/2010/main" val="18962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288" y="78863"/>
            <a:ext cx="10515600" cy="1084442"/>
          </a:xfrm>
        </p:spPr>
        <p:txBody>
          <a:bodyPr/>
          <a:lstStyle/>
          <a:p>
            <a:r>
              <a:rPr lang="en-US" dirty="0"/>
              <a:t>Range of Accessibility Guidelines</a:t>
            </a:r>
          </a:p>
        </p:txBody>
      </p:sp>
      <p:pic>
        <p:nvPicPr>
          <p:cNvPr id="10" name="Picture 9" descr="Vision icon"/>
          <p:cNvPicPr>
            <a:picLocks noChangeAspect="1"/>
          </p:cNvPicPr>
          <p:nvPr/>
        </p:nvPicPr>
        <p:blipFill>
          <a:blip r:embed="rId3"/>
          <a:stretch>
            <a:fillRect/>
          </a:stretch>
        </p:blipFill>
        <p:spPr>
          <a:xfrm>
            <a:off x="180445" y="1685130"/>
            <a:ext cx="2362405" cy="1242168"/>
          </a:xfrm>
          <a:prstGeom prst="rect">
            <a:avLst/>
          </a:prstGeom>
        </p:spPr>
      </p:pic>
      <p:sp>
        <p:nvSpPr>
          <p:cNvPr id="4" name="Content Placeholder 3"/>
          <p:cNvSpPr>
            <a:spLocks noGrp="1"/>
          </p:cNvSpPr>
          <p:nvPr>
            <p:ph sz="half" idx="1"/>
          </p:nvPr>
        </p:nvSpPr>
        <p:spPr>
          <a:xfrm>
            <a:off x="330200" y="3088392"/>
            <a:ext cx="2062897" cy="2683570"/>
          </a:xfrm>
        </p:spPr>
        <p:txBody>
          <a:bodyPr>
            <a:noAutofit/>
          </a:bodyPr>
          <a:lstStyle/>
          <a:p>
            <a:pPr marL="0" indent="0" algn="ctr">
              <a:buNone/>
            </a:pPr>
            <a:r>
              <a:rPr lang="en-US" b="1" dirty="0">
                <a:solidFill>
                  <a:srgbClr val="C00000"/>
                </a:solidFill>
              </a:rPr>
              <a:t>VISION</a:t>
            </a:r>
          </a:p>
          <a:p>
            <a:pPr marL="0" indent="0" algn="ctr">
              <a:buNone/>
            </a:pPr>
            <a:r>
              <a:rPr lang="en-US" sz="1600" i="1" dirty="0">
                <a:solidFill>
                  <a:schemeClr val="accent5">
                    <a:lumMod val="75000"/>
                  </a:schemeClr>
                </a:solidFill>
              </a:rPr>
              <a:t>Low vision, blind, </a:t>
            </a:r>
            <a:br>
              <a:rPr lang="en-US" sz="1600" i="1" dirty="0">
                <a:solidFill>
                  <a:schemeClr val="accent5">
                    <a:lumMod val="75000"/>
                  </a:schemeClr>
                </a:solidFill>
              </a:rPr>
            </a:br>
            <a:r>
              <a:rPr lang="en-US" sz="1600" i="1" dirty="0">
                <a:solidFill>
                  <a:schemeClr val="accent5">
                    <a:lumMod val="75000"/>
                  </a:schemeClr>
                </a:solidFill>
              </a:rPr>
              <a:t>colorblind, etc.</a:t>
            </a:r>
          </a:p>
          <a:p>
            <a:pPr marL="176213" indent="-166688">
              <a:buFont typeface="Arial" panose="020B0604020202020204" pitchFamily="34" charset="0"/>
              <a:buChar char="•"/>
            </a:pPr>
            <a:r>
              <a:rPr lang="en-US" sz="2000" dirty="0"/>
              <a:t>Screen readers</a:t>
            </a:r>
          </a:p>
          <a:p>
            <a:pPr marL="176213" indent="-166688">
              <a:buFont typeface="Arial" panose="020B0604020202020204" pitchFamily="34" charset="0"/>
              <a:buChar char="•"/>
            </a:pPr>
            <a:r>
              <a:rPr lang="en-US" sz="2000" dirty="0"/>
              <a:t>Braille display</a:t>
            </a:r>
          </a:p>
          <a:p>
            <a:pPr marL="176213" indent="-166688">
              <a:buFont typeface="Arial" panose="020B0604020202020204" pitchFamily="34" charset="0"/>
              <a:buChar char="•"/>
            </a:pPr>
            <a:r>
              <a:rPr lang="en-US" sz="2000" dirty="0"/>
              <a:t>High contrast settings</a:t>
            </a:r>
          </a:p>
          <a:p>
            <a:pPr marL="176213" indent="-166688">
              <a:buFont typeface="Arial" panose="020B0604020202020204" pitchFamily="34" charset="0"/>
              <a:buChar char="•"/>
            </a:pPr>
            <a:r>
              <a:rPr lang="en-US" sz="2000" dirty="0"/>
              <a:t>Magnifiers</a:t>
            </a:r>
          </a:p>
        </p:txBody>
      </p:sp>
      <p:pic>
        <p:nvPicPr>
          <p:cNvPr id="11" name="Picture 10" descr="Hearing icon"/>
          <p:cNvPicPr>
            <a:picLocks noChangeAspect="1"/>
          </p:cNvPicPr>
          <p:nvPr/>
        </p:nvPicPr>
        <p:blipFill>
          <a:blip r:embed="rId4"/>
          <a:stretch>
            <a:fillRect/>
          </a:stretch>
        </p:blipFill>
        <p:spPr>
          <a:xfrm>
            <a:off x="3255504" y="1387960"/>
            <a:ext cx="1283300" cy="1687286"/>
          </a:xfrm>
          <a:prstGeom prst="rect">
            <a:avLst/>
          </a:prstGeom>
        </p:spPr>
      </p:pic>
      <p:sp>
        <p:nvSpPr>
          <p:cNvPr id="9" name="Content Placeholder 8"/>
          <p:cNvSpPr>
            <a:spLocks noGrp="1"/>
          </p:cNvSpPr>
          <p:nvPr>
            <p:ph sz="half" idx="2"/>
          </p:nvPr>
        </p:nvSpPr>
        <p:spPr>
          <a:xfrm>
            <a:off x="2575977" y="3103884"/>
            <a:ext cx="2318886" cy="2683570"/>
          </a:xfrm>
        </p:spPr>
        <p:txBody>
          <a:bodyPr>
            <a:noAutofit/>
          </a:bodyPr>
          <a:lstStyle/>
          <a:p>
            <a:pPr marL="0" indent="0" algn="ctr">
              <a:buNone/>
            </a:pPr>
            <a:r>
              <a:rPr lang="en-US" b="1" dirty="0">
                <a:solidFill>
                  <a:srgbClr val="C00000"/>
                </a:solidFill>
              </a:rPr>
              <a:t>HEARING</a:t>
            </a:r>
          </a:p>
          <a:p>
            <a:pPr algn="ctr">
              <a:lnSpc>
                <a:spcPct val="100000"/>
              </a:lnSpc>
            </a:pPr>
            <a:r>
              <a:rPr lang="en-US" sz="1600" i="1" dirty="0">
                <a:solidFill>
                  <a:schemeClr val="accent5">
                    <a:lumMod val="75000"/>
                  </a:schemeClr>
                </a:solidFill>
              </a:rPr>
              <a:t>Deaf, hard of hearing, </a:t>
            </a:r>
            <a:br>
              <a:rPr lang="en-US" sz="1600" i="1" dirty="0">
                <a:solidFill>
                  <a:schemeClr val="accent5">
                    <a:lumMod val="75000"/>
                  </a:schemeClr>
                </a:solidFill>
              </a:rPr>
            </a:br>
            <a:r>
              <a:rPr lang="en-US" sz="1600" i="1" dirty="0">
                <a:solidFill>
                  <a:schemeClr val="accent5">
                    <a:lumMod val="75000"/>
                  </a:schemeClr>
                </a:solidFill>
              </a:rPr>
              <a:t>noisy environment</a:t>
            </a:r>
          </a:p>
          <a:p>
            <a:pPr marL="228600" indent="-228600">
              <a:lnSpc>
                <a:spcPct val="100000"/>
              </a:lnSpc>
              <a:buFont typeface="Arial" panose="020B0604020202020204" pitchFamily="34" charset="0"/>
              <a:buChar char="•"/>
            </a:pPr>
            <a:r>
              <a:rPr lang="en-US" sz="2000" dirty="0"/>
              <a:t>Sign language</a:t>
            </a:r>
          </a:p>
          <a:p>
            <a:pPr marL="228600" indent="-228600">
              <a:lnSpc>
                <a:spcPct val="100000"/>
              </a:lnSpc>
              <a:buFont typeface="Arial" panose="020B0604020202020204" pitchFamily="34" charset="0"/>
              <a:buChar char="•"/>
            </a:pPr>
            <a:r>
              <a:rPr lang="en-US" sz="2000" dirty="0"/>
              <a:t>Captions/Subtitles</a:t>
            </a:r>
          </a:p>
          <a:p>
            <a:pPr marL="228600" indent="-228600">
              <a:lnSpc>
                <a:spcPct val="100000"/>
              </a:lnSpc>
              <a:buFont typeface="Arial" panose="020B0604020202020204" pitchFamily="34" charset="0"/>
              <a:buChar char="•"/>
            </a:pPr>
            <a:r>
              <a:rPr lang="en-US" sz="2000" dirty="0"/>
              <a:t>Transcripts</a:t>
            </a:r>
          </a:p>
        </p:txBody>
      </p:sp>
      <p:pic>
        <p:nvPicPr>
          <p:cNvPr id="12" name="Picture 11" descr="Wheelchair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0836" y="1320543"/>
            <a:ext cx="1348857" cy="1712834"/>
          </a:xfrm>
          <a:prstGeom prst="rect">
            <a:avLst/>
          </a:prstGeom>
        </p:spPr>
      </p:pic>
      <p:sp>
        <p:nvSpPr>
          <p:cNvPr id="6" name="Content Placeholder 5"/>
          <p:cNvSpPr>
            <a:spLocks noGrp="1"/>
          </p:cNvSpPr>
          <p:nvPr>
            <p:ph sz="quarter" idx="10"/>
          </p:nvPr>
        </p:nvSpPr>
        <p:spPr>
          <a:xfrm>
            <a:off x="4844063" y="3103884"/>
            <a:ext cx="2154294" cy="2689600"/>
          </a:xfrm>
        </p:spPr>
        <p:txBody>
          <a:bodyPr>
            <a:normAutofit/>
          </a:bodyPr>
          <a:lstStyle/>
          <a:p>
            <a:pPr marL="0" indent="0" algn="ctr">
              <a:buNone/>
            </a:pPr>
            <a:r>
              <a:rPr lang="en-US" b="1" dirty="0">
                <a:solidFill>
                  <a:srgbClr val="C00000"/>
                </a:solidFill>
              </a:rPr>
              <a:t>MOBILITY</a:t>
            </a:r>
          </a:p>
          <a:p>
            <a:pPr algn="ctr">
              <a:lnSpc>
                <a:spcPct val="100000"/>
              </a:lnSpc>
            </a:pPr>
            <a:r>
              <a:rPr lang="en-US" sz="1600" i="1" dirty="0">
                <a:solidFill>
                  <a:schemeClr val="accent5">
                    <a:lumMod val="75000"/>
                  </a:schemeClr>
                </a:solidFill>
              </a:rPr>
              <a:t>Muscular dystrophy, arthritis, injury, etc.</a:t>
            </a:r>
          </a:p>
          <a:p>
            <a:pPr marL="457200" indent="-171450">
              <a:lnSpc>
                <a:spcPct val="100000"/>
              </a:lnSpc>
              <a:buFont typeface="Arial" panose="020B0604020202020204" pitchFamily="34" charset="0"/>
              <a:buChar char="•"/>
            </a:pPr>
            <a:r>
              <a:rPr lang="en-US" sz="2000" dirty="0"/>
              <a:t>Keyboard only</a:t>
            </a:r>
          </a:p>
          <a:p>
            <a:pPr marL="457200" indent="-171450">
              <a:lnSpc>
                <a:spcPct val="100000"/>
              </a:lnSpc>
              <a:buFont typeface="Arial" panose="020B0604020202020204" pitchFamily="34" charset="0"/>
              <a:buChar char="•"/>
            </a:pPr>
            <a:r>
              <a:rPr lang="en-US" sz="2000" dirty="0"/>
              <a:t>Speech to text</a:t>
            </a:r>
          </a:p>
        </p:txBody>
      </p:sp>
      <p:pic>
        <p:nvPicPr>
          <p:cNvPr id="15" name="Picture 14" descr="Cognitive icon">
            <a:extLst>
              <a:ext uri="{FF2B5EF4-FFF2-40B4-BE49-F238E27FC236}">
                <a16:creationId xmlns:a16="http://schemas.microsoft.com/office/drawing/2014/main" id="{E95216F6-4513-477D-B9C7-9C94560E6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704" y="1418841"/>
            <a:ext cx="1694068" cy="1694068"/>
          </a:xfrm>
          <a:prstGeom prst="rect">
            <a:avLst/>
          </a:prstGeom>
        </p:spPr>
      </p:pic>
      <p:sp>
        <p:nvSpPr>
          <p:cNvPr id="3" name="Content Placeholder 2"/>
          <p:cNvSpPr>
            <a:spLocks noGrp="1"/>
          </p:cNvSpPr>
          <p:nvPr>
            <p:ph sz="quarter" idx="11"/>
          </p:nvPr>
        </p:nvSpPr>
        <p:spPr>
          <a:xfrm>
            <a:off x="7223928" y="3112909"/>
            <a:ext cx="2318885" cy="2689600"/>
          </a:xfrm>
        </p:spPr>
        <p:txBody>
          <a:bodyPr>
            <a:noAutofit/>
          </a:bodyPr>
          <a:lstStyle/>
          <a:p>
            <a:pPr algn="ctr"/>
            <a:r>
              <a:rPr lang="en-US" b="1" dirty="0">
                <a:solidFill>
                  <a:srgbClr val="C00000"/>
                </a:solidFill>
              </a:rPr>
              <a:t>COGNITIVE</a:t>
            </a:r>
          </a:p>
          <a:p>
            <a:pPr algn="ctr">
              <a:lnSpc>
                <a:spcPct val="100000"/>
              </a:lnSpc>
            </a:pPr>
            <a:r>
              <a:rPr lang="en-US" sz="1600" i="1" dirty="0">
                <a:solidFill>
                  <a:schemeClr val="accent5">
                    <a:lumMod val="75000"/>
                  </a:schemeClr>
                </a:solidFill>
              </a:rPr>
              <a:t>Learning disability, dyslexia, ADHD, etc.</a:t>
            </a:r>
          </a:p>
          <a:p>
            <a:pPr marL="225425" indent="-223838">
              <a:lnSpc>
                <a:spcPct val="100000"/>
              </a:lnSpc>
              <a:buFont typeface="Arial" panose="020B0604020202020204" pitchFamily="34" charset="0"/>
              <a:buChar char="•"/>
            </a:pPr>
            <a:r>
              <a:rPr lang="en-US" sz="2000" dirty="0"/>
              <a:t>Information organization</a:t>
            </a:r>
          </a:p>
          <a:p>
            <a:pPr marL="911225" lvl="1" indent="-223838">
              <a:lnSpc>
                <a:spcPct val="100000"/>
              </a:lnSpc>
            </a:pPr>
            <a:r>
              <a:rPr lang="en-US" sz="2000" dirty="0"/>
              <a:t>Layout</a:t>
            </a:r>
          </a:p>
          <a:p>
            <a:pPr marL="911225" lvl="1" indent="-223838">
              <a:lnSpc>
                <a:spcPct val="100000"/>
              </a:lnSpc>
            </a:pPr>
            <a:r>
              <a:rPr lang="en-US" sz="2000" dirty="0"/>
              <a:t>Navigation</a:t>
            </a:r>
          </a:p>
        </p:txBody>
      </p:sp>
      <p:pic>
        <p:nvPicPr>
          <p:cNvPr id="17" name="Picture 16" descr="Learning icon">
            <a:extLst>
              <a:ext uri="{FF2B5EF4-FFF2-40B4-BE49-F238E27FC236}">
                <a16:creationId xmlns:a16="http://schemas.microsoft.com/office/drawing/2014/main" id="{BBD51F3C-B839-4700-9C24-285CCA113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5686" y="1432229"/>
            <a:ext cx="1694068" cy="1694068"/>
          </a:xfrm>
          <a:prstGeom prst="rect">
            <a:avLst/>
          </a:prstGeom>
        </p:spPr>
      </p:pic>
      <p:sp>
        <p:nvSpPr>
          <p:cNvPr id="5" name="Content Placeholder 4">
            <a:extLst>
              <a:ext uri="{FF2B5EF4-FFF2-40B4-BE49-F238E27FC236}">
                <a16:creationId xmlns:a16="http://schemas.microsoft.com/office/drawing/2014/main" id="{308EF95B-E0CF-47A3-938A-D0A2C588DBDE}"/>
              </a:ext>
            </a:extLst>
          </p:cNvPr>
          <p:cNvSpPr>
            <a:spLocks noGrp="1"/>
          </p:cNvSpPr>
          <p:nvPr>
            <p:ph sz="quarter" idx="13"/>
          </p:nvPr>
        </p:nvSpPr>
        <p:spPr>
          <a:xfrm>
            <a:off x="9694182" y="3112909"/>
            <a:ext cx="2446086" cy="2689600"/>
          </a:xfrm>
        </p:spPr>
        <p:txBody>
          <a:bodyPr>
            <a:normAutofit/>
          </a:bodyPr>
          <a:lstStyle/>
          <a:p>
            <a:pPr algn="ctr"/>
            <a:r>
              <a:rPr lang="en-US" b="1" dirty="0">
                <a:solidFill>
                  <a:srgbClr val="C00000"/>
                </a:solidFill>
              </a:rPr>
              <a:t>LEARNING</a:t>
            </a:r>
          </a:p>
          <a:p>
            <a:pPr algn="ctr">
              <a:lnSpc>
                <a:spcPct val="100000"/>
              </a:lnSpc>
            </a:pPr>
            <a:r>
              <a:rPr lang="en-US" sz="1800" i="1" dirty="0">
                <a:solidFill>
                  <a:schemeClr val="accent5">
                    <a:lumMod val="75000"/>
                  </a:schemeClr>
                </a:solidFill>
              </a:rPr>
              <a:t>Learning styles, preferences, etc.</a:t>
            </a:r>
          </a:p>
          <a:p>
            <a:pPr marL="225425" indent="-223838">
              <a:lnSpc>
                <a:spcPct val="100000"/>
              </a:lnSpc>
              <a:buFont typeface="Arial" panose="020B0604020202020204" pitchFamily="34" charset="0"/>
              <a:buChar char="•"/>
            </a:pPr>
            <a:r>
              <a:rPr lang="en-US" sz="2000" dirty="0"/>
              <a:t>Visual learners</a:t>
            </a:r>
          </a:p>
          <a:p>
            <a:pPr marL="225425" indent="-223838">
              <a:lnSpc>
                <a:spcPct val="100000"/>
              </a:lnSpc>
              <a:buFont typeface="Arial" panose="020B0604020202020204" pitchFamily="34" charset="0"/>
              <a:buChar char="•"/>
            </a:pPr>
            <a:r>
              <a:rPr lang="en-US" sz="2000" dirty="0"/>
              <a:t>English Speakers of Other Languages (ESOL)</a:t>
            </a:r>
          </a:p>
        </p:txBody>
      </p:sp>
    </p:spTree>
    <p:extLst>
      <p:ext uri="{BB962C8B-B14F-4D97-AF65-F5344CB8AC3E}">
        <p14:creationId xmlns:p14="http://schemas.microsoft.com/office/powerpoint/2010/main" val="297346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6603"/>
          </a:xfrm>
        </p:spPr>
        <p:txBody>
          <a:bodyPr/>
          <a:lstStyle/>
          <a:p>
            <a:r>
              <a:rPr lang="en-US" dirty="0"/>
              <a:t>Need for Accessibility</a:t>
            </a:r>
          </a:p>
        </p:txBody>
      </p:sp>
      <p:sp>
        <p:nvSpPr>
          <p:cNvPr id="7" name="Content Placeholder 6"/>
          <p:cNvSpPr>
            <a:spLocks noGrp="1"/>
          </p:cNvSpPr>
          <p:nvPr>
            <p:ph sz="half" idx="1"/>
          </p:nvPr>
        </p:nvSpPr>
        <p:spPr>
          <a:xfrm>
            <a:off x="838200" y="1825625"/>
            <a:ext cx="4789714" cy="4013200"/>
          </a:xfrm>
        </p:spPr>
        <p:txBody>
          <a:bodyPr>
            <a:noAutofit/>
          </a:bodyPr>
          <a:lstStyle/>
          <a:p>
            <a:r>
              <a:rPr lang="en-US" dirty="0"/>
              <a:t>20% of the U.S. population has at least one disability </a:t>
            </a:r>
            <a:r>
              <a:rPr lang="en-US" sz="1300" dirty="0"/>
              <a:t>(</a:t>
            </a:r>
            <a:r>
              <a:rPr lang="en-US" sz="1300" dirty="0">
                <a:hlinkClick r:id="rId3"/>
              </a:rPr>
              <a:t>U.S. Census Bureau: Disability [2010]</a:t>
            </a:r>
            <a:r>
              <a:rPr lang="en-US" sz="1300" dirty="0"/>
              <a:t>) </a:t>
            </a:r>
          </a:p>
          <a:p>
            <a:pPr lvl="1"/>
            <a:r>
              <a:rPr lang="en-US" dirty="0"/>
              <a:t>11% of college students report a disability </a:t>
            </a:r>
            <a:r>
              <a:rPr lang="en-US" sz="1300" dirty="0"/>
              <a:t>(</a:t>
            </a:r>
            <a:r>
              <a:rPr lang="en-US" sz="1300" dirty="0">
                <a:hlinkClick r:id="rId4"/>
              </a:rPr>
              <a:t>U.S. Department of Education, National Center for Education Statistics. [2016]</a:t>
            </a:r>
            <a:r>
              <a:rPr lang="en-US" sz="1300" dirty="0"/>
              <a:t>) </a:t>
            </a:r>
          </a:p>
          <a:p>
            <a:pPr lvl="1"/>
            <a:r>
              <a:rPr lang="en-US" dirty="0"/>
              <a:t>Nearly 1 in 5 people have disability in the U.S. </a:t>
            </a:r>
            <a:r>
              <a:rPr lang="en-US" sz="1300" dirty="0"/>
              <a:t>(</a:t>
            </a:r>
            <a:r>
              <a:rPr lang="en-US" sz="1300" dirty="0">
                <a:hlinkClick r:id="rId5"/>
              </a:rPr>
              <a:t>U.S. Census Bureau Reports [2010]</a:t>
            </a:r>
            <a:r>
              <a:rPr lang="en-US" sz="1300" dirty="0"/>
              <a:t>)</a:t>
            </a:r>
          </a:p>
        </p:txBody>
      </p:sp>
      <p:pic>
        <p:nvPicPr>
          <p:cNvPr id="8" name="Content Placeholder 7" descr="Visual: 1.8 million people&#10;Hearing: 1 milliion&#10;Cognitive or mental: 14.3 million&#10;Ambulatory: 11.8 million" title="U.S. Census Bureau graph showing U.S. population with disabilities">
            <a:extLst>
              <a:ext uri="{FF2B5EF4-FFF2-40B4-BE49-F238E27FC236}">
                <a16:creationId xmlns:a16="http://schemas.microsoft.com/office/drawing/2014/main" id="{D14AC414-F1FC-244D-B4A2-100862F097D5}"/>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5923477" y="1690688"/>
            <a:ext cx="5430323" cy="39916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168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939"/>
            <a:ext cx="10515600" cy="664889"/>
          </a:xfrm>
        </p:spPr>
        <p:txBody>
          <a:bodyPr>
            <a:noAutofit/>
          </a:bodyPr>
          <a:lstStyle/>
          <a:p>
            <a:r>
              <a:rPr lang="en-US" dirty="0"/>
              <a:t>Assistive Technology (AT)</a:t>
            </a:r>
          </a:p>
        </p:txBody>
      </p:sp>
      <p:sp>
        <p:nvSpPr>
          <p:cNvPr id="3" name="Content Placeholder 2"/>
          <p:cNvSpPr>
            <a:spLocks noGrp="1"/>
          </p:cNvSpPr>
          <p:nvPr>
            <p:ph sz="half" idx="1"/>
          </p:nvPr>
        </p:nvSpPr>
        <p:spPr>
          <a:xfrm>
            <a:off x="605658" y="889713"/>
            <a:ext cx="11133083" cy="2094734"/>
          </a:xfrm>
        </p:spPr>
        <p:txBody>
          <a:bodyPr>
            <a:noAutofit/>
          </a:bodyPr>
          <a:lstStyle/>
          <a:p>
            <a:pPr marL="0" indent="0">
              <a:buNone/>
            </a:pPr>
            <a:r>
              <a:rPr lang="en-US" dirty="0"/>
              <a:t>Products, equipment, and systems that enhance learning, working, and daily living for persons with disabilities.</a:t>
            </a:r>
          </a:p>
          <a:p>
            <a:pPr marL="0" indent="0">
              <a:buNone/>
            </a:pPr>
            <a:r>
              <a:rPr lang="en-US" sz="2000" b="1" dirty="0"/>
              <a:t>Example: Screen readers </a:t>
            </a:r>
            <a:r>
              <a:rPr lang="en-US" sz="2000" dirty="0"/>
              <a:t>are a form of assistive technology software that </a:t>
            </a:r>
            <a:r>
              <a:rPr lang="en-US" sz="2000" b="1" i="1" dirty="0"/>
              <a:t>enable access </a:t>
            </a:r>
            <a:r>
              <a:rPr lang="en-US" sz="2000" dirty="0"/>
              <a:t>to a computer, and all the things a computer does, by attempting to identify and interpret what is being displayed on the computer screen using </a:t>
            </a:r>
            <a:r>
              <a:rPr lang="en-US" sz="2000" b="1" i="1" dirty="0"/>
              <a:t>text-to-speech</a:t>
            </a:r>
            <a:r>
              <a:rPr lang="en-US" sz="2000" dirty="0"/>
              <a:t>. Screen readers can only access and process </a:t>
            </a:r>
            <a:r>
              <a:rPr lang="en-US" sz="2000" b="1" dirty="0">
                <a:solidFill>
                  <a:srgbClr val="C00000"/>
                </a:solidFill>
              </a:rPr>
              <a:t>live text </a:t>
            </a:r>
            <a:r>
              <a:rPr lang="en-US" sz="2000" dirty="0"/>
              <a:t>(fully editable or selectable text).</a:t>
            </a:r>
          </a:p>
        </p:txBody>
      </p:sp>
      <p:sp>
        <p:nvSpPr>
          <p:cNvPr id="4" name="Content Placeholder 3"/>
          <p:cNvSpPr>
            <a:spLocks noGrp="1"/>
          </p:cNvSpPr>
          <p:nvPr>
            <p:ph sz="half" idx="2"/>
          </p:nvPr>
        </p:nvSpPr>
        <p:spPr>
          <a:xfrm>
            <a:off x="716438" y="3089550"/>
            <a:ext cx="6817162" cy="2838284"/>
          </a:xfrm>
        </p:spPr>
        <p:txBody>
          <a:bodyPr>
            <a:normAutofit lnSpcReduction="10000"/>
          </a:bodyPr>
          <a:lstStyle/>
          <a:p>
            <a:pPr marL="117475" indent="0">
              <a:buNone/>
            </a:pPr>
            <a:r>
              <a:rPr lang="en-US" b="1" dirty="0"/>
              <a:t>Screen reader</a:t>
            </a:r>
          </a:p>
          <a:p>
            <a:pPr marL="744538" indent="-280988"/>
            <a:r>
              <a:rPr lang="en-US" b="1" dirty="0"/>
              <a:t>Provides access </a:t>
            </a:r>
            <a:r>
              <a:rPr lang="en-US" dirty="0"/>
              <a:t>to someone who is visually impaired, mobility or has a learning disability to access text on the screen.</a:t>
            </a:r>
          </a:p>
          <a:p>
            <a:pPr marL="744538" indent="-280988"/>
            <a:r>
              <a:rPr lang="en-US" dirty="0"/>
              <a:t>Offers same level of </a:t>
            </a:r>
            <a:r>
              <a:rPr lang="en-US" b="1" dirty="0"/>
              <a:t>independence</a:t>
            </a:r>
            <a:r>
              <a:rPr lang="en-US" dirty="0"/>
              <a:t> and privacy as anyone else.</a:t>
            </a:r>
          </a:p>
          <a:p>
            <a:pPr marL="0" indent="0">
              <a:buNone/>
            </a:pPr>
            <a:endParaRPr lang="en-US" dirty="0"/>
          </a:p>
        </p:txBody>
      </p:sp>
      <p:pic>
        <p:nvPicPr>
          <p:cNvPr id="5" name="Picture 4" descr="An apple on laptop screen using a screen reader to read &quot;Appl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3" y="2112871"/>
            <a:ext cx="3920067" cy="3920067"/>
          </a:xfrm>
          <a:prstGeom prst="rect">
            <a:avLst/>
          </a:prstGeom>
        </p:spPr>
      </p:pic>
    </p:spTree>
    <p:extLst>
      <p:ext uri="{BB962C8B-B14F-4D97-AF65-F5344CB8AC3E}">
        <p14:creationId xmlns:p14="http://schemas.microsoft.com/office/powerpoint/2010/main" val="109936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1188"/>
          </a:xfrm>
        </p:spPr>
        <p:txBody>
          <a:bodyPr/>
          <a:lstStyle/>
          <a:p>
            <a:r>
              <a:rPr lang="en-US" dirty="0"/>
              <a:t>Universal Design for Everyone</a:t>
            </a:r>
          </a:p>
        </p:txBody>
      </p:sp>
      <p:sp>
        <p:nvSpPr>
          <p:cNvPr id="7" name="Content Placeholder 6"/>
          <p:cNvSpPr>
            <a:spLocks noGrp="1"/>
          </p:cNvSpPr>
          <p:nvPr>
            <p:ph sz="half" idx="1"/>
          </p:nvPr>
        </p:nvSpPr>
        <p:spPr>
          <a:xfrm>
            <a:off x="386499" y="1498862"/>
            <a:ext cx="5986021" cy="4339963"/>
          </a:xfrm>
        </p:spPr>
        <p:txBody>
          <a:bodyPr>
            <a:normAutofit fontScale="85000" lnSpcReduction="20000"/>
          </a:bodyPr>
          <a:lstStyle/>
          <a:p>
            <a:pPr fontAlgn="base">
              <a:lnSpc>
                <a:spcPct val="120000"/>
              </a:lnSpc>
            </a:pPr>
            <a:r>
              <a:rPr lang="en-US" dirty="0"/>
              <a:t>Following accessibility guidelines and designing for the widest possible audience benefits all students</a:t>
            </a:r>
          </a:p>
          <a:p>
            <a:pPr fontAlgn="base">
              <a:lnSpc>
                <a:spcPct val="120000"/>
              </a:lnSpc>
            </a:pPr>
            <a:r>
              <a:rPr lang="en-US" dirty="0"/>
              <a:t>Example: Closed captions, used by:</a:t>
            </a:r>
          </a:p>
          <a:p>
            <a:pPr lvl="1" fontAlgn="base">
              <a:lnSpc>
                <a:spcPct val="120000"/>
              </a:lnSpc>
            </a:pPr>
            <a:r>
              <a:rPr lang="en-US" dirty="0"/>
              <a:t>Deaf and hard of hearing students</a:t>
            </a:r>
          </a:p>
          <a:p>
            <a:pPr lvl="1" fontAlgn="base">
              <a:lnSpc>
                <a:spcPct val="120000"/>
              </a:lnSpc>
            </a:pPr>
            <a:r>
              <a:rPr lang="en-US" dirty="0"/>
              <a:t>English speakers of other languages (ESOL)</a:t>
            </a:r>
          </a:p>
          <a:p>
            <a:pPr lvl="1" fontAlgn="base">
              <a:lnSpc>
                <a:spcPct val="120000"/>
              </a:lnSpc>
            </a:pPr>
            <a:r>
              <a:rPr lang="en-US" dirty="0"/>
              <a:t>Anyone studying </a:t>
            </a:r>
          </a:p>
          <a:p>
            <a:pPr lvl="2" fontAlgn="base">
              <a:lnSpc>
                <a:spcPct val="120000"/>
              </a:lnSpc>
            </a:pPr>
            <a:r>
              <a:rPr lang="en-US" dirty="0"/>
              <a:t>a video with poor sound</a:t>
            </a:r>
          </a:p>
          <a:p>
            <a:pPr lvl="2" fontAlgn="base">
              <a:lnSpc>
                <a:spcPct val="120000"/>
              </a:lnSpc>
            </a:pPr>
            <a:r>
              <a:rPr lang="en-US" dirty="0"/>
              <a:t>in a noisy environment, or where they need to remain quiet</a:t>
            </a:r>
          </a:p>
          <a:p>
            <a:pPr lvl="2" fontAlgn="base">
              <a:lnSpc>
                <a:spcPct val="120000"/>
              </a:lnSpc>
            </a:pPr>
            <a:r>
              <a:rPr lang="en-US" dirty="0"/>
              <a:t>a technical subject or one with jargon or acronyms</a:t>
            </a:r>
          </a:p>
        </p:txBody>
      </p:sp>
      <p:pic>
        <p:nvPicPr>
          <p:cNvPr id="5" name="Content Placeholder 4" descr="CSUN graduation video with the caption, &quot;and together, as Matadors, we will move mountains.&quot;">
            <a:extLst>
              <a:ext uri="{FF2B5EF4-FFF2-40B4-BE49-F238E27FC236}">
                <a16:creationId xmlns:a16="http://schemas.microsoft.com/office/drawing/2014/main" id="{6F73182B-D798-544D-9EDF-E24C28C9C41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7242"/>
          <a:stretch/>
        </p:blipFill>
        <p:spPr>
          <a:xfrm>
            <a:off x="6472196" y="2176719"/>
            <a:ext cx="5208517" cy="3026229"/>
          </a:xfrm>
        </p:spPr>
      </p:pic>
    </p:spTree>
    <p:extLst>
      <p:ext uri="{BB962C8B-B14F-4D97-AF65-F5344CB8AC3E}">
        <p14:creationId xmlns:p14="http://schemas.microsoft.com/office/powerpoint/2010/main" val="2961761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TC Overlook Medium"/>
        <a:ea typeface=""/>
        <a:cs typeface=""/>
      </a:majorFont>
      <a:minorFont>
        <a:latin typeface="ATC Overl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816F6F-6492-4E17-B527-19C77B9AE311}">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28434</TotalTime>
  <Words>1833</Words>
  <Application>Microsoft Macintosh PowerPoint</Application>
  <PresentationFormat>Widescreen</PresentationFormat>
  <Paragraphs>205</Paragraphs>
  <Slides>19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Accessibility (A11y) &amp; Universal Design</vt:lpstr>
      <vt:lpstr>What is Accessibility and Universal Design?</vt:lpstr>
      <vt:lpstr>Accessibility, it’s the _____ thing to do!</vt:lpstr>
      <vt:lpstr>Law and Policy</vt:lpstr>
      <vt:lpstr>Understanding Abilities</vt:lpstr>
      <vt:lpstr>Range of Accessibility Guidelines</vt:lpstr>
      <vt:lpstr>Need for Accessibility</vt:lpstr>
      <vt:lpstr>Assistive Technology (AT)</vt:lpstr>
      <vt:lpstr>Universal Design for Everyone</vt:lpstr>
      <vt:lpstr>Universal Design Principles</vt:lpstr>
      <vt:lpstr>Universal Design for LEARNING, 1 of 2</vt:lpstr>
      <vt:lpstr>Universal Design for LEARNING, 2 of 2 </vt:lpstr>
      <vt:lpstr>How can we help you make a difference?</vt:lpstr>
      <vt:lpstr>CSUN Training and Support</vt:lpstr>
      <vt:lpstr>Introductions to Accessibility:  Documents &amp; Web Content October 2021 – June 2022</vt:lpstr>
      <vt:lpstr>Canvas Ally &amp; Course Accessibility Report</vt:lpstr>
      <vt:lpstr>Captioning</vt:lpstr>
      <vt:lpstr>EquatIO for Math, Chemistry, Physics</vt:lpstr>
      <vt:lpstr>Accessibility is a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&amp; Universal Design</dc:title>
  <dc:creator>Universal Design Center</dc:creator>
  <cp:lastModifiedBy>Tipton, Kathryn</cp:lastModifiedBy>
  <cp:revision>1378</cp:revision>
  <cp:lastPrinted>2019-04-05T20:12:06Z</cp:lastPrinted>
  <dcterms:created xsi:type="dcterms:W3CDTF">2017-05-05T17:29:17Z</dcterms:created>
  <dcterms:modified xsi:type="dcterms:W3CDTF">2021-08-19T21:46:25Z</dcterms:modified>
</cp:coreProperties>
</file>