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9"/>
    <p:restoredTop sz="94629"/>
  </p:normalViewPr>
  <p:slideViewPr>
    <p:cSldViewPr snapToGrid="0" snapToObjects="1">
      <p:cViewPr varScale="1">
        <p:scale>
          <a:sx n="62" d="100"/>
          <a:sy n="62" d="100"/>
        </p:scale>
        <p:origin x="77" y="21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4/20/2018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4/20/2018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4/20/2018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4/20/2018</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4/20/2018</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4/20/2018</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4/20/2018</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4/20/2018</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23138-CEF5-1344-A0AD-F7B7285A824A}"/>
              </a:ext>
            </a:extLst>
          </p:cNvPr>
          <p:cNvSpPr>
            <a:spLocks noGrp="1"/>
          </p:cNvSpPr>
          <p:nvPr>
            <p:ph type="ctrTitle"/>
          </p:nvPr>
        </p:nvSpPr>
        <p:spPr/>
        <p:txBody>
          <a:bodyPr>
            <a:normAutofit/>
          </a:bodyPr>
          <a:lstStyle/>
          <a:p>
            <a:r>
              <a:rPr lang="en-US" dirty="0" smtClean="0"/>
              <a:t>GAPS, TRANSITIONS, AND </a:t>
            </a:r>
            <a:br>
              <a:rPr lang="en-US" dirty="0" smtClean="0"/>
            </a:br>
            <a:r>
              <a:rPr lang="en-US" dirty="0" smtClean="0"/>
              <a:t>TIME TO DEGREE</a:t>
            </a:r>
            <a:endParaRPr lang="en-US" dirty="0"/>
          </a:p>
        </p:txBody>
      </p:sp>
      <p:sp>
        <p:nvSpPr>
          <p:cNvPr id="3" name="Subtitle 2">
            <a:extLst>
              <a:ext uri="{FF2B5EF4-FFF2-40B4-BE49-F238E27FC236}">
                <a16:creationId xmlns:a16="http://schemas.microsoft.com/office/drawing/2014/main" id="{1DEC8C17-8CAC-2B42-811C-B1CCC563E689}"/>
              </a:ext>
            </a:extLst>
          </p:cNvPr>
          <p:cNvSpPr>
            <a:spLocks noGrp="1"/>
          </p:cNvSpPr>
          <p:nvPr>
            <p:ph type="subTitle" idx="1"/>
          </p:nvPr>
        </p:nvSpPr>
        <p:spPr/>
        <p:txBody>
          <a:bodyPr/>
          <a:lstStyle/>
          <a:p>
            <a:r>
              <a:rPr lang="en-US" dirty="0"/>
              <a:t>DAVE KEATING, COMS, ARTS, MEDIA, AND COMMUNICATION</a:t>
            </a:r>
            <a:endParaRPr lang="en-US" dirty="0"/>
          </a:p>
        </p:txBody>
      </p:sp>
    </p:spTree>
    <p:extLst>
      <p:ext uri="{BB962C8B-B14F-4D97-AF65-F5344CB8AC3E}">
        <p14:creationId xmlns:p14="http://schemas.microsoft.com/office/powerpoint/2010/main" val="3135025746"/>
      </p:ext>
    </p:extLst>
  </p:cSld>
  <p:clrMapOvr>
    <a:masterClrMapping/>
  </p:clrMapOvr>
  <mc:AlternateContent xmlns:mc="http://schemas.openxmlformats.org/markup-compatibility/2006" xmlns:p14="http://schemas.microsoft.com/office/powerpoint/2010/main">
    <mc:Choice Requires="p14">
      <p:transition spd="slow" p14:dur="20000" advClick="0" advTm="20000"/>
    </mc:Choice>
    <mc:Fallback xmlns="">
      <p:transition spd="slow" advClick="0" advTm="20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2AA3D-63AA-9D4D-A052-38A256C3AAC1}"/>
              </a:ext>
            </a:extLst>
          </p:cNvPr>
          <p:cNvSpPr>
            <a:spLocks noGrp="1"/>
          </p:cNvSpPr>
          <p:nvPr>
            <p:ph type="title"/>
          </p:nvPr>
        </p:nvSpPr>
        <p:spPr/>
        <p:txBody>
          <a:bodyPr/>
          <a:lstStyle/>
          <a:p>
            <a:r>
              <a:rPr lang="en-US" dirty="0"/>
              <a:t>Guiding Questions</a:t>
            </a:r>
          </a:p>
        </p:txBody>
      </p:sp>
      <p:sp>
        <p:nvSpPr>
          <p:cNvPr id="3" name="Content Placeholder 2">
            <a:extLst>
              <a:ext uri="{FF2B5EF4-FFF2-40B4-BE49-F238E27FC236}">
                <a16:creationId xmlns:a16="http://schemas.microsoft.com/office/drawing/2014/main" id="{9C925AD6-5D6D-BB4B-9FBF-046C5EBE01D1}"/>
              </a:ext>
            </a:extLst>
          </p:cNvPr>
          <p:cNvSpPr>
            <a:spLocks noGrp="1"/>
          </p:cNvSpPr>
          <p:nvPr>
            <p:ph idx="1"/>
          </p:nvPr>
        </p:nvSpPr>
        <p:spPr/>
        <p:txBody>
          <a:bodyPr/>
          <a:lstStyle/>
          <a:p>
            <a:r>
              <a:rPr lang="en-US" dirty="0" smtClean="0"/>
              <a:t>Which lower-division GE courses in each department in the College of Arts, Media, and Communication (AMC) have the highest opportunity gaps? </a:t>
            </a:r>
          </a:p>
          <a:p>
            <a:r>
              <a:rPr lang="en-US" dirty="0" smtClean="0"/>
              <a:t>What is the impact of performance in these high-gap courses on students’ long-term success?</a:t>
            </a:r>
          </a:p>
          <a:p>
            <a:r>
              <a:rPr lang="en-US" dirty="0" smtClean="0"/>
              <a:t>How do students’ transitions between majors impact their long-term success?</a:t>
            </a:r>
          </a:p>
        </p:txBody>
      </p:sp>
    </p:spTree>
    <p:extLst>
      <p:ext uri="{BB962C8B-B14F-4D97-AF65-F5344CB8AC3E}">
        <p14:creationId xmlns:p14="http://schemas.microsoft.com/office/powerpoint/2010/main" val="1932116149"/>
      </p:ext>
    </p:extLst>
  </p:cSld>
  <p:clrMapOvr>
    <a:masterClrMapping/>
  </p:clrMapOvr>
  <mc:AlternateContent xmlns:mc="http://schemas.openxmlformats.org/markup-compatibility/2006" xmlns:p14="http://schemas.microsoft.com/office/powerpoint/2010/main">
    <mc:Choice Requires="p14">
      <p:transition spd="slow" p14:dur="40000" advClick="0" advTm="40000"/>
    </mc:Choice>
    <mc:Fallback xmlns="">
      <p:transition spd="slow" advClick="0" advTm="40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3EFFC-1E6F-E64E-96D0-B90DAB55A294}"/>
              </a:ext>
            </a:extLst>
          </p:cNvPr>
          <p:cNvSpPr>
            <a:spLocks noGrp="1"/>
          </p:cNvSpPr>
          <p:nvPr>
            <p:ph type="title"/>
          </p:nvPr>
        </p:nvSpPr>
        <p:spPr/>
        <p:txBody>
          <a:bodyPr/>
          <a:lstStyle/>
          <a:p>
            <a:r>
              <a:rPr lang="en-US" dirty="0"/>
              <a:t>Overview of Data</a:t>
            </a:r>
          </a:p>
        </p:txBody>
      </p:sp>
      <p:sp>
        <p:nvSpPr>
          <p:cNvPr id="3" name="Content Placeholder 2">
            <a:extLst>
              <a:ext uri="{FF2B5EF4-FFF2-40B4-BE49-F238E27FC236}">
                <a16:creationId xmlns:a16="http://schemas.microsoft.com/office/drawing/2014/main" id="{92C7A075-43BC-6246-A293-AC3F8D1ADDD8}"/>
              </a:ext>
            </a:extLst>
          </p:cNvPr>
          <p:cNvSpPr>
            <a:spLocks noGrp="1"/>
          </p:cNvSpPr>
          <p:nvPr>
            <p:ph idx="1"/>
          </p:nvPr>
        </p:nvSpPr>
        <p:spPr/>
        <p:txBody>
          <a:bodyPr/>
          <a:lstStyle/>
          <a:p>
            <a:r>
              <a:rPr lang="en-US" dirty="0" smtClean="0"/>
              <a:t>Data from the CSU Dashboard and CSUN Counts were used to identify high-gap courses, assess DFU rates in those courses, and examine continuation rates.</a:t>
            </a:r>
          </a:p>
          <a:p>
            <a:r>
              <a:rPr lang="en-US" dirty="0"/>
              <a:t>Institutional </a:t>
            </a:r>
            <a:r>
              <a:rPr lang="en-US" dirty="0" smtClean="0"/>
              <a:t>data were used to evaluate grades, major transitions, and time to degree among students who took one of the high-gap courses between 2006 and 2015.</a:t>
            </a:r>
            <a:endParaRPr lang="en-US" dirty="0"/>
          </a:p>
        </p:txBody>
      </p:sp>
    </p:spTree>
    <p:extLst>
      <p:ext uri="{BB962C8B-B14F-4D97-AF65-F5344CB8AC3E}">
        <p14:creationId xmlns:p14="http://schemas.microsoft.com/office/powerpoint/2010/main" val="3771237113"/>
      </p:ext>
    </p:extLst>
  </p:cSld>
  <p:clrMapOvr>
    <a:masterClrMapping/>
  </p:clrMapOvr>
  <mc:AlternateContent xmlns:mc="http://schemas.openxmlformats.org/markup-compatibility/2006" xmlns:p14="http://schemas.microsoft.com/office/powerpoint/2010/main">
    <mc:Choice Requires="p14">
      <p:transition spd="slow" p14:dur="40000" advClick="0" advTm="40000"/>
    </mc:Choice>
    <mc:Fallback xmlns="">
      <p:transition spd="slow" advClick="0" advTm="40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F055D-2170-3648-8846-31FCF05C95F0}"/>
              </a:ext>
            </a:extLst>
          </p:cNvPr>
          <p:cNvSpPr>
            <a:spLocks noGrp="1"/>
          </p:cNvSpPr>
          <p:nvPr>
            <p:ph type="title"/>
          </p:nvPr>
        </p:nvSpPr>
        <p:spPr/>
        <p:txBody>
          <a:bodyPr/>
          <a:lstStyle/>
          <a:p>
            <a:r>
              <a:rPr lang="en-US" dirty="0"/>
              <a:t>Findings</a:t>
            </a:r>
          </a:p>
        </p:txBody>
      </p:sp>
      <p:sp>
        <p:nvSpPr>
          <p:cNvPr id="3" name="Content Placeholder 2">
            <a:extLst>
              <a:ext uri="{FF2B5EF4-FFF2-40B4-BE49-F238E27FC236}">
                <a16:creationId xmlns:a16="http://schemas.microsoft.com/office/drawing/2014/main" id="{C4657844-C038-104D-8AB8-F5AB8FFFD59A}"/>
              </a:ext>
            </a:extLst>
          </p:cNvPr>
          <p:cNvSpPr>
            <a:spLocks noGrp="1"/>
          </p:cNvSpPr>
          <p:nvPr>
            <p:ph idx="1"/>
          </p:nvPr>
        </p:nvSpPr>
        <p:spPr>
          <a:xfrm>
            <a:off x="5029200" y="0"/>
            <a:ext cx="6820929" cy="6685005"/>
          </a:xfrm>
        </p:spPr>
        <p:txBody>
          <a:bodyPr/>
          <a:lstStyle/>
          <a:p>
            <a:r>
              <a:rPr lang="en-US" dirty="0" smtClean="0"/>
              <a:t>The high-gap AMC courses in each department were ART 110, ART 114, COMS 150, COMS 151, CTVA 100, CTVA 210, JOUR 100, JOUR 110, MUS 105, MUS 202, TH 110, and TH 111.</a:t>
            </a:r>
          </a:p>
          <a:p>
            <a:r>
              <a:rPr lang="en-US" dirty="0" smtClean="0"/>
              <a:t>Recently, continuation has been much lower among students who received a DFU in TH 111, COMS 150, ART 110, CTVA 100, or MUS 105 in their first year. Lower grades in high-gap AMC courses were associated with longer time to degree.</a:t>
            </a:r>
          </a:p>
          <a:p>
            <a:r>
              <a:rPr lang="en-US" dirty="0" smtClean="0"/>
              <a:t>Transitioning out of the college (i.e., starting in AMC and graduating outside AMC) was associated with (1) lower grades in the high-gap courses and (2) longer time to degree.</a:t>
            </a:r>
          </a:p>
          <a:p>
            <a:r>
              <a:rPr lang="en-US" dirty="0" smtClean="0"/>
              <a:t>White students who stayed in their major had the shortest time to degree; Hispanic and African American students who stayed in their major and White students who left their major but remained in AMC had the next shortest time to degree; Hispanic and African American students who left their major but stayed in AMC had the longest time to degree.</a:t>
            </a:r>
          </a:p>
        </p:txBody>
      </p:sp>
    </p:spTree>
    <p:extLst>
      <p:ext uri="{BB962C8B-B14F-4D97-AF65-F5344CB8AC3E}">
        <p14:creationId xmlns:p14="http://schemas.microsoft.com/office/powerpoint/2010/main" val="1635623108"/>
      </p:ext>
    </p:extLst>
  </p:cSld>
  <p:clrMapOvr>
    <a:masterClrMapping/>
  </p:clrMapOvr>
  <mc:AlternateContent xmlns:mc="http://schemas.openxmlformats.org/markup-compatibility/2006" xmlns:p14="http://schemas.microsoft.com/office/powerpoint/2010/main">
    <mc:Choice Requires="p14">
      <p:transition spd="slow" p14:dur="40000" advClick="0" advTm="40000"/>
    </mc:Choice>
    <mc:Fallback xmlns="">
      <p:transition spd="slow" advClick="0" advTm="40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A1353-9C25-AB4E-838E-5E6D567EA233}"/>
              </a:ext>
            </a:extLst>
          </p:cNvPr>
          <p:cNvSpPr>
            <a:spLocks noGrp="1"/>
          </p:cNvSpPr>
          <p:nvPr>
            <p:ph type="title"/>
          </p:nvPr>
        </p:nvSpPr>
        <p:spPr/>
        <p:txBody>
          <a:bodyPr/>
          <a:lstStyle/>
          <a:p>
            <a:r>
              <a:rPr lang="en-US" dirty="0"/>
              <a:t>Concluding thoughts</a:t>
            </a:r>
          </a:p>
        </p:txBody>
      </p:sp>
      <p:sp>
        <p:nvSpPr>
          <p:cNvPr id="3" name="Content Placeholder 2">
            <a:extLst>
              <a:ext uri="{FF2B5EF4-FFF2-40B4-BE49-F238E27FC236}">
                <a16:creationId xmlns:a16="http://schemas.microsoft.com/office/drawing/2014/main" id="{5105116D-055B-C247-864D-A8F263880ACE}"/>
              </a:ext>
            </a:extLst>
          </p:cNvPr>
          <p:cNvSpPr>
            <a:spLocks noGrp="1"/>
          </p:cNvSpPr>
          <p:nvPr>
            <p:ph idx="1"/>
          </p:nvPr>
        </p:nvSpPr>
        <p:spPr/>
        <p:txBody>
          <a:bodyPr/>
          <a:lstStyle/>
          <a:p>
            <a:r>
              <a:rPr lang="en-US" dirty="0" smtClean="0"/>
              <a:t>Performance in lower-division </a:t>
            </a:r>
            <a:r>
              <a:rPr lang="en-US" dirty="0"/>
              <a:t>GE courses—such as TH 111, COMS 150, ART 110, CTVA 100, or MUS </a:t>
            </a:r>
            <a:r>
              <a:rPr lang="en-US" dirty="0" smtClean="0"/>
              <a:t>105—can be an early warning signal for 1</a:t>
            </a:r>
            <a:r>
              <a:rPr lang="en-US" baseline="30000" dirty="0" smtClean="0"/>
              <a:t>st</a:t>
            </a:r>
            <a:r>
              <a:rPr lang="en-US" dirty="0" smtClean="0"/>
              <a:t>-year continuation and time to graduation.</a:t>
            </a:r>
          </a:p>
          <a:p>
            <a:r>
              <a:rPr lang="en-US" dirty="0" smtClean="0"/>
              <a:t>Guarding against degree transitions is one way to reduce time to graduation. Addressing DFU rates in lower-division GE courses in a college—specifically for students admitted into that college—is one way to guard against transitions.</a:t>
            </a:r>
          </a:p>
          <a:p>
            <a:r>
              <a:rPr lang="en-US" dirty="0" smtClean="0"/>
              <a:t>Minimizing degree and college transitions is particularly important for our Hispanic and African American students (compared to White students).</a:t>
            </a:r>
            <a:endParaRPr lang="en-US" dirty="0"/>
          </a:p>
        </p:txBody>
      </p:sp>
    </p:spTree>
    <p:extLst>
      <p:ext uri="{BB962C8B-B14F-4D97-AF65-F5344CB8AC3E}">
        <p14:creationId xmlns:p14="http://schemas.microsoft.com/office/powerpoint/2010/main" val="2410605112"/>
      </p:ext>
    </p:extLst>
  </p:cSld>
  <p:clrMapOvr>
    <a:masterClrMapping/>
  </p:clrMapOvr>
  <mc:AlternateContent xmlns:mc="http://schemas.openxmlformats.org/markup-compatibility/2006" xmlns:p14="http://schemas.microsoft.com/office/powerpoint/2010/main">
    <mc:Choice Requires="p14">
      <p:transition spd="slow" p14:dur="40000" advClick="0" advTm="40000"/>
    </mc:Choice>
    <mc:Fallback xmlns="">
      <p:transition spd="slow" advClick="0" advTm="40000"/>
    </mc:Fallback>
  </mc:AlternateContent>
  <p:timing>
    <p:tnLst>
      <p:par>
        <p:cTn id="1" dur="indefinite" restart="never" nodeType="tmRoot"/>
      </p:par>
    </p:tnLst>
  </p:timing>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Atlas</Template>
  <TotalTime>334</TotalTime>
  <Words>418</Words>
  <Application>Microsoft Office PowerPoint</Application>
  <PresentationFormat>Widescreen</PresentationFormat>
  <Paragraphs>18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 Light</vt:lpstr>
      <vt:lpstr>Rockwell</vt:lpstr>
      <vt:lpstr>Wingdings</vt:lpstr>
      <vt:lpstr>Atlas</vt:lpstr>
      <vt:lpstr>GAPS, TRANSITIONS, AND  TIME TO DEGREE</vt:lpstr>
      <vt:lpstr>Guiding Questions</vt:lpstr>
      <vt:lpstr>Overview of Data</vt:lpstr>
      <vt:lpstr>Findings</vt:lpstr>
      <vt:lpstr>Concluding thoughts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TITLE</dc:title>
  <dc:creator>Oh, Janet S.</dc:creator>
  <cp:lastModifiedBy>Dave</cp:lastModifiedBy>
  <cp:revision>34</cp:revision>
  <dcterms:created xsi:type="dcterms:W3CDTF">2018-03-07T17:41:25Z</dcterms:created>
  <dcterms:modified xsi:type="dcterms:W3CDTF">2018-04-21T06:50:25Z</dcterms:modified>
</cp:coreProperties>
</file>