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9"/>
    <p:restoredTop sz="94629"/>
  </p:normalViewPr>
  <p:slideViewPr>
    <p:cSldViewPr snapToGrid="0" snapToObjects="1">
      <p:cViewPr varScale="1">
        <p:scale>
          <a:sx n="58" d="100"/>
          <a:sy n="58" d="100"/>
        </p:scale>
        <p:origin x="78" y="12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3/11/2019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3/11/2019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3/11/2019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3/11/2019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3/11/2019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3/11/2019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23138-CEF5-1344-A0AD-F7B7285A824A}"/>
              </a:ext>
            </a:extLst>
          </p:cNvPr>
          <p:cNvSpPr>
            <a:spLocks noGrp="1"/>
          </p:cNvSpPr>
          <p:nvPr>
            <p:ph type="ctrTitle"/>
          </p:nvPr>
        </p:nvSpPr>
        <p:spPr/>
        <p:txBody>
          <a:bodyPr/>
          <a:lstStyle/>
          <a:p>
            <a:r>
              <a:rPr lang="en-US" dirty="0"/>
              <a:t>Success in Early Courses vs.</a:t>
            </a:r>
            <a:br>
              <a:rPr lang="en-US" dirty="0"/>
            </a:br>
            <a:r>
              <a:rPr lang="en-US" dirty="0"/>
              <a:t>Success in the Major</a:t>
            </a:r>
          </a:p>
        </p:txBody>
      </p:sp>
      <p:sp>
        <p:nvSpPr>
          <p:cNvPr id="3" name="Subtitle 2">
            <a:extLst>
              <a:ext uri="{FF2B5EF4-FFF2-40B4-BE49-F238E27FC236}">
                <a16:creationId xmlns:a16="http://schemas.microsoft.com/office/drawing/2014/main" id="{1DEC8C17-8CAC-2B42-811C-B1CCC563E689}"/>
              </a:ext>
            </a:extLst>
          </p:cNvPr>
          <p:cNvSpPr>
            <a:spLocks noGrp="1"/>
          </p:cNvSpPr>
          <p:nvPr>
            <p:ph type="subTitle" idx="1"/>
          </p:nvPr>
        </p:nvSpPr>
        <p:spPr/>
        <p:txBody>
          <a:bodyPr/>
          <a:lstStyle/>
          <a:p>
            <a:pPr>
              <a:spcBef>
                <a:spcPts val="1001"/>
              </a:spcBef>
            </a:pPr>
            <a:r>
              <a:rPr lang="en-US" spc="-1" dirty="0"/>
              <a:t>Richard Lorentz, Computer Science,</a:t>
            </a:r>
            <a:endParaRPr lang="en-US" spc="-1" dirty="0">
              <a:latin typeface="Arial"/>
            </a:endParaRPr>
          </a:p>
          <a:p>
            <a:pPr>
              <a:spcBef>
                <a:spcPts val="1001"/>
              </a:spcBef>
            </a:pPr>
            <a:r>
              <a:rPr lang="en-US" spc="-1" dirty="0"/>
              <a:t>College of Engineering and Computer Science</a:t>
            </a:r>
            <a:endParaRPr lang="en-US" spc="-1" dirty="0">
              <a:latin typeface="Arial"/>
            </a:endParaRPr>
          </a:p>
        </p:txBody>
      </p:sp>
    </p:spTree>
    <p:extLst>
      <p:ext uri="{BB962C8B-B14F-4D97-AF65-F5344CB8AC3E}">
        <p14:creationId xmlns:p14="http://schemas.microsoft.com/office/powerpoint/2010/main" val="3135025746"/>
      </p:ext>
    </p:extLst>
  </p:cSld>
  <p:clrMapOvr>
    <a:masterClrMapping/>
  </p:clrMapOvr>
  <mc:AlternateContent xmlns:mc="http://schemas.openxmlformats.org/markup-compatibility/2006" xmlns:p14="http://schemas.microsoft.com/office/powerpoint/2010/main">
    <mc:Choice Requires="p14">
      <p:transition spd="slow" p14:dur="20000" advClick="0" advTm="20000"/>
    </mc:Choice>
    <mc:Fallback xmlns="">
      <p:transition spd="slow" advClick="0"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2AA3D-63AA-9D4D-A052-38A256C3AAC1}"/>
              </a:ext>
            </a:extLst>
          </p:cNvPr>
          <p:cNvSpPr>
            <a:spLocks noGrp="1"/>
          </p:cNvSpPr>
          <p:nvPr>
            <p:ph type="title"/>
          </p:nvPr>
        </p:nvSpPr>
        <p:spPr/>
        <p:txBody>
          <a:bodyPr/>
          <a:lstStyle/>
          <a:p>
            <a:r>
              <a:rPr lang="en-US" dirty="0"/>
              <a:t>Guiding Questions</a:t>
            </a:r>
          </a:p>
        </p:txBody>
      </p:sp>
      <p:sp>
        <p:nvSpPr>
          <p:cNvPr id="3" name="Content Placeholder 2">
            <a:extLst>
              <a:ext uri="{FF2B5EF4-FFF2-40B4-BE49-F238E27FC236}">
                <a16:creationId xmlns:a16="http://schemas.microsoft.com/office/drawing/2014/main" id="{9C925AD6-5D6D-BB4B-9FBF-046C5EBE01D1}"/>
              </a:ext>
            </a:extLst>
          </p:cNvPr>
          <p:cNvSpPr>
            <a:spLocks noGrp="1"/>
          </p:cNvSpPr>
          <p:nvPr>
            <p:ph idx="1"/>
          </p:nvPr>
        </p:nvSpPr>
        <p:spPr/>
        <p:txBody>
          <a:bodyPr/>
          <a:lstStyle/>
          <a:p>
            <a:pPr indent="-227880">
              <a:spcBef>
                <a:spcPts val="1001"/>
              </a:spcBef>
              <a:buClr>
                <a:srgbClr val="F81B02"/>
              </a:buClr>
              <a:buFont typeface="Wingdings" charset="2"/>
              <a:buChar char=""/>
            </a:pPr>
            <a:r>
              <a:rPr lang="en-US" spc="-1" dirty="0">
                <a:solidFill>
                  <a:srgbClr val="000000"/>
                </a:solidFill>
              </a:rPr>
              <a:t>Does success in introductory Computer Science and/or Mathematics classes correlate with success in the Computer Science major?</a:t>
            </a:r>
            <a:endParaRPr lang="en-US" spc="-1" dirty="0">
              <a:latin typeface="Arial"/>
            </a:endParaRPr>
          </a:p>
          <a:p>
            <a:pPr indent="-227880">
              <a:spcBef>
                <a:spcPts val="1001"/>
              </a:spcBef>
              <a:buClr>
                <a:srgbClr val="F81B02"/>
              </a:buClr>
              <a:buFont typeface="Wingdings" charset="2"/>
              <a:buChar char=""/>
            </a:pPr>
            <a:r>
              <a:rPr lang="en-US" spc="-1" dirty="0">
                <a:solidFill>
                  <a:srgbClr val="000000"/>
                </a:solidFill>
              </a:rPr>
              <a:t>Is doing well in these classes verses just passing them significant?</a:t>
            </a:r>
            <a:endParaRPr lang="en-US" spc="-1" dirty="0">
              <a:latin typeface="Arial"/>
            </a:endParaRPr>
          </a:p>
        </p:txBody>
      </p:sp>
    </p:spTree>
    <p:extLst>
      <p:ext uri="{BB962C8B-B14F-4D97-AF65-F5344CB8AC3E}">
        <p14:creationId xmlns:p14="http://schemas.microsoft.com/office/powerpoint/2010/main" val="1932116149"/>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3EFFC-1E6F-E64E-96D0-B90DAB55A294}"/>
              </a:ext>
            </a:extLst>
          </p:cNvPr>
          <p:cNvSpPr>
            <a:spLocks noGrp="1"/>
          </p:cNvSpPr>
          <p:nvPr>
            <p:ph type="title"/>
          </p:nvPr>
        </p:nvSpPr>
        <p:spPr/>
        <p:txBody>
          <a:bodyPr/>
          <a:lstStyle/>
          <a:p>
            <a:r>
              <a:rPr lang="en-US" dirty="0"/>
              <a:t>Overview of Data</a:t>
            </a:r>
          </a:p>
        </p:txBody>
      </p:sp>
      <p:sp>
        <p:nvSpPr>
          <p:cNvPr id="3" name="Content Placeholder 2">
            <a:extLst>
              <a:ext uri="{FF2B5EF4-FFF2-40B4-BE49-F238E27FC236}">
                <a16:creationId xmlns:a16="http://schemas.microsoft.com/office/drawing/2014/main" id="{92C7A075-43BC-6246-A293-AC3F8D1ADDD8}"/>
              </a:ext>
            </a:extLst>
          </p:cNvPr>
          <p:cNvSpPr>
            <a:spLocks noGrp="1"/>
          </p:cNvSpPr>
          <p:nvPr>
            <p:ph idx="1"/>
          </p:nvPr>
        </p:nvSpPr>
        <p:spPr/>
        <p:txBody>
          <a:bodyPr/>
          <a:lstStyle/>
          <a:p>
            <a:pPr indent="-227880">
              <a:spcBef>
                <a:spcPts val="1001"/>
              </a:spcBef>
              <a:buClr>
                <a:srgbClr val="F81B02"/>
              </a:buClr>
              <a:buFont typeface="Wingdings" charset="2"/>
              <a:buChar char=""/>
            </a:pPr>
            <a:r>
              <a:rPr lang="en-US" spc="-1" dirty="0">
                <a:solidFill>
                  <a:srgbClr val="000000"/>
                </a:solidFill>
              </a:rPr>
              <a:t>For students declared as Computer Science majors we looked at those that required remedial Math courses Math 092 or Math 093 to see if they graduated and, if so, in what major.</a:t>
            </a:r>
            <a:endParaRPr lang="en-US" spc="-1" dirty="0">
              <a:latin typeface="Arial"/>
            </a:endParaRPr>
          </a:p>
          <a:p>
            <a:pPr indent="-227880">
              <a:spcBef>
                <a:spcPts val="1001"/>
              </a:spcBef>
              <a:buClr>
                <a:srgbClr val="F81B02"/>
              </a:buClr>
              <a:buFont typeface="Wingdings" charset="2"/>
              <a:buChar char=""/>
            </a:pPr>
            <a:r>
              <a:rPr lang="en-US" spc="-1" dirty="0">
                <a:solidFill>
                  <a:srgbClr val="000000"/>
                </a:solidFill>
              </a:rPr>
              <a:t>Almost all Computer Science students take freshman level courses Comp 110 and Comp 182. We collected data on how many graduated and in what major based on their grades in these two classes.</a:t>
            </a:r>
            <a:endParaRPr lang="en-US" spc="-1" dirty="0">
              <a:latin typeface="Arial"/>
            </a:endParaRPr>
          </a:p>
        </p:txBody>
      </p:sp>
    </p:spTree>
    <p:extLst>
      <p:ext uri="{BB962C8B-B14F-4D97-AF65-F5344CB8AC3E}">
        <p14:creationId xmlns:p14="http://schemas.microsoft.com/office/powerpoint/2010/main" val="3771237113"/>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F055D-2170-3648-8846-31FCF05C95F0}"/>
              </a:ext>
            </a:extLst>
          </p:cNvPr>
          <p:cNvSpPr>
            <a:spLocks noGrp="1"/>
          </p:cNvSpPr>
          <p:nvPr>
            <p:ph type="title"/>
          </p:nvPr>
        </p:nvSpPr>
        <p:spPr/>
        <p:txBody>
          <a:bodyPr/>
          <a:lstStyle/>
          <a:p>
            <a:r>
              <a:rPr lang="en-US" dirty="0"/>
              <a:t>Findings</a:t>
            </a:r>
          </a:p>
        </p:txBody>
      </p:sp>
      <p:sp>
        <p:nvSpPr>
          <p:cNvPr id="3" name="Content Placeholder 2">
            <a:extLst>
              <a:ext uri="{FF2B5EF4-FFF2-40B4-BE49-F238E27FC236}">
                <a16:creationId xmlns:a16="http://schemas.microsoft.com/office/drawing/2014/main" id="{C4657844-C038-104D-8AB8-F5AB8FFFD59A}"/>
              </a:ext>
            </a:extLst>
          </p:cNvPr>
          <p:cNvSpPr>
            <a:spLocks noGrp="1"/>
          </p:cNvSpPr>
          <p:nvPr>
            <p:ph idx="1"/>
          </p:nvPr>
        </p:nvSpPr>
        <p:spPr/>
        <p:txBody>
          <a:bodyPr/>
          <a:lstStyle/>
          <a:p>
            <a:pPr indent="-227880">
              <a:spcBef>
                <a:spcPts val="1001"/>
              </a:spcBef>
              <a:buClr>
                <a:srgbClr val="F81B02"/>
              </a:buClr>
              <a:buFont typeface="Wingdings" charset="2"/>
              <a:buChar char=""/>
            </a:pPr>
            <a:r>
              <a:rPr lang="en-US" spc="-1" dirty="0">
                <a:solidFill>
                  <a:srgbClr val="000000"/>
                </a:solidFill>
              </a:rPr>
              <a:t>Students requiring Math 092 or Math 093 have difficulty getting a degree in Computer Science. 71 students took 1 or both of these classes, only 5 graduated in Computer Science and 13 graduated in other majors. 53 did not get a degree.</a:t>
            </a:r>
            <a:endParaRPr lang="en-US" spc="-1" dirty="0">
              <a:latin typeface="Arial"/>
            </a:endParaRPr>
          </a:p>
          <a:p>
            <a:pPr indent="-227880">
              <a:spcBef>
                <a:spcPts val="1001"/>
              </a:spcBef>
              <a:buClr>
                <a:srgbClr val="F81B02"/>
              </a:buClr>
              <a:buFont typeface="Wingdings" charset="2"/>
              <a:buChar char=""/>
            </a:pPr>
            <a:r>
              <a:rPr lang="en-US" spc="-1" dirty="0">
                <a:solidFill>
                  <a:srgbClr val="000000"/>
                </a:solidFill>
              </a:rPr>
              <a:t>Doing well in Comp 110 is important for earning a Computer Science degree. In Comp 110, among those students with an A in the class, 67% graduated in Computer Science. With a B, 18%. With a C, 15%, With DFU, 0%.</a:t>
            </a:r>
            <a:endParaRPr lang="en-US" spc="-1" dirty="0">
              <a:latin typeface="Arial"/>
            </a:endParaRPr>
          </a:p>
          <a:p>
            <a:pPr indent="-227880">
              <a:spcBef>
                <a:spcPts val="1001"/>
              </a:spcBef>
              <a:buClr>
                <a:srgbClr val="F81B02"/>
              </a:buClr>
              <a:buFont typeface="Wingdings" charset="2"/>
              <a:buChar char=""/>
            </a:pPr>
            <a:r>
              <a:rPr lang="en-US" spc="-1" dirty="0">
                <a:solidFill>
                  <a:srgbClr val="000000"/>
                </a:solidFill>
              </a:rPr>
              <a:t>Results were similar for Comp 182. Those with an A in the class, 76% got Computer Science degrees. With a B, 54%. With a C, 17%. With a DFU, 14%</a:t>
            </a:r>
            <a:endParaRPr lang="en-US" spc="-1" dirty="0">
              <a:latin typeface="Arial"/>
            </a:endParaRPr>
          </a:p>
        </p:txBody>
      </p:sp>
    </p:spTree>
    <p:extLst>
      <p:ext uri="{BB962C8B-B14F-4D97-AF65-F5344CB8AC3E}">
        <p14:creationId xmlns:p14="http://schemas.microsoft.com/office/powerpoint/2010/main" val="1635623108"/>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A1353-9C25-AB4E-838E-5E6D567EA233}"/>
              </a:ext>
            </a:extLst>
          </p:cNvPr>
          <p:cNvSpPr>
            <a:spLocks noGrp="1"/>
          </p:cNvSpPr>
          <p:nvPr>
            <p:ph type="title"/>
          </p:nvPr>
        </p:nvSpPr>
        <p:spPr/>
        <p:txBody>
          <a:bodyPr/>
          <a:lstStyle/>
          <a:p>
            <a:r>
              <a:rPr lang="en-US" dirty="0"/>
              <a:t>Concluding thoughts</a:t>
            </a:r>
          </a:p>
        </p:txBody>
      </p:sp>
      <p:sp>
        <p:nvSpPr>
          <p:cNvPr id="3" name="Content Placeholder 2">
            <a:extLst>
              <a:ext uri="{FF2B5EF4-FFF2-40B4-BE49-F238E27FC236}">
                <a16:creationId xmlns:a16="http://schemas.microsoft.com/office/drawing/2014/main" id="{5105116D-055B-C247-864D-A8F263880ACE}"/>
              </a:ext>
            </a:extLst>
          </p:cNvPr>
          <p:cNvSpPr>
            <a:spLocks noGrp="1"/>
          </p:cNvSpPr>
          <p:nvPr>
            <p:ph idx="1"/>
          </p:nvPr>
        </p:nvSpPr>
        <p:spPr/>
        <p:txBody>
          <a:bodyPr/>
          <a:lstStyle/>
          <a:p>
            <a:pPr indent="-227880">
              <a:spcBef>
                <a:spcPts val="1001"/>
              </a:spcBef>
              <a:buClr>
                <a:srgbClr val="F81B02"/>
              </a:buClr>
              <a:buFont typeface="Wingdings" charset="2"/>
              <a:buChar char=""/>
            </a:pPr>
            <a:r>
              <a:rPr lang="en-US" spc="-1" dirty="0">
                <a:solidFill>
                  <a:srgbClr val="000000"/>
                </a:solidFill>
              </a:rPr>
              <a:t>Students entering the University requiring Math 092 or Math 093 are going to need special attention if we hope to get high numbers of them to graduate in Computer Science.</a:t>
            </a:r>
            <a:endParaRPr lang="en-US" spc="-1" dirty="0">
              <a:latin typeface="Arial"/>
            </a:endParaRPr>
          </a:p>
          <a:p>
            <a:pPr indent="-227880">
              <a:spcBef>
                <a:spcPts val="1001"/>
              </a:spcBef>
              <a:buClr>
                <a:srgbClr val="F81B02"/>
              </a:buClr>
              <a:buFont typeface="Wingdings" charset="2"/>
              <a:buChar char=""/>
            </a:pPr>
            <a:r>
              <a:rPr lang="en-US" spc="-1">
                <a:solidFill>
                  <a:srgbClr val="000000"/>
                </a:solidFill>
              </a:rPr>
              <a:t>The Department should emphasize student success in Comp 110 and Comp 182, not just at the level of passing these classes, but actually doing well in them.</a:t>
            </a:r>
            <a:endParaRPr lang="en-US" spc="-1" dirty="0">
              <a:latin typeface="Arial"/>
            </a:endParaRPr>
          </a:p>
        </p:txBody>
      </p:sp>
    </p:spTree>
    <p:extLst>
      <p:ext uri="{BB962C8B-B14F-4D97-AF65-F5344CB8AC3E}">
        <p14:creationId xmlns:p14="http://schemas.microsoft.com/office/powerpoint/2010/main" val="2410605112"/>
      </p:ext>
    </p:extLst>
  </p:cSld>
  <p:clrMapOvr>
    <a:masterClrMapping/>
  </p:clrMapOvr>
  <mc:AlternateContent xmlns:mc="http://schemas.openxmlformats.org/markup-compatibility/2006" xmlns:p14="http://schemas.microsoft.com/office/powerpoint/2010/main">
    <mc:Choice Requires="p14">
      <p:transition spd="slow" p14:dur="40000" advClick="0" advTm="40000"/>
    </mc:Choice>
    <mc:Fallback xmlns="">
      <p:transition spd="slow" advClick="0" advTm="40000"/>
    </mc:Fallback>
  </mc:AlternateContent>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172</TotalTime>
  <Words>327</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 Light</vt:lpstr>
      <vt:lpstr>Rockwell</vt:lpstr>
      <vt:lpstr>Wingdings</vt:lpstr>
      <vt:lpstr>Atlas</vt:lpstr>
      <vt:lpstr>Success in Early Courses vs. Success in the Major</vt:lpstr>
      <vt:lpstr>Guiding Questions</vt:lpstr>
      <vt:lpstr>Overview of Data</vt:lpstr>
      <vt:lpstr>Findings</vt:lpstr>
      <vt:lpstr>Concluding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TITLE</dc:title>
  <dc:creator>Oh, Janet S.</dc:creator>
  <cp:lastModifiedBy>Ma, Debbie S</cp:lastModifiedBy>
  <cp:revision>4</cp:revision>
  <dcterms:created xsi:type="dcterms:W3CDTF">2018-03-07T17:41:25Z</dcterms:created>
  <dcterms:modified xsi:type="dcterms:W3CDTF">2019-03-11T20:38:27Z</dcterms:modified>
</cp:coreProperties>
</file>