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9" r:id="rId4"/>
    <p:sldId id="266" r:id="rId5"/>
    <p:sldId id="273" r:id="rId6"/>
    <p:sldId id="274" r:id="rId7"/>
    <p:sldId id="275" r:id="rId8"/>
    <p:sldId id="276" r:id="rId9"/>
    <p:sldId id="277" r:id="rId10"/>
    <p:sldId id="267" r:id="rId11"/>
    <p:sldId id="278" r:id="rId12"/>
    <p:sldId id="270" r:id="rId13"/>
    <p:sldId id="279"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A5DA"/>
    <a:srgbClr val="FDBF56"/>
    <a:srgbClr val="C00000"/>
    <a:srgbClr val="E74A37"/>
    <a:srgbClr val="FFFFFF"/>
    <a:srgbClr val="BA0000"/>
    <a:srgbClr val="D22630"/>
    <a:srgbClr val="D00D2D"/>
    <a:srgbClr val="7F7F7F"/>
    <a:srgbClr val="D220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8" autoAdjust="0"/>
    <p:restoredTop sz="80068" autoAdjust="0"/>
  </p:normalViewPr>
  <p:slideViewPr>
    <p:cSldViewPr snapToGrid="0">
      <p:cViewPr varScale="1">
        <p:scale>
          <a:sx n="102" d="100"/>
          <a:sy n="102" d="100"/>
        </p:scale>
        <p:origin x="936" y="1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2BBDC01-4008-4D1B-873D-8CCCA42F1C07}" type="datetimeFigureOut">
              <a:rPr lang="en-US" smtClean="0"/>
              <a:t>8/20/2021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1FCD959-1F92-403D-8A22-B39D9949C054}" type="slidenum">
              <a:rPr lang="en-US" smtClean="0"/>
              <a:t>‹#›</a:t>
            </a:fld>
            <a:endParaRPr lang="en-US" dirty="0"/>
          </a:p>
        </p:txBody>
      </p:sp>
    </p:spTree>
    <p:extLst>
      <p:ext uri="{BB962C8B-B14F-4D97-AF65-F5344CB8AC3E}">
        <p14:creationId xmlns:p14="http://schemas.microsoft.com/office/powerpoint/2010/main" val="363935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FCD959-1F92-403D-8A22-B39D9949C054}" type="slidenum">
              <a:rPr lang="en-US" smtClean="0"/>
              <a:t>1</a:t>
            </a:fld>
            <a:endParaRPr lang="en-US" dirty="0"/>
          </a:p>
        </p:txBody>
      </p:sp>
    </p:spTree>
    <p:extLst>
      <p:ext uri="{BB962C8B-B14F-4D97-AF65-F5344CB8AC3E}">
        <p14:creationId xmlns:p14="http://schemas.microsoft.com/office/powerpoint/2010/main" val="3434063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92D050"/>
                </a:solidFill>
              </a:rPr>
              <a:t>Safety </a:t>
            </a:r>
            <a:r>
              <a:rPr lang="en-US" dirty="0"/>
              <a:t>notes:</a:t>
            </a:r>
          </a:p>
          <a:p>
            <a:r>
              <a:rPr lang="en-US" dirty="0"/>
              <a:t>-the campus has stocked-up on heavily on PPE’s </a:t>
            </a:r>
          </a:p>
          <a:p>
            <a:endParaRPr lang="en-US" dirty="0"/>
          </a:p>
          <a:p>
            <a:r>
              <a:rPr lang="en-US" dirty="0"/>
              <a:t>COVID coordinators:</a:t>
            </a:r>
          </a:p>
          <a:p>
            <a:r>
              <a:rPr lang="en-US" dirty="0"/>
              <a:t>-All work areas were thoroughly assessed &amp; had social distancing measures, signage, etc. installed in early stages of pandemic. </a:t>
            </a:r>
          </a:p>
          <a:p>
            <a:r>
              <a:rPr lang="en-US" dirty="0"/>
              <a:t>-Every dept. has a COVID coordinator who will work with EH&amp;S as necessary to make any necessary updates to their plan for fall</a:t>
            </a:r>
            <a:endParaRPr lang="en-US" b="1" dirty="0"/>
          </a:p>
          <a:p>
            <a:endParaRPr lang="en-US" dirty="0"/>
          </a:p>
          <a:p>
            <a:endParaRPr lang="en-US" dirty="0"/>
          </a:p>
          <a:p>
            <a:r>
              <a:rPr lang="en-US" dirty="0"/>
              <a:t>Adherence to standards:</a:t>
            </a:r>
          </a:p>
          <a:p>
            <a:r>
              <a:rPr lang="en-US" dirty="0"/>
              <a:t>-shared responsibility for the entire campus community</a:t>
            </a:r>
          </a:p>
          <a:p>
            <a:r>
              <a:rPr lang="en-US" dirty="0"/>
              <a:t>-student ambassadors at major buildings. Will have masks, info., etc. </a:t>
            </a:r>
          </a:p>
          <a:p>
            <a:r>
              <a:rPr lang="en-US" dirty="0"/>
              <a:t>-mask and distancing enforcement is not a campus police activity (CSUN is similar to most public locations where compliance is generally good overall). </a:t>
            </a:r>
          </a:p>
          <a:p>
            <a:r>
              <a:rPr lang="en-US" dirty="0"/>
              <a:t>-Instructors, managers will utilize similar methods to deal with non-compliance in the classroom or workspace as they do with other types of disturbances or non-compliance (e.g. instructors have authority to </a:t>
            </a:r>
            <a:r>
              <a:rPr lang="en-US" b="1" dirty="0">
                <a:highlight>
                  <a:srgbClr val="FFFF00"/>
                </a:highlight>
              </a:rPr>
              <a:t>ask students to leave class, and office personnel have authority to ask visitors to leave the office, until the concerning behavior is addressed. </a:t>
            </a:r>
            <a:r>
              <a:rPr lang="en-US" dirty="0"/>
              <a:t>  </a:t>
            </a:r>
            <a:r>
              <a:rPr lang="en-US" b="1" dirty="0"/>
              <a:t>Classes and offices will be equipped with extra disposable face coverings to assist with compliance efforts.</a:t>
            </a:r>
          </a:p>
          <a:p>
            <a:r>
              <a:rPr lang="en-US" dirty="0"/>
              <a:t>-strive to deescalate and avoid confrontation.   </a:t>
            </a:r>
          </a:p>
          <a:p>
            <a:r>
              <a:rPr lang="en-US" b="1" dirty="0"/>
              <a:t>**Presenters should take care to speak of non-compliance protocols in terms of all campus community members and visitors (i.e. avoid inordinately emphasizing student behavior)</a:t>
            </a:r>
          </a:p>
        </p:txBody>
      </p:sp>
      <p:sp>
        <p:nvSpPr>
          <p:cNvPr id="4" name="Slide Number Placeholder 3"/>
          <p:cNvSpPr>
            <a:spLocks noGrp="1"/>
          </p:cNvSpPr>
          <p:nvPr>
            <p:ph type="sldNum" sz="quarter" idx="5"/>
          </p:nvPr>
        </p:nvSpPr>
        <p:spPr/>
        <p:txBody>
          <a:bodyPr/>
          <a:lstStyle/>
          <a:p>
            <a:fld id="{C1FCD959-1F92-403D-8A22-B39D9949C054}" type="slidenum">
              <a:rPr lang="en-US" smtClean="0"/>
              <a:t>10</a:t>
            </a:fld>
            <a:endParaRPr lang="en-US" dirty="0"/>
          </a:p>
        </p:txBody>
      </p:sp>
    </p:spTree>
    <p:extLst>
      <p:ext uri="{BB962C8B-B14F-4D97-AF65-F5344CB8AC3E}">
        <p14:creationId xmlns:p14="http://schemas.microsoft.com/office/powerpoint/2010/main" val="2891595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FCD959-1F92-403D-8A22-B39D9949C054}" type="slidenum">
              <a:rPr lang="en-US" smtClean="0"/>
              <a:t>11</a:t>
            </a:fld>
            <a:endParaRPr lang="en-US" dirty="0"/>
          </a:p>
        </p:txBody>
      </p:sp>
    </p:spTree>
    <p:extLst>
      <p:ext uri="{BB962C8B-B14F-4D97-AF65-F5344CB8AC3E}">
        <p14:creationId xmlns:p14="http://schemas.microsoft.com/office/powerpoint/2010/main" val="1810856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Matadors Forward website will be the primary repository for up to date information. </a:t>
            </a:r>
            <a:r>
              <a:rPr lang="en-US" b="1" dirty="0"/>
              <a:t>Please bookmark it!!  Includes FAQs and other important content.</a:t>
            </a:r>
          </a:p>
          <a:p>
            <a:r>
              <a:rPr lang="en-US" b="1" dirty="0"/>
              <a:t>Thank you for your commitment to our students, for being resilient,</a:t>
            </a:r>
            <a:r>
              <a:rPr lang="en-US" b="1" baseline="0" dirty="0"/>
              <a:t> and for the critical work you do in support of our students and campus community.</a:t>
            </a:r>
          </a:p>
          <a:p>
            <a:r>
              <a:rPr lang="en-US" b="1" dirty="0"/>
              <a:t>As</a:t>
            </a:r>
            <a:r>
              <a:rPr lang="en-US" b="1" baseline="0" dirty="0"/>
              <a:t> safety is a shared responsibility, please help and do your part.</a:t>
            </a:r>
            <a:endParaRPr lang="en-US" b="1" dirty="0"/>
          </a:p>
        </p:txBody>
      </p:sp>
      <p:sp>
        <p:nvSpPr>
          <p:cNvPr id="4" name="Slide Number Placeholder 3"/>
          <p:cNvSpPr>
            <a:spLocks noGrp="1"/>
          </p:cNvSpPr>
          <p:nvPr>
            <p:ph type="sldNum" sz="quarter" idx="5"/>
          </p:nvPr>
        </p:nvSpPr>
        <p:spPr/>
        <p:txBody>
          <a:bodyPr/>
          <a:lstStyle/>
          <a:p>
            <a:fld id="{C1FCD959-1F92-403D-8A22-B39D9949C054}" type="slidenum">
              <a:rPr lang="en-US" smtClean="0"/>
              <a:t>12</a:t>
            </a:fld>
            <a:endParaRPr lang="en-US" dirty="0"/>
          </a:p>
        </p:txBody>
      </p:sp>
    </p:spTree>
    <p:extLst>
      <p:ext uri="{BB962C8B-B14F-4D97-AF65-F5344CB8AC3E}">
        <p14:creationId xmlns:p14="http://schemas.microsoft.com/office/powerpoint/2010/main" val="916849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Matadors Forward website will be the primary repository for up to date information. </a:t>
            </a:r>
            <a:r>
              <a:rPr lang="en-US" b="1" dirty="0"/>
              <a:t>Please bookmark it!!  Includes FAQs and other important content.</a:t>
            </a:r>
          </a:p>
          <a:p>
            <a:r>
              <a:rPr lang="en-US" b="1" dirty="0"/>
              <a:t>Thank you for your commitment to our students, for being resilient,</a:t>
            </a:r>
            <a:r>
              <a:rPr lang="en-US" b="1" baseline="0" dirty="0"/>
              <a:t> and for the critical work you do in support of our students and campus community.</a:t>
            </a:r>
          </a:p>
          <a:p>
            <a:r>
              <a:rPr lang="en-US" b="1" dirty="0"/>
              <a:t>As</a:t>
            </a:r>
            <a:r>
              <a:rPr lang="en-US" b="1" baseline="0" dirty="0"/>
              <a:t> safety is a shared responsibility, please help and do your part.</a:t>
            </a:r>
            <a:endParaRPr lang="en-US" b="1" dirty="0"/>
          </a:p>
        </p:txBody>
      </p:sp>
      <p:sp>
        <p:nvSpPr>
          <p:cNvPr id="4" name="Slide Number Placeholder 3"/>
          <p:cNvSpPr>
            <a:spLocks noGrp="1"/>
          </p:cNvSpPr>
          <p:nvPr>
            <p:ph type="sldNum" sz="quarter" idx="5"/>
          </p:nvPr>
        </p:nvSpPr>
        <p:spPr/>
        <p:txBody>
          <a:bodyPr/>
          <a:lstStyle/>
          <a:p>
            <a:fld id="{C1FCD959-1F92-403D-8A22-B39D9949C054}" type="slidenum">
              <a:rPr lang="en-US" smtClean="0"/>
              <a:t>13</a:t>
            </a:fld>
            <a:endParaRPr lang="en-US" dirty="0"/>
          </a:p>
        </p:txBody>
      </p:sp>
    </p:spTree>
    <p:extLst>
      <p:ext uri="{BB962C8B-B14F-4D97-AF65-F5344CB8AC3E}">
        <p14:creationId xmlns:p14="http://schemas.microsoft.com/office/powerpoint/2010/main" val="4008728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1FCD959-1F92-403D-8A22-B39D9949C054}" type="slidenum">
              <a:rPr lang="en-US" smtClean="0"/>
              <a:t>2</a:t>
            </a:fld>
            <a:endParaRPr lang="en-US" dirty="0"/>
          </a:p>
        </p:txBody>
      </p:sp>
    </p:spTree>
    <p:extLst>
      <p:ext uri="{BB962C8B-B14F-4D97-AF65-F5344CB8AC3E}">
        <p14:creationId xmlns:p14="http://schemas.microsoft.com/office/powerpoint/2010/main" val="1716458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1FCD959-1F92-403D-8A22-B39D9949C054}" type="slidenum">
              <a:rPr lang="en-US" smtClean="0"/>
              <a:t>3</a:t>
            </a:fld>
            <a:endParaRPr lang="en-US" dirty="0"/>
          </a:p>
        </p:txBody>
      </p:sp>
    </p:spTree>
    <p:extLst>
      <p:ext uri="{BB962C8B-B14F-4D97-AF65-F5344CB8AC3E}">
        <p14:creationId xmlns:p14="http://schemas.microsoft.com/office/powerpoint/2010/main" val="262008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endParaRPr lang="en-US" sz="2000" b="0" dirty="0">
              <a:latin typeface="Trebuchet MS" panose="020B0603020202020204" pitchFamily="34" charset="0"/>
            </a:endParaRPr>
          </a:p>
          <a:p>
            <a:pPr marL="0" indent="0">
              <a:spcAft>
                <a:spcPts val="1200"/>
              </a:spcAft>
              <a:buFont typeface="Arial" panose="020B0604020202020204" pitchFamily="34" charset="0"/>
              <a:buNone/>
            </a:pPr>
            <a:endParaRPr lang="en-US" sz="2000" b="1" dirty="0">
              <a:latin typeface="Trebuchet MS" panose="020B0603020202020204" pitchFamily="34" charset="0"/>
            </a:endParaRPr>
          </a:p>
          <a:p>
            <a:pPr marL="0" indent="0">
              <a:spcAft>
                <a:spcPts val="1200"/>
              </a:spcAft>
              <a:buFont typeface="Arial" panose="020B0604020202020204" pitchFamily="34" charset="0"/>
              <a:buNone/>
            </a:pPr>
            <a:endParaRPr lang="en-US" sz="2000" b="1" dirty="0">
              <a:latin typeface="Trebuchet MS" panose="020B0603020202020204" pitchFamily="34" charset="0"/>
            </a:endParaRPr>
          </a:p>
          <a:p>
            <a:pPr marL="0" indent="0">
              <a:spcAft>
                <a:spcPts val="1200"/>
              </a:spcAft>
              <a:buFont typeface="Arial" panose="020B0604020202020204" pitchFamily="34" charset="0"/>
              <a:buNone/>
            </a:pPr>
            <a:endParaRPr lang="en-US" sz="2000" b="1" dirty="0">
              <a:latin typeface="Trebuchet MS" panose="020B0603020202020204" pitchFamily="34" charset="0"/>
            </a:endParaRPr>
          </a:p>
          <a:p>
            <a:pPr marL="0" indent="0">
              <a:spcAft>
                <a:spcPts val="1200"/>
              </a:spcAft>
              <a:buFont typeface="Arial" panose="020B0604020202020204" pitchFamily="34" charset="0"/>
              <a:buNone/>
            </a:pPr>
            <a:endParaRPr lang="en-US" b="1" dirty="0">
              <a:solidFill>
                <a:srgbClr val="FF0000"/>
              </a:solidFill>
              <a:latin typeface="Trebuchet MS" panose="020B0603020202020204" pitchFamily="34" charset="0"/>
            </a:endParaRPr>
          </a:p>
          <a:p>
            <a:pPr marL="457200" lvl="1" indent="0">
              <a:spcAft>
                <a:spcPts val="600"/>
              </a:spcAft>
              <a:buFont typeface="Arial" panose="020B0604020202020204" pitchFamily="34" charset="0"/>
              <a:buNone/>
            </a:pPr>
            <a:endParaRPr lang="en-US" b="1" dirty="0">
              <a:solidFill>
                <a:srgbClr val="FF0000"/>
              </a:solidFill>
              <a:latin typeface="Trebuchet MS" panose="020B0603020202020204" pitchFamily="34" charset="0"/>
            </a:endParaRPr>
          </a:p>
        </p:txBody>
      </p:sp>
      <p:sp>
        <p:nvSpPr>
          <p:cNvPr id="4" name="Slide Number Placeholder 3"/>
          <p:cNvSpPr>
            <a:spLocks noGrp="1"/>
          </p:cNvSpPr>
          <p:nvPr>
            <p:ph type="sldNum" sz="quarter" idx="5"/>
          </p:nvPr>
        </p:nvSpPr>
        <p:spPr/>
        <p:txBody>
          <a:bodyPr/>
          <a:lstStyle/>
          <a:p>
            <a:fld id="{C1FCD959-1F92-403D-8A22-B39D9949C054}" type="slidenum">
              <a:rPr lang="en-US" smtClean="0"/>
              <a:t>4</a:t>
            </a:fld>
            <a:endParaRPr lang="en-US" dirty="0"/>
          </a:p>
        </p:txBody>
      </p:sp>
    </p:spTree>
    <p:extLst>
      <p:ext uri="{BB962C8B-B14F-4D97-AF65-F5344CB8AC3E}">
        <p14:creationId xmlns:p14="http://schemas.microsoft.com/office/powerpoint/2010/main" val="4022555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C1FCD959-1F92-403D-8A22-B39D9949C054}" type="slidenum">
              <a:rPr lang="en-US" smtClean="0"/>
              <a:t>5</a:t>
            </a:fld>
            <a:endParaRPr lang="en-US" dirty="0"/>
          </a:p>
        </p:txBody>
      </p:sp>
    </p:spTree>
    <p:extLst>
      <p:ext uri="{BB962C8B-B14F-4D97-AF65-F5344CB8AC3E}">
        <p14:creationId xmlns:p14="http://schemas.microsoft.com/office/powerpoint/2010/main" val="381898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Note – CSU still meeting and conferring with union partners.  In the interim, we encourage employees to voluntarily self-certify vaccination status to opt out of weekly COVID testing.</a:t>
            </a:r>
          </a:p>
        </p:txBody>
      </p:sp>
      <p:sp>
        <p:nvSpPr>
          <p:cNvPr id="4" name="Slide Number Placeholder 3"/>
          <p:cNvSpPr>
            <a:spLocks noGrp="1"/>
          </p:cNvSpPr>
          <p:nvPr>
            <p:ph type="sldNum" sz="quarter" idx="5"/>
          </p:nvPr>
        </p:nvSpPr>
        <p:spPr/>
        <p:txBody>
          <a:bodyPr/>
          <a:lstStyle/>
          <a:p>
            <a:fld id="{C1FCD959-1F92-403D-8A22-B39D9949C054}" type="slidenum">
              <a:rPr lang="en-US" smtClean="0"/>
              <a:t>6</a:t>
            </a:fld>
            <a:endParaRPr lang="en-US" dirty="0"/>
          </a:p>
        </p:txBody>
      </p:sp>
    </p:spTree>
    <p:extLst>
      <p:ext uri="{BB962C8B-B14F-4D97-AF65-F5344CB8AC3E}">
        <p14:creationId xmlns:p14="http://schemas.microsoft.com/office/powerpoint/2010/main" val="409433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a:p>
            <a:r>
              <a:rPr lang="en-US" b="0" dirty="0"/>
              <a:t> - added ability to upload vaccination card for SUPA and CSUEU</a:t>
            </a:r>
          </a:p>
        </p:txBody>
      </p:sp>
      <p:sp>
        <p:nvSpPr>
          <p:cNvPr id="4" name="Slide Number Placeholder 3"/>
          <p:cNvSpPr>
            <a:spLocks noGrp="1"/>
          </p:cNvSpPr>
          <p:nvPr>
            <p:ph type="sldNum" sz="quarter" idx="5"/>
          </p:nvPr>
        </p:nvSpPr>
        <p:spPr/>
        <p:txBody>
          <a:bodyPr/>
          <a:lstStyle/>
          <a:p>
            <a:fld id="{C1FCD959-1F92-403D-8A22-B39D9949C054}" type="slidenum">
              <a:rPr lang="en-US" smtClean="0"/>
              <a:t>7</a:t>
            </a:fld>
            <a:endParaRPr lang="en-US" dirty="0"/>
          </a:p>
        </p:txBody>
      </p:sp>
    </p:spTree>
    <p:extLst>
      <p:ext uri="{BB962C8B-B14F-4D97-AF65-F5344CB8AC3E}">
        <p14:creationId xmlns:p14="http://schemas.microsoft.com/office/powerpoint/2010/main" val="1941186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C1FCD959-1F92-403D-8A22-B39D9949C054}" type="slidenum">
              <a:rPr lang="en-US" smtClean="0"/>
              <a:t>8</a:t>
            </a:fld>
            <a:endParaRPr lang="en-US" dirty="0"/>
          </a:p>
        </p:txBody>
      </p:sp>
    </p:spTree>
    <p:extLst>
      <p:ext uri="{BB962C8B-B14F-4D97-AF65-F5344CB8AC3E}">
        <p14:creationId xmlns:p14="http://schemas.microsoft.com/office/powerpoint/2010/main" val="983631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C1FCD959-1F92-403D-8A22-B39D9949C054}" type="slidenum">
              <a:rPr lang="en-US" smtClean="0"/>
              <a:t>9</a:t>
            </a:fld>
            <a:endParaRPr lang="en-US" dirty="0"/>
          </a:p>
        </p:txBody>
      </p:sp>
    </p:spTree>
    <p:extLst>
      <p:ext uri="{BB962C8B-B14F-4D97-AF65-F5344CB8AC3E}">
        <p14:creationId xmlns:p14="http://schemas.microsoft.com/office/powerpoint/2010/main" val="2083811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E249227-DF5C-4E72-A29D-288785F5AF14}" type="datetimeFigureOut">
              <a:rPr lang="en-US" smtClean="0"/>
              <a:t>8/20/2021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A98D64-2B44-4CC0-8D34-DDDA129FF4DC}" type="slidenum">
              <a:rPr lang="en-US" smtClean="0"/>
              <a:t>‹#›</a:t>
            </a:fld>
            <a:endParaRPr lang="en-US" dirty="0"/>
          </a:p>
        </p:txBody>
      </p:sp>
    </p:spTree>
    <p:extLst>
      <p:ext uri="{BB962C8B-B14F-4D97-AF65-F5344CB8AC3E}">
        <p14:creationId xmlns:p14="http://schemas.microsoft.com/office/powerpoint/2010/main" val="1541682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249227-DF5C-4E72-A29D-288785F5AF14}" type="datetimeFigureOut">
              <a:rPr lang="en-US" smtClean="0"/>
              <a:t>8/20/2021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A98D64-2B44-4CC0-8D34-DDDA129FF4DC}" type="slidenum">
              <a:rPr lang="en-US" smtClean="0"/>
              <a:t>‹#›</a:t>
            </a:fld>
            <a:endParaRPr lang="en-US" dirty="0"/>
          </a:p>
        </p:txBody>
      </p:sp>
    </p:spTree>
    <p:extLst>
      <p:ext uri="{BB962C8B-B14F-4D97-AF65-F5344CB8AC3E}">
        <p14:creationId xmlns:p14="http://schemas.microsoft.com/office/powerpoint/2010/main" val="999765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249227-DF5C-4E72-A29D-288785F5AF14}" type="datetimeFigureOut">
              <a:rPr lang="en-US" smtClean="0"/>
              <a:t>8/20/2021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A98D64-2B44-4CC0-8D34-DDDA129FF4DC}" type="slidenum">
              <a:rPr lang="en-US" smtClean="0"/>
              <a:t>‹#›</a:t>
            </a:fld>
            <a:endParaRPr lang="en-US" dirty="0"/>
          </a:p>
        </p:txBody>
      </p:sp>
    </p:spTree>
    <p:extLst>
      <p:ext uri="{BB962C8B-B14F-4D97-AF65-F5344CB8AC3E}">
        <p14:creationId xmlns:p14="http://schemas.microsoft.com/office/powerpoint/2010/main" val="3575878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249227-DF5C-4E72-A29D-288785F5AF14}" type="datetimeFigureOut">
              <a:rPr lang="en-US" smtClean="0"/>
              <a:t>8/20/2021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A98D64-2B44-4CC0-8D34-DDDA129FF4DC}" type="slidenum">
              <a:rPr lang="en-US" smtClean="0"/>
              <a:t>‹#›</a:t>
            </a:fld>
            <a:endParaRPr lang="en-US" dirty="0"/>
          </a:p>
        </p:txBody>
      </p:sp>
    </p:spTree>
    <p:extLst>
      <p:ext uri="{BB962C8B-B14F-4D97-AF65-F5344CB8AC3E}">
        <p14:creationId xmlns:p14="http://schemas.microsoft.com/office/powerpoint/2010/main" val="46596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249227-DF5C-4E72-A29D-288785F5AF14}" type="datetimeFigureOut">
              <a:rPr lang="en-US" smtClean="0"/>
              <a:t>8/20/2021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A98D64-2B44-4CC0-8D34-DDDA129FF4DC}" type="slidenum">
              <a:rPr lang="en-US" smtClean="0"/>
              <a:t>‹#›</a:t>
            </a:fld>
            <a:endParaRPr lang="en-US" dirty="0"/>
          </a:p>
        </p:txBody>
      </p:sp>
    </p:spTree>
    <p:extLst>
      <p:ext uri="{BB962C8B-B14F-4D97-AF65-F5344CB8AC3E}">
        <p14:creationId xmlns:p14="http://schemas.microsoft.com/office/powerpoint/2010/main" val="1224438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249227-DF5C-4E72-A29D-288785F5AF14}" type="datetimeFigureOut">
              <a:rPr lang="en-US" smtClean="0"/>
              <a:t>8/20/2021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A98D64-2B44-4CC0-8D34-DDDA129FF4DC}" type="slidenum">
              <a:rPr lang="en-US" smtClean="0"/>
              <a:t>‹#›</a:t>
            </a:fld>
            <a:endParaRPr lang="en-US" dirty="0"/>
          </a:p>
        </p:txBody>
      </p:sp>
    </p:spTree>
    <p:extLst>
      <p:ext uri="{BB962C8B-B14F-4D97-AF65-F5344CB8AC3E}">
        <p14:creationId xmlns:p14="http://schemas.microsoft.com/office/powerpoint/2010/main" val="3348804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249227-DF5C-4E72-A29D-288785F5AF14}" type="datetimeFigureOut">
              <a:rPr lang="en-US" smtClean="0"/>
              <a:t>8/20/2021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3A98D64-2B44-4CC0-8D34-DDDA129FF4DC}" type="slidenum">
              <a:rPr lang="en-US" smtClean="0"/>
              <a:t>‹#›</a:t>
            </a:fld>
            <a:endParaRPr lang="en-US" dirty="0"/>
          </a:p>
        </p:txBody>
      </p:sp>
    </p:spTree>
    <p:extLst>
      <p:ext uri="{BB962C8B-B14F-4D97-AF65-F5344CB8AC3E}">
        <p14:creationId xmlns:p14="http://schemas.microsoft.com/office/powerpoint/2010/main" val="1775037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249227-DF5C-4E72-A29D-288785F5AF14}" type="datetimeFigureOut">
              <a:rPr lang="en-US" smtClean="0"/>
              <a:t>8/20/2021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3A98D64-2B44-4CC0-8D34-DDDA129FF4DC}" type="slidenum">
              <a:rPr lang="en-US" smtClean="0"/>
              <a:t>‹#›</a:t>
            </a:fld>
            <a:endParaRPr lang="en-US" dirty="0"/>
          </a:p>
        </p:txBody>
      </p:sp>
    </p:spTree>
    <p:extLst>
      <p:ext uri="{BB962C8B-B14F-4D97-AF65-F5344CB8AC3E}">
        <p14:creationId xmlns:p14="http://schemas.microsoft.com/office/powerpoint/2010/main" val="4172042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249227-DF5C-4E72-A29D-288785F5AF14}" type="datetimeFigureOut">
              <a:rPr lang="en-US" smtClean="0"/>
              <a:t>8/20/2021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3A98D64-2B44-4CC0-8D34-DDDA129FF4DC}" type="slidenum">
              <a:rPr lang="en-US" smtClean="0"/>
              <a:t>‹#›</a:t>
            </a:fld>
            <a:endParaRPr lang="en-US" dirty="0"/>
          </a:p>
        </p:txBody>
      </p:sp>
    </p:spTree>
    <p:extLst>
      <p:ext uri="{BB962C8B-B14F-4D97-AF65-F5344CB8AC3E}">
        <p14:creationId xmlns:p14="http://schemas.microsoft.com/office/powerpoint/2010/main" val="4076034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249227-DF5C-4E72-A29D-288785F5AF14}" type="datetimeFigureOut">
              <a:rPr lang="en-US" smtClean="0"/>
              <a:t>8/20/2021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A98D64-2B44-4CC0-8D34-DDDA129FF4DC}" type="slidenum">
              <a:rPr lang="en-US" smtClean="0"/>
              <a:t>‹#›</a:t>
            </a:fld>
            <a:endParaRPr lang="en-US" dirty="0"/>
          </a:p>
        </p:txBody>
      </p:sp>
    </p:spTree>
    <p:extLst>
      <p:ext uri="{BB962C8B-B14F-4D97-AF65-F5344CB8AC3E}">
        <p14:creationId xmlns:p14="http://schemas.microsoft.com/office/powerpoint/2010/main" val="3423972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249227-DF5C-4E72-A29D-288785F5AF14}" type="datetimeFigureOut">
              <a:rPr lang="en-US" smtClean="0"/>
              <a:t>8/20/2021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A98D64-2B44-4CC0-8D34-DDDA129FF4DC}" type="slidenum">
              <a:rPr lang="en-US" smtClean="0"/>
              <a:t>‹#›</a:t>
            </a:fld>
            <a:endParaRPr lang="en-US" dirty="0"/>
          </a:p>
        </p:txBody>
      </p:sp>
    </p:spTree>
    <p:extLst>
      <p:ext uri="{BB962C8B-B14F-4D97-AF65-F5344CB8AC3E}">
        <p14:creationId xmlns:p14="http://schemas.microsoft.com/office/powerpoint/2010/main" val="1547586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249227-DF5C-4E72-A29D-288785F5AF14}" type="datetimeFigureOut">
              <a:rPr lang="en-US" smtClean="0"/>
              <a:t>8/20/2021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98D64-2B44-4CC0-8D34-DDDA129FF4DC}" type="slidenum">
              <a:rPr lang="en-US" smtClean="0"/>
              <a:t>‹#›</a:t>
            </a:fld>
            <a:endParaRPr lang="en-US" dirty="0"/>
          </a:p>
        </p:txBody>
      </p:sp>
    </p:spTree>
    <p:extLst>
      <p:ext uri="{BB962C8B-B14F-4D97-AF65-F5344CB8AC3E}">
        <p14:creationId xmlns:p14="http://schemas.microsoft.com/office/powerpoint/2010/main" val="3043528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mailto:er@csun.edu" TargetMode="External"/><Relationship Id="rId5" Type="http://schemas.openxmlformats.org/officeDocument/2006/relationships/hyperlink" Target="https://www.csun.edu/matadors-forward/faculty-and-staff-fall-guidelines" TargetMode="Externa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www.csun.edu/matadors-forward" TargetMode="Externa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www.csun.edu/matadors-forward" TargetMode="Externa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csun.sjc1.qualtrics.com/jfe/form/SV_4ZW9kjHC55z955z"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csun.sjc1.qualtrics.com/jfe/form/SV_4ZmEorfxWNHCP3f" TargetMode="External"/><Relationship Id="rId5" Type="http://schemas.openxmlformats.org/officeDocument/2006/relationships/hyperlink" Target="https://csun.sjc1.qualtrics.com/jfe/form/SV_1TG3XMjYF15dyq9" TargetMode="Externa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jpe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1.bp.blogspot.com/-ckpbheeRXd8/VzbTgygLNCI/AAAAAAAAASA/fjy8UHgCA6oITGp8N71T92DsQgcPeiRLQCLcB/s1600/CSUN-Manzanita-2016-schafphoto-0057_L16-1.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29865" b="1388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1553378"/>
            <a:ext cx="12192000" cy="4285561"/>
          </a:xfrm>
          <a:prstGeom prst="rect">
            <a:avLst/>
          </a:prstGeom>
          <a:solidFill>
            <a:srgbClr val="D2203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3012680"/>
            <a:ext cx="12192000" cy="853956"/>
          </a:xfrm>
        </p:spPr>
        <p:txBody>
          <a:bodyPr>
            <a:normAutofit/>
          </a:bodyPr>
          <a:lstStyle/>
          <a:p>
            <a:r>
              <a:rPr lang="en-US" sz="4000" b="1" dirty="0">
                <a:solidFill>
                  <a:schemeClr val="bg1"/>
                </a:solidFill>
                <a:latin typeface="Trebuchet MS" panose="020B0603020202020204" pitchFamily="34" charset="0"/>
              </a:rPr>
              <a:t>Deans and Chairs Retreat – Fall 2021</a:t>
            </a:r>
          </a:p>
        </p:txBody>
      </p:sp>
      <p:sp>
        <p:nvSpPr>
          <p:cNvPr id="3" name="Subtitle 2"/>
          <p:cNvSpPr>
            <a:spLocks noGrp="1"/>
          </p:cNvSpPr>
          <p:nvPr>
            <p:ph type="subTitle" idx="1"/>
          </p:nvPr>
        </p:nvSpPr>
        <p:spPr>
          <a:xfrm>
            <a:off x="0" y="4194233"/>
            <a:ext cx="12192000" cy="1798586"/>
          </a:xfrm>
        </p:spPr>
        <p:txBody>
          <a:bodyPr>
            <a:normAutofit/>
          </a:bodyPr>
          <a:lstStyle/>
          <a:p>
            <a:r>
              <a:rPr lang="en-US" sz="2000" dirty="0">
                <a:solidFill>
                  <a:schemeClr val="bg1"/>
                </a:solidFill>
                <a:latin typeface="Trebuchet MS" panose="020B0603020202020204" pitchFamily="34" charset="0"/>
              </a:rPr>
              <a:t>Dr. William Watkins, Vice President of Student Affairs and Dean of Students</a:t>
            </a:r>
          </a:p>
          <a:p>
            <a:r>
              <a:rPr lang="en-US" sz="2000" dirty="0">
                <a:solidFill>
                  <a:schemeClr val="bg1"/>
                </a:solidFill>
                <a:latin typeface="Trebuchet MS" panose="020B0603020202020204" pitchFamily="34" charset="0"/>
              </a:rPr>
              <a:t>Matthew Cahn, Vice Provost</a:t>
            </a:r>
          </a:p>
          <a:p>
            <a:r>
              <a:rPr lang="en-US" sz="2000" dirty="0">
                <a:solidFill>
                  <a:schemeClr val="bg1"/>
                </a:solidFill>
                <a:latin typeface="Trebuchet MS" panose="020B0603020202020204" pitchFamily="34" charset="0"/>
              </a:rPr>
              <a:t>Kristina de la Vega, AVP Human Resources</a:t>
            </a:r>
          </a:p>
          <a:p>
            <a:endParaRPr lang="en-US" dirty="0">
              <a:solidFill>
                <a:schemeClr val="bg1"/>
              </a:solidFill>
              <a:latin typeface="Trebuchet MS" panose="020B0603020202020204" pitchFamily="34" charset="0"/>
            </a:endParaRPr>
          </a:p>
        </p:txBody>
      </p:sp>
      <p:cxnSp>
        <p:nvCxnSpPr>
          <p:cNvPr id="6" name="Straight Connector 5"/>
          <p:cNvCxnSpPr/>
          <p:nvPr/>
        </p:nvCxnSpPr>
        <p:spPr>
          <a:xfrm>
            <a:off x="2007079" y="2873805"/>
            <a:ext cx="817784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8682" y="1737921"/>
            <a:ext cx="5754636" cy="932690"/>
          </a:xfrm>
          <a:prstGeom prst="rect">
            <a:avLst/>
          </a:prstGeom>
        </p:spPr>
      </p:pic>
      <p:sp>
        <p:nvSpPr>
          <p:cNvPr id="9" name="TextBox 8"/>
          <p:cNvSpPr txBox="1"/>
          <p:nvPr/>
        </p:nvSpPr>
        <p:spPr>
          <a:xfrm>
            <a:off x="431321" y="6224785"/>
            <a:ext cx="3939396" cy="369332"/>
          </a:xfrm>
          <a:prstGeom prst="rect">
            <a:avLst/>
          </a:prstGeom>
          <a:noFill/>
        </p:spPr>
        <p:txBody>
          <a:bodyPr wrap="square" rtlCol="0">
            <a:spAutoFit/>
          </a:bodyPr>
          <a:lstStyle/>
          <a:p>
            <a:r>
              <a:rPr lang="en-US" dirty="0">
                <a:solidFill>
                  <a:schemeClr val="bg1"/>
                </a:solidFill>
                <a:latin typeface="Trebuchet MS" panose="020B0603020202020204" pitchFamily="34" charset="0"/>
              </a:rPr>
              <a:t>August 2021</a:t>
            </a:r>
          </a:p>
        </p:txBody>
      </p:sp>
    </p:spTree>
    <p:extLst>
      <p:ext uri="{BB962C8B-B14F-4D97-AF65-F5344CB8AC3E}">
        <p14:creationId xmlns:p14="http://schemas.microsoft.com/office/powerpoint/2010/main" val="1092242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a:t>
            </a:r>
          </a:p>
        </p:txBody>
      </p:sp>
      <p:sp>
        <p:nvSpPr>
          <p:cNvPr id="3" name="Content Placeholder 2"/>
          <p:cNvSpPr>
            <a:spLocks noGrp="1"/>
          </p:cNvSpPr>
          <p:nvPr>
            <p:ph idx="1"/>
          </p:nvPr>
        </p:nvSpPr>
        <p:spPr/>
        <p:txBody>
          <a:bodyPr/>
          <a:lstStyle/>
          <a:p>
            <a:endParaRPr lang="en-US" dirty="0"/>
          </a:p>
        </p:txBody>
      </p:sp>
      <p:pic>
        <p:nvPicPr>
          <p:cNvPr id="4098" name="Picture 2" descr="http://csunshinetoday.csun.edu/wp-content/uploads/EUC1.jpg"/>
          <p:cNvPicPr>
            <a:picLocks noChangeAspect="1" noChangeArrowheads="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colorTemperature colorTemp="1500"/>
                    </a14:imgEffect>
                    <a14:imgEffect>
                      <a14:saturation sat="0"/>
                    </a14:imgEffect>
                  </a14:imgLayer>
                </a14:imgProps>
              </a:ext>
              <a:ext uri="{28A0092B-C50C-407E-A947-70E740481C1C}">
                <a14:useLocalDpi xmlns:a14="http://schemas.microsoft.com/office/drawing/2010/main" val="0"/>
              </a:ext>
            </a:extLst>
          </a:blip>
          <a:srcRect b="15625"/>
          <a:stretch/>
        </p:blipFill>
        <p:spPr bwMode="auto">
          <a:xfrm>
            <a:off x="0" y="-338666"/>
            <a:ext cx="12192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p:cNvSpPr txBox="1"/>
          <p:nvPr/>
        </p:nvSpPr>
        <p:spPr>
          <a:xfrm>
            <a:off x="1594152" y="-142809"/>
            <a:ext cx="8842040" cy="646331"/>
          </a:xfrm>
          <a:prstGeom prst="rect">
            <a:avLst/>
          </a:prstGeom>
          <a:noFill/>
        </p:spPr>
        <p:txBody>
          <a:bodyPr wrap="square" rtlCol="0">
            <a:spAutoFit/>
          </a:bodyPr>
          <a:lstStyle/>
          <a:p>
            <a:pPr algn="ctr"/>
            <a:r>
              <a:rPr lang="en-US" sz="3600" b="1" dirty="0">
                <a:effectLst>
                  <a:outerShdw blurRad="38100" dist="38100" dir="2700000" algn="tl">
                    <a:srgbClr val="000000">
                      <a:alpha val="43137"/>
                    </a:srgbClr>
                  </a:outerShdw>
                </a:effectLst>
                <a:latin typeface="Trebuchet MS" panose="020B0603020202020204" pitchFamily="34" charset="0"/>
              </a:rPr>
              <a:t>EMPLOYEE RESOURCES</a:t>
            </a:r>
          </a:p>
        </p:txBody>
      </p:sp>
      <p:sp>
        <p:nvSpPr>
          <p:cNvPr id="5" name="TextBox 4">
            <a:extLst>
              <a:ext uri="{FF2B5EF4-FFF2-40B4-BE49-F238E27FC236}">
                <a16:creationId xmlns:a16="http://schemas.microsoft.com/office/drawing/2014/main" id="{ED6366AB-F3A5-4E01-8B51-742A51CCFC18}"/>
              </a:ext>
            </a:extLst>
          </p:cNvPr>
          <p:cNvSpPr txBox="1"/>
          <p:nvPr/>
        </p:nvSpPr>
        <p:spPr>
          <a:xfrm>
            <a:off x="838200" y="870985"/>
            <a:ext cx="10997789" cy="5509200"/>
          </a:xfrm>
          <a:prstGeom prst="rect">
            <a:avLst/>
          </a:prstGeom>
          <a:noFill/>
        </p:spPr>
        <p:txBody>
          <a:bodyPr wrap="square" rtlCol="0">
            <a:spAutoFit/>
          </a:bodyPr>
          <a:lstStyle/>
          <a:p>
            <a:pPr algn="ctr">
              <a:spcAft>
                <a:spcPts val="1200"/>
              </a:spcAft>
            </a:pPr>
            <a:r>
              <a:rPr lang="en-US" sz="2400" dirty="0">
                <a:hlinkClick r:id="rId5"/>
              </a:rPr>
              <a:t>Faculty and Staff Fall Guidelines | California State University, Northridge (csun.edu)</a:t>
            </a:r>
            <a:r>
              <a:rPr lang="en-US" sz="2400" dirty="0"/>
              <a:t> </a:t>
            </a:r>
            <a:endParaRPr lang="en-US" sz="2400" b="1" dirty="0">
              <a:latin typeface="Trebuchet MS" panose="020B0603020202020204" pitchFamily="34" charset="0"/>
            </a:endParaRPr>
          </a:p>
          <a:p>
            <a:pPr marL="285750" indent="-285750">
              <a:spcAft>
                <a:spcPts val="1200"/>
              </a:spcAft>
              <a:buFont typeface="Arial" panose="020B0604020202020204" pitchFamily="34" charset="0"/>
              <a:buChar char="•"/>
            </a:pPr>
            <a:endParaRPr lang="en-US" sz="1000" b="1" dirty="0">
              <a:latin typeface="Trebuchet MS" panose="020B0603020202020204" pitchFamily="34" charset="0"/>
            </a:endParaRPr>
          </a:p>
          <a:p>
            <a:pPr marL="285750" indent="-285750">
              <a:spcAft>
                <a:spcPts val="1200"/>
              </a:spcAft>
              <a:buFont typeface="Arial" panose="020B0604020202020204" pitchFamily="34" charset="0"/>
              <a:buChar char="•"/>
            </a:pPr>
            <a:r>
              <a:rPr lang="en-US" sz="2000" b="1" dirty="0">
                <a:latin typeface="Trebuchet MS" panose="020B0603020202020204" pitchFamily="34" charset="0"/>
              </a:rPr>
              <a:t>Department COVID Coordinator – </a:t>
            </a:r>
            <a:r>
              <a:rPr lang="en-US" sz="2000" i="1" dirty="0">
                <a:latin typeface="Trebuchet MS" panose="020B0603020202020204" pitchFamily="34" charset="0"/>
              </a:rPr>
              <a:t>health and safety, under CSUN COVID-19 Contacts and Department COVID-19 Coordinators</a:t>
            </a:r>
          </a:p>
          <a:p>
            <a:pPr marL="285750" indent="-285750">
              <a:spcAft>
                <a:spcPts val="1200"/>
              </a:spcAft>
              <a:buFont typeface="Arial" panose="020B0604020202020204" pitchFamily="34" charset="0"/>
              <a:buChar char="•"/>
            </a:pPr>
            <a:r>
              <a:rPr lang="en-US" sz="2000" b="1" dirty="0">
                <a:latin typeface="Trebuchet MS" panose="020B0603020202020204" pitchFamily="34" charset="0"/>
              </a:rPr>
              <a:t>Ambassador Program – </a:t>
            </a:r>
            <a:r>
              <a:rPr lang="en-US" sz="2000" i="1" dirty="0">
                <a:latin typeface="Trebuchet MS" panose="020B0603020202020204" pitchFamily="34" charset="0"/>
              </a:rPr>
              <a:t>health and safety</a:t>
            </a:r>
            <a:r>
              <a:rPr lang="en-US" sz="2000" dirty="0">
                <a:latin typeface="Trebuchet MS" panose="020B0603020202020204" pitchFamily="34" charset="0"/>
              </a:rPr>
              <a:t>, </a:t>
            </a:r>
            <a:r>
              <a:rPr lang="en-US" sz="2000" i="1" dirty="0">
                <a:latin typeface="Trebuchet MS" panose="020B0603020202020204" pitchFamily="34" charset="0"/>
              </a:rPr>
              <a:t>under health and safety resources</a:t>
            </a:r>
          </a:p>
          <a:p>
            <a:pPr marL="285750" indent="-285750">
              <a:spcAft>
                <a:spcPts val="1200"/>
              </a:spcAft>
              <a:buFont typeface="Arial" panose="020B0604020202020204" pitchFamily="34" charset="0"/>
              <a:buChar char="•"/>
            </a:pPr>
            <a:r>
              <a:rPr lang="en-US" sz="2000" b="1" dirty="0">
                <a:latin typeface="Trebuchet MS" panose="020B0603020202020204" pitchFamily="34" charset="0"/>
              </a:rPr>
              <a:t>COVID Leaves (ECRL) – </a:t>
            </a:r>
            <a:r>
              <a:rPr lang="en-US" sz="2000" i="1" dirty="0">
                <a:latin typeface="Trebuchet MS" panose="020B0603020202020204" pitchFamily="34" charset="0"/>
              </a:rPr>
              <a:t>under work schedule</a:t>
            </a:r>
          </a:p>
          <a:p>
            <a:pPr marL="285750" indent="-285750">
              <a:spcAft>
                <a:spcPts val="1200"/>
              </a:spcAft>
              <a:buFont typeface="Arial" panose="020B0604020202020204" pitchFamily="34" charset="0"/>
              <a:buChar char="•"/>
            </a:pPr>
            <a:r>
              <a:rPr lang="en-US" sz="2000" b="1" dirty="0">
                <a:latin typeface="Trebuchet MS" panose="020B0603020202020204" pitchFamily="34" charset="0"/>
              </a:rPr>
              <a:t>Medical Accommodations – </a:t>
            </a:r>
            <a:r>
              <a:rPr lang="en-US" sz="2000" i="1" dirty="0">
                <a:latin typeface="Trebuchet MS" panose="020B0603020202020204" pitchFamily="34" charset="0"/>
              </a:rPr>
              <a:t>under work schedule</a:t>
            </a:r>
          </a:p>
          <a:p>
            <a:pPr marL="285750" indent="-285750">
              <a:buFont typeface="Arial" panose="020B0604020202020204" pitchFamily="34" charset="0"/>
              <a:buChar char="•"/>
            </a:pPr>
            <a:r>
              <a:rPr lang="en-US" sz="2000" b="1" dirty="0">
                <a:latin typeface="Trebuchet MS" panose="020B0603020202020204" pitchFamily="34" charset="0"/>
              </a:rPr>
              <a:t>Employee Assistance Program – </a:t>
            </a:r>
            <a:r>
              <a:rPr lang="en-US" sz="2000" i="1" dirty="0">
                <a:latin typeface="Trebuchet MS" panose="020B0603020202020204" pitchFamily="34" charset="0"/>
              </a:rPr>
              <a:t>health and safety</a:t>
            </a:r>
            <a:r>
              <a:rPr lang="en-US" sz="2000" dirty="0">
                <a:latin typeface="Trebuchet MS" panose="020B0603020202020204" pitchFamily="34" charset="0"/>
              </a:rPr>
              <a:t>, </a:t>
            </a:r>
            <a:r>
              <a:rPr lang="en-US" sz="2000" i="1" dirty="0">
                <a:latin typeface="Trebuchet MS" panose="020B0603020202020204" pitchFamily="34" charset="0"/>
              </a:rPr>
              <a:t>under health and safety resources</a:t>
            </a:r>
          </a:p>
          <a:p>
            <a:pPr marL="285750" indent="-285750">
              <a:buFont typeface="Arial" panose="020B0604020202020204" pitchFamily="34" charset="0"/>
              <a:buChar char="•"/>
            </a:pPr>
            <a:endParaRPr lang="en-US" sz="2000" i="1" dirty="0">
              <a:latin typeface="Trebuchet MS" panose="020B0603020202020204" pitchFamily="34" charset="0"/>
            </a:endParaRPr>
          </a:p>
          <a:p>
            <a:pPr marL="285750" indent="-285750">
              <a:buFont typeface="Arial" panose="020B0604020202020204" pitchFamily="34" charset="0"/>
              <a:buChar char="•"/>
            </a:pPr>
            <a:endParaRPr lang="en-US" sz="2000" dirty="0">
              <a:latin typeface="Trebuchet MS" panose="020B0603020202020204" pitchFamily="34" charset="0"/>
            </a:endParaRPr>
          </a:p>
          <a:p>
            <a:pPr marL="285750" indent="-285750">
              <a:buFont typeface="Arial" panose="020B0604020202020204" pitchFamily="34" charset="0"/>
              <a:buChar char="•"/>
            </a:pPr>
            <a:r>
              <a:rPr lang="en-US" sz="2000" b="1" dirty="0">
                <a:latin typeface="Trebuchet MS" panose="020B0603020202020204" pitchFamily="34" charset="0"/>
              </a:rPr>
              <a:t>Staff</a:t>
            </a:r>
            <a:r>
              <a:rPr lang="en-US" sz="2000" dirty="0">
                <a:latin typeface="Trebuchet MS" panose="020B0603020202020204" pitchFamily="34" charset="0"/>
              </a:rPr>
              <a:t> – HR Employee Relations </a:t>
            </a:r>
            <a:r>
              <a:rPr lang="en-US" sz="2000" dirty="0">
                <a:latin typeface="Trebuchet MS" panose="020B0603020202020204" pitchFamily="34" charset="0"/>
                <a:hlinkClick r:id="rId6"/>
              </a:rPr>
              <a:t>er@csun.edu</a:t>
            </a:r>
            <a:r>
              <a:rPr lang="en-US" sz="2000" dirty="0">
                <a:latin typeface="Trebuchet MS" panose="020B0603020202020204" pitchFamily="34" charset="0"/>
              </a:rPr>
              <a:t> or 818-677-6566</a:t>
            </a:r>
          </a:p>
          <a:p>
            <a:pPr marL="285750" indent="-285750">
              <a:buFont typeface="Arial" panose="020B0604020202020204" pitchFamily="34" charset="0"/>
              <a:buChar char="•"/>
            </a:pPr>
            <a:endParaRPr lang="en-US" sz="2000" dirty="0">
              <a:latin typeface="Trebuchet MS" panose="020B0603020202020204" pitchFamily="34" charset="0"/>
            </a:endParaRPr>
          </a:p>
          <a:p>
            <a:pPr marL="285750" indent="-285750">
              <a:buFont typeface="Arial" panose="020B0604020202020204" pitchFamily="34" charset="0"/>
              <a:buChar char="•"/>
            </a:pPr>
            <a:r>
              <a:rPr lang="en-US" sz="2000" b="1" dirty="0">
                <a:latin typeface="Trebuchet MS" panose="020B0603020202020204" pitchFamily="34" charset="0"/>
              </a:rPr>
              <a:t>Faculty</a:t>
            </a:r>
            <a:r>
              <a:rPr lang="en-US" sz="2000" dirty="0">
                <a:latin typeface="Trebuchet MS" panose="020B0603020202020204" pitchFamily="34" charset="0"/>
              </a:rPr>
              <a:t> – Faculty Affairs 818-677-2962</a:t>
            </a:r>
          </a:p>
          <a:p>
            <a:pPr marL="285750" indent="-285750">
              <a:buFont typeface="Arial" panose="020B0604020202020204" pitchFamily="34" charset="0"/>
              <a:buChar char="•"/>
            </a:pPr>
            <a:endParaRPr lang="en-US" sz="2000" dirty="0">
              <a:latin typeface="Trebuchet MS" panose="020B0603020202020204" pitchFamily="34" charset="0"/>
            </a:endParaRPr>
          </a:p>
          <a:p>
            <a:pPr lvl="1"/>
            <a:endParaRPr lang="en-US" dirty="0">
              <a:latin typeface="Trebuchet MS" panose="020B0603020202020204" pitchFamily="34" charset="0"/>
            </a:endParaRPr>
          </a:p>
        </p:txBody>
      </p:sp>
    </p:spTree>
    <p:extLst>
      <p:ext uri="{BB962C8B-B14F-4D97-AF65-F5344CB8AC3E}">
        <p14:creationId xmlns:p14="http://schemas.microsoft.com/office/powerpoint/2010/main" val="555700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a:t>
            </a:r>
          </a:p>
        </p:txBody>
      </p:sp>
      <p:sp>
        <p:nvSpPr>
          <p:cNvPr id="3" name="Content Placeholder 2"/>
          <p:cNvSpPr>
            <a:spLocks noGrp="1"/>
          </p:cNvSpPr>
          <p:nvPr>
            <p:ph idx="1"/>
          </p:nvPr>
        </p:nvSpPr>
        <p:spPr/>
        <p:txBody>
          <a:bodyPr/>
          <a:lstStyle/>
          <a:p>
            <a:endParaRPr lang="en-US" dirty="0"/>
          </a:p>
        </p:txBody>
      </p:sp>
      <p:pic>
        <p:nvPicPr>
          <p:cNvPr id="4098" name="Picture 2" descr="http://csunshinetoday.csun.edu/wp-content/uploads/EUC1.jpg"/>
          <p:cNvPicPr>
            <a:picLocks noChangeAspect="1" noChangeArrowheads="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colorTemperature colorTemp="1500"/>
                    </a14:imgEffect>
                    <a14:imgEffect>
                      <a14:saturation sat="0"/>
                    </a14:imgEffect>
                  </a14:imgLayer>
                </a14:imgProps>
              </a:ext>
              <a:ext uri="{28A0092B-C50C-407E-A947-70E740481C1C}">
                <a14:useLocalDpi xmlns:a14="http://schemas.microsoft.com/office/drawing/2010/main" val="0"/>
              </a:ext>
            </a:extLst>
          </a:blip>
          <a:srcRect b="15625"/>
          <a:stretch/>
        </p:blipFill>
        <p:spPr bwMode="auto">
          <a:xfrm>
            <a:off x="-2" y="75644"/>
            <a:ext cx="12192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p:cNvSpPr txBox="1"/>
          <p:nvPr/>
        </p:nvSpPr>
        <p:spPr>
          <a:xfrm>
            <a:off x="1674979" y="490359"/>
            <a:ext cx="8842040" cy="646331"/>
          </a:xfrm>
          <a:prstGeom prst="rect">
            <a:avLst/>
          </a:prstGeom>
          <a:noFill/>
        </p:spPr>
        <p:txBody>
          <a:bodyPr wrap="square" rtlCol="0">
            <a:spAutoFit/>
          </a:bodyPr>
          <a:lstStyle/>
          <a:p>
            <a:pPr algn="ctr"/>
            <a:r>
              <a:rPr lang="en-US" sz="3600" b="1" dirty="0">
                <a:effectLst>
                  <a:outerShdw blurRad="38100" dist="38100" dir="2700000" algn="tl">
                    <a:srgbClr val="000000">
                      <a:alpha val="43137"/>
                    </a:srgbClr>
                  </a:outerShdw>
                </a:effectLst>
                <a:latin typeface="Trebuchet MS" panose="020B0603020202020204" pitchFamily="34" charset="0"/>
              </a:rPr>
              <a:t>FACULTY GUIDANCE</a:t>
            </a:r>
          </a:p>
        </p:txBody>
      </p:sp>
      <p:sp>
        <p:nvSpPr>
          <p:cNvPr id="5" name="TextBox 4">
            <a:extLst>
              <a:ext uri="{FF2B5EF4-FFF2-40B4-BE49-F238E27FC236}">
                <a16:creationId xmlns:a16="http://schemas.microsoft.com/office/drawing/2014/main" id="{ED6366AB-F3A5-4E01-8B51-742A51CCFC18}"/>
              </a:ext>
            </a:extLst>
          </p:cNvPr>
          <p:cNvSpPr txBox="1"/>
          <p:nvPr/>
        </p:nvSpPr>
        <p:spPr>
          <a:xfrm>
            <a:off x="931843" y="1472374"/>
            <a:ext cx="10421957" cy="4708981"/>
          </a:xfrm>
          <a:prstGeom prst="rect">
            <a:avLst/>
          </a:prstGeom>
          <a:noFill/>
        </p:spPr>
        <p:txBody>
          <a:bodyPr wrap="square" rtlCol="0">
            <a:spAutoFit/>
          </a:bodyPr>
          <a:lstStyle/>
          <a:p>
            <a:pPr marL="800100" lvl="1" indent="-342900">
              <a:buFont typeface="Arial" panose="020B0604020202020204" pitchFamily="34" charset="0"/>
              <a:buChar char="•"/>
            </a:pPr>
            <a:r>
              <a:rPr lang="en-US" sz="2000" dirty="0">
                <a:latin typeface="Trebuchet MS" panose="020B0603020202020204" pitchFamily="34" charset="0"/>
              </a:rPr>
              <a:t>Faculty will need to take attendance in each in-person class through canvas.</a:t>
            </a:r>
            <a:br>
              <a:rPr lang="en-US" sz="2000" dirty="0">
                <a:latin typeface="Trebuchet MS" panose="020B0603020202020204" pitchFamily="34" charset="0"/>
              </a:rPr>
            </a:br>
            <a:endParaRPr lang="en-US" sz="2000" dirty="0">
              <a:latin typeface="Trebuchet MS" panose="020B0603020202020204" pitchFamily="34" charset="0"/>
            </a:endParaRPr>
          </a:p>
          <a:p>
            <a:pPr marL="800100" lvl="1" indent="-342900">
              <a:buFont typeface="Arial" panose="020B0604020202020204" pitchFamily="34" charset="0"/>
              <a:buChar char="•"/>
            </a:pPr>
            <a:r>
              <a:rPr lang="en-US" sz="2000" dirty="0">
                <a:latin typeface="Trebuchet MS" panose="020B0603020202020204" pitchFamily="34" charset="0"/>
              </a:rPr>
              <a:t>Faculty should reach out early to students (before class begins) to remind students of need to be compliant with vaccine policy before they come to first on-campus session, including being fully vaccinated or tested before attending class.</a:t>
            </a:r>
            <a:br>
              <a:rPr lang="en-US" sz="2000" dirty="0">
                <a:latin typeface="Trebuchet MS" panose="020B0603020202020204" pitchFamily="34" charset="0"/>
              </a:rPr>
            </a:br>
            <a:endParaRPr lang="en-US" sz="2000" dirty="0">
              <a:latin typeface="Trebuchet MS" panose="020B0603020202020204" pitchFamily="34" charset="0"/>
            </a:endParaRPr>
          </a:p>
          <a:p>
            <a:pPr marL="800100" lvl="1" indent="-342900">
              <a:buFont typeface="Arial" panose="020B0604020202020204" pitchFamily="34" charset="0"/>
              <a:buChar char="•"/>
            </a:pPr>
            <a:r>
              <a:rPr lang="en-US" sz="2000" dirty="0">
                <a:latin typeface="Trebuchet MS" panose="020B0603020202020204" pitchFamily="34" charset="0"/>
              </a:rPr>
              <a:t>Faculty should not ask a student’s vaccine status or attestation compliance status – that will be done through a back-office process.</a:t>
            </a:r>
            <a:br>
              <a:rPr lang="en-US" sz="2000" dirty="0">
                <a:latin typeface="Trebuchet MS" panose="020B0603020202020204" pitchFamily="34" charset="0"/>
              </a:rPr>
            </a:br>
            <a:endParaRPr lang="en-US" sz="2000" dirty="0">
              <a:latin typeface="Trebuchet MS" panose="020B0603020202020204" pitchFamily="34" charset="0"/>
            </a:endParaRPr>
          </a:p>
          <a:p>
            <a:pPr marL="800100" lvl="1" indent="-342900">
              <a:buFont typeface="Arial" panose="020B0604020202020204" pitchFamily="34" charset="0"/>
              <a:buChar char="•"/>
            </a:pPr>
            <a:r>
              <a:rPr lang="en-US" sz="2000" dirty="0">
                <a:latin typeface="Trebuchet MS" panose="020B0603020202020204" pitchFamily="34" charset="0"/>
              </a:rPr>
              <a:t>Faculty may remind students to take daily health clearance before coming to campus and may remind students that if they are not compliant with the attestation process they need to do that asap.</a:t>
            </a:r>
            <a:br>
              <a:rPr lang="en-US" sz="2000" dirty="0">
                <a:latin typeface="Trebuchet MS" panose="020B0603020202020204" pitchFamily="34" charset="0"/>
              </a:rPr>
            </a:br>
            <a:endParaRPr lang="en-US" sz="2000" dirty="0">
              <a:latin typeface="Trebuchet MS" panose="020B0603020202020204" pitchFamily="34" charset="0"/>
            </a:endParaRPr>
          </a:p>
          <a:p>
            <a:pPr marL="800100" lvl="1" indent="-342900">
              <a:buFont typeface="Arial" panose="020B0604020202020204" pitchFamily="34" charset="0"/>
              <a:buChar char="•"/>
            </a:pPr>
            <a:r>
              <a:rPr lang="en-US" sz="2000" dirty="0">
                <a:latin typeface="Trebuchet MS" panose="020B0603020202020204" pitchFamily="34" charset="0"/>
              </a:rPr>
              <a:t>An FAQ is coming directly to faculty and chairs addressing these and providing stepwise guidance.</a:t>
            </a:r>
          </a:p>
        </p:txBody>
      </p:sp>
    </p:spTree>
    <p:extLst>
      <p:ext uri="{BB962C8B-B14F-4D97-AF65-F5344CB8AC3E}">
        <p14:creationId xmlns:p14="http://schemas.microsoft.com/office/powerpoint/2010/main" val="1666887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a:t>
            </a:r>
          </a:p>
        </p:txBody>
      </p:sp>
      <p:sp>
        <p:nvSpPr>
          <p:cNvPr id="3" name="Content Placeholder 2"/>
          <p:cNvSpPr>
            <a:spLocks noGrp="1"/>
          </p:cNvSpPr>
          <p:nvPr>
            <p:ph idx="1"/>
          </p:nvPr>
        </p:nvSpPr>
        <p:spPr/>
        <p:txBody>
          <a:bodyPr/>
          <a:lstStyle/>
          <a:p>
            <a:endParaRPr lang="en-US" dirty="0"/>
          </a:p>
        </p:txBody>
      </p:sp>
      <p:pic>
        <p:nvPicPr>
          <p:cNvPr id="4098" name="Picture 2" descr="http://csunshinetoday.csun.edu/wp-content/uploads/EUC1.jpg"/>
          <p:cNvPicPr>
            <a:picLocks noChangeAspect="1" noChangeArrowheads="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colorTemperature colorTemp="1500"/>
                    </a14:imgEffect>
                    <a14:imgEffect>
                      <a14:saturation sat="0"/>
                    </a14:imgEffect>
                  </a14:imgLayer>
                </a14:imgProps>
              </a:ext>
              <a:ext uri="{28A0092B-C50C-407E-A947-70E740481C1C}">
                <a14:useLocalDpi xmlns:a14="http://schemas.microsoft.com/office/drawing/2010/main" val="0"/>
              </a:ext>
            </a:extLst>
          </a:blip>
          <a:srcRect b="15625"/>
          <a:stretch/>
        </p:blipFill>
        <p:spPr bwMode="auto">
          <a:xfrm>
            <a:off x="96459" y="110168"/>
            <a:ext cx="12192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p:cNvSpPr txBox="1"/>
          <p:nvPr/>
        </p:nvSpPr>
        <p:spPr>
          <a:xfrm>
            <a:off x="1495586" y="490359"/>
            <a:ext cx="9021433" cy="646331"/>
          </a:xfrm>
          <a:prstGeom prst="rect">
            <a:avLst/>
          </a:prstGeom>
          <a:noFill/>
        </p:spPr>
        <p:txBody>
          <a:bodyPr wrap="square" rtlCol="0">
            <a:spAutoFit/>
          </a:bodyPr>
          <a:lstStyle/>
          <a:p>
            <a:pPr algn="ctr"/>
            <a:r>
              <a:rPr lang="en-US" sz="3600" b="1" dirty="0">
                <a:effectLst>
                  <a:outerShdw blurRad="38100" dist="38100" dir="2700000" algn="tl">
                    <a:srgbClr val="000000">
                      <a:alpha val="43137"/>
                    </a:srgbClr>
                  </a:outerShdw>
                </a:effectLst>
                <a:latin typeface="Trebuchet MS" panose="020B0603020202020204" pitchFamily="34" charset="0"/>
              </a:rPr>
              <a:t>MATADORS FORWARD WEBSITE </a:t>
            </a:r>
          </a:p>
        </p:txBody>
      </p:sp>
      <p:sp>
        <p:nvSpPr>
          <p:cNvPr id="4" name="Rectangle 3">
            <a:extLst>
              <a:ext uri="{FF2B5EF4-FFF2-40B4-BE49-F238E27FC236}">
                <a16:creationId xmlns:a16="http://schemas.microsoft.com/office/drawing/2014/main" id="{732290AB-D275-4276-B550-66A92CCBB541}"/>
              </a:ext>
            </a:extLst>
          </p:cNvPr>
          <p:cNvSpPr/>
          <p:nvPr/>
        </p:nvSpPr>
        <p:spPr>
          <a:xfrm>
            <a:off x="2204720" y="2140635"/>
            <a:ext cx="8168640" cy="2985433"/>
          </a:xfrm>
          <a:prstGeom prst="rect">
            <a:avLst/>
          </a:prstGeom>
        </p:spPr>
        <p:txBody>
          <a:bodyPr wrap="square">
            <a:spAutoFit/>
          </a:bodyPr>
          <a:lstStyle/>
          <a:p>
            <a:endParaRPr lang="en-US" sz="4400" dirty="0">
              <a:solidFill>
                <a:srgbClr val="FF0000"/>
              </a:solidFill>
              <a:hlinkClick r:id="rId5"/>
            </a:endParaRPr>
          </a:p>
          <a:p>
            <a:r>
              <a:rPr lang="en-US" sz="4400" dirty="0">
                <a:solidFill>
                  <a:srgbClr val="FF0000"/>
                </a:solidFill>
                <a:hlinkClick r:id="rId5"/>
              </a:rPr>
              <a:t>www.csun.edu/matadors-forward</a:t>
            </a:r>
            <a:endParaRPr lang="en-US" sz="4400" dirty="0">
              <a:solidFill>
                <a:srgbClr val="FF0000"/>
              </a:solidFill>
            </a:endParaRPr>
          </a:p>
          <a:p>
            <a:endParaRPr lang="en-US" sz="4400" dirty="0">
              <a:solidFill>
                <a:srgbClr val="FF0000"/>
              </a:solidFill>
            </a:endParaRPr>
          </a:p>
          <a:p>
            <a:pPr algn="ctr"/>
            <a:endParaRPr lang="en-US" sz="2800" b="1" dirty="0"/>
          </a:p>
          <a:p>
            <a:pPr algn="ctr"/>
            <a:endParaRPr lang="en-US" sz="2800" b="1" dirty="0"/>
          </a:p>
        </p:txBody>
      </p:sp>
    </p:spTree>
    <p:extLst>
      <p:ext uri="{BB962C8B-B14F-4D97-AF65-F5344CB8AC3E}">
        <p14:creationId xmlns:p14="http://schemas.microsoft.com/office/powerpoint/2010/main" val="2880920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a:t>
            </a:r>
          </a:p>
        </p:txBody>
      </p:sp>
      <p:sp>
        <p:nvSpPr>
          <p:cNvPr id="3" name="Content Placeholder 2"/>
          <p:cNvSpPr>
            <a:spLocks noGrp="1"/>
          </p:cNvSpPr>
          <p:nvPr>
            <p:ph idx="1"/>
          </p:nvPr>
        </p:nvSpPr>
        <p:spPr/>
        <p:txBody>
          <a:bodyPr/>
          <a:lstStyle/>
          <a:p>
            <a:endParaRPr lang="en-US" dirty="0"/>
          </a:p>
        </p:txBody>
      </p:sp>
      <p:pic>
        <p:nvPicPr>
          <p:cNvPr id="4098" name="Picture 2" descr="http://csunshinetoday.csun.edu/wp-content/uploads/EUC1.jpg"/>
          <p:cNvPicPr>
            <a:picLocks noChangeAspect="1" noChangeArrowheads="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colorTemperature colorTemp="1500"/>
                    </a14:imgEffect>
                    <a14:imgEffect>
                      <a14:saturation sat="0"/>
                    </a14:imgEffect>
                  </a14:imgLayer>
                </a14:imgProps>
              </a:ext>
              <a:ext uri="{28A0092B-C50C-407E-A947-70E740481C1C}">
                <a14:useLocalDpi xmlns:a14="http://schemas.microsoft.com/office/drawing/2010/main" val="0"/>
              </a:ext>
            </a:extLst>
          </a:blip>
          <a:srcRect b="15625"/>
          <a:stretch/>
        </p:blipFill>
        <p:spPr bwMode="auto">
          <a:xfrm>
            <a:off x="96459" y="110168"/>
            <a:ext cx="12192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Rectangle 3">
            <a:extLst>
              <a:ext uri="{FF2B5EF4-FFF2-40B4-BE49-F238E27FC236}">
                <a16:creationId xmlns:a16="http://schemas.microsoft.com/office/drawing/2014/main" id="{732290AB-D275-4276-B550-66A92CCBB541}"/>
              </a:ext>
            </a:extLst>
          </p:cNvPr>
          <p:cNvSpPr/>
          <p:nvPr/>
        </p:nvSpPr>
        <p:spPr>
          <a:xfrm>
            <a:off x="2204720" y="2140635"/>
            <a:ext cx="8168640" cy="2062103"/>
          </a:xfrm>
          <a:prstGeom prst="rect">
            <a:avLst/>
          </a:prstGeom>
        </p:spPr>
        <p:txBody>
          <a:bodyPr wrap="square">
            <a:spAutoFit/>
          </a:bodyPr>
          <a:lstStyle/>
          <a:p>
            <a:endParaRPr lang="en-US" sz="4400" dirty="0">
              <a:solidFill>
                <a:srgbClr val="FF0000"/>
              </a:solidFill>
              <a:hlinkClick r:id="rId5"/>
            </a:endParaRPr>
          </a:p>
          <a:p>
            <a:pPr algn="ctr"/>
            <a:r>
              <a:rPr lang="en-US" sz="2800" b="1" dirty="0">
                <a:effectLst>
                  <a:outerShdw blurRad="38100" dist="38100" dir="2700000" algn="tl">
                    <a:srgbClr val="000000">
                      <a:alpha val="43137"/>
                    </a:srgbClr>
                  </a:outerShdw>
                </a:effectLst>
                <a:latin typeface="Trebuchet MS" panose="020B0603020202020204" pitchFamily="34" charset="0"/>
              </a:rPr>
              <a:t>QUESTIONS</a:t>
            </a:r>
          </a:p>
          <a:p>
            <a:pPr algn="ctr"/>
            <a:endParaRPr lang="en-US" sz="2800" b="1" dirty="0"/>
          </a:p>
          <a:p>
            <a:pPr algn="ctr"/>
            <a:endParaRPr lang="en-US" sz="2800" b="1" dirty="0"/>
          </a:p>
        </p:txBody>
      </p:sp>
    </p:spTree>
    <p:extLst>
      <p:ext uri="{BB962C8B-B14F-4D97-AF65-F5344CB8AC3E}">
        <p14:creationId xmlns:p14="http://schemas.microsoft.com/office/powerpoint/2010/main" val="303731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808150009"/>
              </p:ext>
            </p:extLst>
          </p:nvPr>
        </p:nvGraphicFramePr>
        <p:xfrm>
          <a:off x="3286665" y="609602"/>
          <a:ext cx="5618670" cy="762000"/>
        </p:xfrm>
        <a:graphic>
          <a:graphicData uri="http://schemas.openxmlformats.org/drawingml/2006/table">
            <a:tbl>
              <a:tblPr firstRow="1" bandRow="1">
                <a:tableStyleId>{5C22544A-7EE6-4342-B048-85BDC9FD1C3A}</a:tableStyleId>
              </a:tblPr>
              <a:tblGrid>
                <a:gridCol w="5618670">
                  <a:extLst>
                    <a:ext uri="{9D8B030D-6E8A-4147-A177-3AD203B41FA5}">
                      <a16:colId xmlns:a16="http://schemas.microsoft.com/office/drawing/2014/main" val="2308845865"/>
                    </a:ext>
                  </a:extLst>
                </a:gridCol>
              </a:tblGrid>
              <a:tr h="678610">
                <a:tc>
                  <a:txBody>
                    <a:bodyPr/>
                    <a:lstStyle/>
                    <a:p>
                      <a:pPr algn="ctr"/>
                      <a:r>
                        <a:rPr lang="en-US" sz="4400" b="1" baseline="0" dirty="0">
                          <a:solidFill>
                            <a:srgbClr val="C00000"/>
                          </a:solidFill>
                          <a:latin typeface="Trebuchet MS" panose="020B0603020202020204" pitchFamily="34" charset="0"/>
                        </a:rPr>
                        <a:t>Discussion Topics</a:t>
                      </a:r>
                    </a:p>
                  </a:txBody>
                  <a:tcPr>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1879830"/>
                  </a:ext>
                </a:extLst>
              </a:tr>
            </a:tbl>
          </a:graphicData>
        </a:graphic>
      </p:graphicFrame>
      <p:cxnSp>
        <p:nvCxnSpPr>
          <p:cNvPr id="7" name="Straight Connector 6"/>
          <p:cNvCxnSpPr/>
          <p:nvPr/>
        </p:nvCxnSpPr>
        <p:spPr>
          <a:xfrm>
            <a:off x="6096000" y="1371602"/>
            <a:ext cx="0" cy="66710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050" name="Picture 2" descr="http://1.bp.blogspot.com/-E5IiV0-MrZ8/Uml2O9sCO4I/AAAAAAAAACI/KXaXOZBNbX0/s1600/%E6%AD%A3%E9%9D%A2.JPG"/>
          <p:cNvPicPr>
            <a:picLocks noChangeAspect="1" noChangeArrowheads="1"/>
          </p:cNvPicPr>
          <p:nvPr/>
        </p:nvPicPr>
        <p:blipFill rotWithShape="1">
          <a:blip r:embed="rId3">
            <a:extLst>
              <a:ext uri="{28A0092B-C50C-407E-A947-70E740481C1C}">
                <a14:useLocalDpi xmlns:a14="http://schemas.microsoft.com/office/drawing/2010/main" val="0"/>
              </a:ext>
            </a:extLst>
          </a:blip>
          <a:srcRect l="47" t="23997" r="-47" b="34232"/>
          <a:stretch/>
        </p:blipFill>
        <p:spPr bwMode="auto">
          <a:xfrm>
            <a:off x="5751" y="1998957"/>
            <a:ext cx="12186249" cy="347949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6084" y="1991605"/>
            <a:ext cx="12192000" cy="3494198"/>
          </a:xfrm>
          <a:prstGeom prst="rect">
            <a:avLst/>
          </a:prstGeom>
          <a:solidFill>
            <a:srgbClr val="D2203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00" dirty="0"/>
          </a:p>
        </p:txBody>
      </p:sp>
      <p:grpSp>
        <p:nvGrpSpPr>
          <p:cNvPr id="2049" name="Group 2048"/>
          <p:cNvGrpSpPr/>
          <p:nvPr/>
        </p:nvGrpSpPr>
        <p:grpSpPr>
          <a:xfrm>
            <a:off x="1810300" y="2407153"/>
            <a:ext cx="600932" cy="756951"/>
            <a:chOff x="721487" y="2399204"/>
            <a:chExt cx="684154" cy="861780"/>
          </a:xfrm>
        </p:grpSpPr>
        <p:sp>
          <p:nvSpPr>
            <p:cNvPr id="18" name="Rectangle 17"/>
            <p:cNvSpPr/>
            <p:nvPr/>
          </p:nvSpPr>
          <p:spPr>
            <a:xfrm>
              <a:off x="721487" y="2399204"/>
              <a:ext cx="618215" cy="772336"/>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latin typeface="Trebuchet MS" panose="020B0603020202020204" pitchFamily="34" charset="0"/>
                </a:rPr>
                <a:t>1</a:t>
              </a:r>
            </a:p>
          </p:txBody>
        </p:sp>
        <p:cxnSp>
          <p:nvCxnSpPr>
            <p:cNvPr id="21" name="Straight Connector 20"/>
            <p:cNvCxnSpPr/>
            <p:nvPr/>
          </p:nvCxnSpPr>
          <p:spPr>
            <a:xfrm>
              <a:off x="817611" y="3173656"/>
              <a:ext cx="0" cy="5858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03672" y="3246524"/>
              <a:ext cx="5893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393880" y="2446740"/>
              <a:ext cx="0" cy="81424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331119" y="2459521"/>
              <a:ext cx="7452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5798409" y="2449920"/>
            <a:ext cx="600932" cy="756951"/>
            <a:chOff x="721487" y="2399204"/>
            <a:chExt cx="684154" cy="861780"/>
          </a:xfrm>
        </p:grpSpPr>
        <p:sp>
          <p:nvSpPr>
            <p:cNvPr id="38" name="Rectangle 37"/>
            <p:cNvSpPr/>
            <p:nvPr/>
          </p:nvSpPr>
          <p:spPr>
            <a:xfrm>
              <a:off x="721487" y="2399204"/>
              <a:ext cx="618215" cy="772336"/>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latin typeface="Trebuchet MS" panose="020B0603020202020204" pitchFamily="34" charset="0"/>
                </a:rPr>
                <a:t>2</a:t>
              </a:r>
            </a:p>
          </p:txBody>
        </p:sp>
        <p:cxnSp>
          <p:nvCxnSpPr>
            <p:cNvPr id="39" name="Straight Connector 38"/>
            <p:cNvCxnSpPr/>
            <p:nvPr/>
          </p:nvCxnSpPr>
          <p:spPr>
            <a:xfrm>
              <a:off x="817611" y="3173656"/>
              <a:ext cx="0" cy="5858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03672" y="3246524"/>
              <a:ext cx="5893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393880" y="2446740"/>
              <a:ext cx="0" cy="81424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331119" y="2459521"/>
              <a:ext cx="7452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9447157" y="2386279"/>
            <a:ext cx="600932" cy="756949"/>
            <a:chOff x="721487" y="2399206"/>
            <a:chExt cx="684154" cy="861778"/>
          </a:xfrm>
        </p:grpSpPr>
        <p:sp>
          <p:nvSpPr>
            <p:cNvPr id="44" name="Rectangle 43"/>
            <p:cNvSpPr/>
            <p:nvPr/>
          </p:nvSpPr>
          <p:spPr>
            <a:xfrm>
              <a:off x="721487" y="2399206"/>
              <a:ext cx="618215" cy="772336"/>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latin typeface="Trebuchet MS" panose="020B0603020202020204" pitchFamily="34" charset="0"/>
                </a:rPr>
                <a:t>3</a:t>
              </a:r>
            </a:p>
          </p:txBody>
        </p:sp>
        <p:cxnSp>
          <p:nvCxnSpPr>
            <p:cNvPr id="45" name="Straight Connector 44"/>
            <p:cNvCxnSpPr/>
            <p:nvPr/>
          </p:nvCxnSpPr>
          <p:spPr>
            <a:xfrm>
              <a:off x="817611" y="3173656"/>
              <a:ext cx="0" cy="5858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803672" y="3246524"/>
              <a:ext cx="5893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393880" y="2446740"/>
              <a:ext cx="0" cy="81424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331119" y="2459521"/>
              <a:ext cx="7452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a:off x="7961573" y="3426854"/>
            <a:ext cx="0" cy="1466317"/>
          </a:xfrm>
          <a:prstGeom prst="line">
            <a:avLst/>
          </a:prstGeom>
          <a:ln w="19050">
            <a:solidFill>
              <a:schemeClr val="bg1"/>
            </a:solidFill>
          </a:ln>
        </p:spPr>
        <p:style>
          <a:lnRef idx="2">
            <a:schemeClr val="dk1"/>
          </a:lnRef>
          <a:fillRef idx="0">
            <a:schemeClr val="dk1"/>
          </a:fillRef>
          <a:effectRef idx="1">
            <a:schemeClr val="dk1"/>
          </a:effectRef>
          <a:fontRef idx="minor">
            <a:schemeClr val="tx1"/>
          </a:fontRef>
        </p:style>
      </p:cxnSp>
      <p:cxnSp>
        <p:nvCxnSpPr>
          <p:cNvPr id="89" name="Straight Connector 88"/>
          <p:cNvCxnSpPr/>
          <p:nvPr/>
        </p:nvCxnSpPr>
        <p:spPr>
          <a:xfrm>
            <a:off x="4235712" y="3426853"/>
            <a:ext cx="0" cy="1466317"/>
          </a:xfrm>
          <a:prstGeom prst="line">
            <a:avLst/>
          </a:prstGeom>
          <a:ln w="19050">
            <a:solidFill>
              <a:schemeClr val="bg1"/>
            </a:solidFill>
          </a:ln>
        </p:spPr>
        <p:style>
          <a:lnRef idx="2">
            <a:schemeClr val="dk1"/>
          </a:lnRef>
          <a:fillRef idx="0">
            <a:schemeClr val="dk1"/>
          </a:fillRef>
          <a:effectRef idx="1">
            <a:schemeClr val="dk1"/>
          </a:effectRef>
          <a:fontRef idx="minor">
            <a:schemeClr val="tx1"/>
          </a:fontRef>
        </p:style>
      </p:cxnSp>
      <p:sp>
        <p:nvSpPr>
          <p:cNvPr id="33" name="TextBox 32"/>
          <p:cNvSpPr txBox="1"/>
          <p:nvPr/>
        </p:nvSpPr>
        <p:spPr>
          <a:xfrm>
            <a:off x="896544" y="3366896"/>
            <a:ext cx="2359742" cy="646331"/>
          </a:xfrm>
          <a:prstGeom prst="rect">
            <a:avLst/>
          </a:prstGeom>
          <a:noFill/>
        </p:spPr>
        <p:txBody>
          <a:bodyPr wrap="square" rtlCol="0">
            <a:spAutoFit/>
          </a:bodyPr>
          <a:lstStyle/>
          <a:p>
            <a:r>
              <a:rPr lang="en-US" dirty="0">
                <a:solidFill>
                  <a:schemeClr val="bg1"/>
                </a:solidFill>
                <a:latin typeface="Trebuchet MS" panose="020B0603020202020204" pitchFamily="34" charset="0"/>
              </a:rPr>
              <a:t>Student Guidance / Student Life</a:t>
            </a:r>
          </a:p>
        </p:txBody>
      </p:sp>
      <p:sp>
        <p:nvSpPr>
          <p:cNvPr id="92" name="TextBox 91"/>
          <p:cNvSpPr txBox="1"/>
          <p:nvPr/>
        </p:nvSpPr>
        <p:spPr>
          <a:xfrm>
            <a:off x="4952252" y="3461238"/>
            <a:ext cx="2763264" cy="646331"/>
          </a:xfrm>
          <a:prstGeom prst="rect">
            <a:avLst/>
          </a:prstGeom>
          <a:noFill/>
        </p:spPr>
        <p:txBody>
          <a:bodyPr wrap="square" rtlCol="0">
            <a:spAutoFit/>
          </a:bodyPr>
          <a:lstStyle/>
          <a:p>
            <a:r>
              <a:rPr lang="en-US" dirty="0">
                <a:solidFill>
                  <a:schemeClr val="bg1"/>
                </a:solidFill>
                <a:latin typeface="Trebuchet MS" panose="020B0603020202020204" pitchFamily="34" charset="0"/>
              </a:rPr>
              <a:t>Employee Safety Protocols / Resources</a:t>
            </a:r>
          </a:p>
        </p:txBody>
      </p:sp>
      <p:sp>
        <p:nvSpPr>
          <p:cNvPr id="93" name="TextBox 92"/>
          <p:cNvSpPr txBox="1"/>
          <p:nvPr/>
        </p:nvSpPr>
        <p:spPr>
          <a:xfrm>
            <a:off x="8802761" y="3470169"/>
            <a:ext cx="2359742" cy="646331"/>
          </a:xfrm>
          <a:prstGeom prst="rect">
            <a:avLst/>
          </a:prstGeom>
          <a:noFill/>
        </p:spPr>
        <p:txBody>
          <a:bodyPr wrap="square" rtlCol="0">
            <a:spAutoFit/>
          </a:bodyPr>
          <a:lstStyle/>
          <a:p>
            <a:r>
              <a:rPr lang="en-US" dirty="0">
                <a:solidFill>
                  <a:schemeClr val="bg1"/>
                </a:solidFill>
                <a:latin typeface="Trebuchet MS" panose="020B0603020202020204" pitchFamily="34" charset="0"/>
              </a:rPr>
              <a:t>Faculty Specific Guidance/Resources</a:t>
            </a:r>
          </a:p>
        </p:txBody>
      </p:sp>
    </p:spTree>
    <p:extLst>
      <p:ext uri="{BB962C8B-B14F-4D97-AF65-F5344CB8AC3E}">
        <p14:creationId xmlns:p14="http://schemas.microsoft.com/office/powerpoint/2010/main" val="148217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a:t>
            </a:r>
          </a:p>
        </p:txBody>
      </p:sp>
      <p:sp>
        <p:nvSpPr>
          <p:cNvPr id="3" name="Content Placeholder 2"/>
          <p:cNvSpPr>
            <a:spLocks noGrp="1"/>
          </p:cNvSpPr>
          <p:nvPr>
            <p:ph idx="1"/>
          </p:nvPr>
        </p:nvSpPr>
        <p:spPr/>
        <p:txBody>
          <a:bodyPr/>
          <a:lstStyle/>
          <a:p>
            <a:endParaRPr lang="en-US" dirty="0"/>
          </a:p>
        </p:txBody>
      </p:sp>
      <p:pic>
        <p:nvPicPr>
          <p:cNvPr id="4098" name="Picture 2" descr="http://csunshinetoday.csun.edu/wp-content/uploads/EUC1.jpg"/>
          <p:cNvPicPr>
            <a:picLocks noChangeAspect="1" noChangeArrowheads="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colorTemperature colorTemp="1500"/>
                    </a14:imgEffect>
                    <a14:imgEffect>
                      <a14:saturation sat="0"/>
                    </a14:imgEffect>
                  </a14:imgLayer>
                </a14:imgProps>
              </a:ext>
              <a:ext uri="{28A0092B-C50C-407E-A947-70E740481C1C}">
                <a14:useLocalDpi xmlns:a14="http://schemas.microsoft.com/office/drawing/2010/main" val="0"/>
              </a:ext>
            </a:extLst>
          </a:blip>
          <a:srcRect b="15625"/>
          <a:stretch/>
        </p:blipFill>
        <p:spPr bwMode="auto">
          <a:xfrm>
            <a:off x="5692" y="0"/>
            <a:ext cx="12192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p:cNvSpPr txBox="1"/>
          <p:nvPr/>
        </p:nvSpPr>
        <p:spPr>
          <a:xfrm>
            <a:off x="1674980" y="357871"/>
            <a:ext cx="8842040" cy="646331"/>
          </a:xfrm>
          <a:prstGeom prst="rect">
            <a:avLst/>
          </a:prstGeom>
          <a:noFill/>
        </p:spPr>
        <p:txBody>
          <a:bodyPr wrap="square" rtlCol="0">
            <a:spAutoFit/>
          </a:bodyPr>
          <a:lstStyle/>
          <a:p>
            <a:pPr algn="ctr"/>
            <a:r>
              <a:rPr lang="en-US" sz="3600" b="1" dirty="0">
                <a:effectLst>
                  <a:outerShdw blurRad="38100" dist="38100" dir="2700000" algn="tl">
                    <a:srgbClr val="000000">
                      <a:alpha val="43137"/>
                    </a:srgbClr>
                  </a:outerShdw>
                </a:effectLst>
                <a:latin typeface="Trebuchet MS" panose="020B0603020202020204" pitchFamily="34" charset="0"/>
              </a:rPr>
              <a:t>STUDENT GUIDANCE</a:t>
            </a:r>
          </a:p>
        </p:txBody>
      </p:sp>
      <p:sp>
        <p:nvSpPr>
          <p:cNvPr id="5" name="TextBox 4">
            <a:extLst>
              <a:ext uri="{FF2B5EF4-FFF2-40B4-BE49-F238E27FC236}">
                <a16:creationId xmlns:a16="http://schemas.microsoft.com/office/drawing/2014/main" id="{ED6366AB-F3A5-4E01-8B51-742A51CCFC18}"/>
              </a:ext>
            </a:extLst>
          </p:cNvPr>
          <p:cNvSpPr txBox="1"/>
          <p:nvPr/>
        </p:nvSpPr>
        <p:spPr>
          <a:xfrm>
            <a:off x="388799" y="1169749"/>
            <a:ext cx="11638627" cy="5355312"/>
          </a:xfrm>
          <a:prstGeom prst="rect">
            <a:avLst/>
          </a:prstGeom>
          <a:noFill/>
        </p:spPr>
        <p:txBody>
          <a:bodyPr wrap="square" lIns="91440" tIns="45720" rIns="91440" bIns="45720" rtlCol="0" anchor="t">
            <a:spAutoFit/>
          </a:bodyPr>
          <a:lstStyle/>
          <a:p>
            <a:pPr marL="285750" indent="-285750">
              <a:lnSpc>
                <a:spcPct val="150000"/>
              </a:lnSpc>
              <a:buFont typeface="Arial"/>
              <a:buChar char="•"/>
            </a:pPr>
            <a:r>
              <a:rPr lang="en-US" dirty="0">
                <a:latin typeface="Trebuchet MS"/>
              </a:rPr>
              <a:t>Get vaccinated or choose to take classes online and remain off campus</a:t>
            </a:r>
            <a:endParaRPr lang="en-US" dirty="0">
              <a:latin typeface="Trebuchet MS" panose="020B0603020202020204" pitchFamily="34" charset="0"/>
            </a:endParaRPr>
          </a:p>
          <a:p>
            <a:pPr marL="285750" indent="-285750">
              <a:lnSpc>
                <a:spcPct val="150000"/>
              </a:lnSpc>
              <a:buFont typeface="Arial"/>
              <a:buChar char="•"/>
            </a:pPr>
            <a:r>
              <a:rPr lang="en-US" dirty="0">
                <a:latin typeface="Trebuchet MS"/>
              </a:rPr>
              <a:t>Complete certification of vaccination status online at </a:t>
            </a:r>
            <a:r>
              <a:rPr lang="en-US" dirty="0" err="1">
                <a:latin typeface="Trebuchet MS"/>
              </a:rPr>
              <a:t>myHealth</a:t>
            </a:r>
            <a:r>
              <a:rPr lang="en-US" dirty="0">
                <a:latin typeface="Trebuchet MS"/>
              </a:rPr>
              <a:t> portal. Options: a) fully vaccinated, b) qualified for medical or religious exemption, or c) not coming to campus.  Some attestations will be verified</a:t>
            </a:r>
            <a:endParaRPr lang="en-US" dirty="0">
              <a:latin typeface="Trebuchet MS" panose="020B0603020202020204" pitchFamily="34" charset="0"/>
            </a:endParaRPr>
          </a:p>
          <a:p>
            <a:pPr marL="285750" indent="-285750">
              <a:lnSpc>
                <a:spcPct val="150000"/>
              </a:lnSpc>
              <a:buFont typeface="Arial"/>
              <a:buChar char="•"/>
            </a:pPr>
            <a:r>
              <a:rPr lang="en-US" dirty="0">
                <a:latin typeface="Trebuchet MS"/>
              </a:rPr>
              <a:t>If required, participate in testing protocol</a:t>
            </a:r>
            <a:endParaRPr lang="en-US" dirty="0" err="1">
              <a:latin typeface="Trebuchet MS" panose="020B0603020202020204" pitchFamily="34" charset="0"/>
            </a:endParaRPr>
          </a:p>
          <a:p>
            <a:pPr marL="285750" indent="-285750">
              <a:lnSpc>
                <a:spcPct val="150000"/>
              </a:lnSpc>
              <a:buFont typeface="Arial"/>
              <a:buChar char="•"/>
            </a:pPr>
            <a:r>
              <a:rPr lang="en-US" dirty="0">
                <a:latin typeface="Trebuchet MS"/>
              </a:rPr>
              <a:t>Complete health-screening and only come to campus if cleared</a:t>
            </a:r>
            <a:endParaRPr lang="en-US" dirty="0">
              <a:latin typeface="Trebuchet MS" panose="020B0603020202020204" pitchFamily="34" charset="0"/>
            </a:endParaRPr>
          </a:p>
          <a:p>
            <a:pPr marL="285750" indent="-285750">
              <a:lnSpc>
                <a:spcPct val="150000"/>
              </a:lnSpc>
              <a:buFont typeface="Arial"/>
              <a:buChar char="•"/>
            </a:pPr>
            <a:r>
              <a:rPr lang="en-US" dirty="0">
                <a:latin typeface="Trebuchet MS"/>
              </a:rPr>
              <a:t>Universal face covering: required inside offices, building spaces and classrooms.  Anticipate requiring in outside group situations</a:t>
            </a:r>
            <a:endParaRPr lang="en-US" dirty="0">
              <a:latin typeface="Trebuchet MS" panose="020B0603020202020204" pitchFamily="34" charset="0"/>
            </a:endParaRPr>
          </a:p>
          <a:p>
            <a:pPr marL="285750" indent="-285750">
              <a:lnSpc>
                <a:spcPct val="150000"/>
              </a:lnSpc>
              <a:buFont typeface="Arial"/>
              <a:buChar char="•"/>
            </a:pPr>
            <a:r>
              <a:rPr lang="en-US" dirty="0">
                <a:latin typeface="Trebuchet MS"/>
              </a:rPr>
              <a:t>Physical distancing will be facilitated and encouraged</a:t>
            </a:r>
            <a:endParaRPr lang="en-US" dirty="0">
              <a:latin typeface="Trebuchet MS" panose="020B0603020202020204" pitchFamily="34" charset="0"/>
            </a:endParaRPr>
          </a:p>
          <a:p>
            <a:pPr marL="285750" indent="-285750">
              <a:lnSpc>
                <a:spcPct val="150000"/>
              </a:lnSpc>
              <a:buFont typeface="Arial"/>
              <a:buChar char="•"/>
            </a:pPr>
            <a:r>
              <a:rPr lang="en-US" dirty="0">
                <a:latin typeface="Trebuchet MS"/>
              </a:rPr>
              <a:t>May directed to leave when non-compliant</a:t>
            </a:r>
            <a:endParaRPr lang="en-US" dirty="0">
              <a:latin typeface="Trebuchet MS" panose="020B0603020202020204" pitchFamily="34" charset="0"/>
            </a:endParaRPr>
          </a:p>
          <a:p>
            <a:pPr marL="285750" indent="-285750">
              <a:lnSpc>
                <a:spcPct val="150000"/>
              </a:lnSpc>
              <a:buFont typeface="Arial"/>
              <a:buChar char="•"/>
            </a:pPr>
            <a:r>
              <a:rPr lang="en-US" dirty="0">
                <a:latin typeface="Trebuchet MS"/>
              </a:rPr>
              <a:t>May be disciplined for misconduct such as dishonesty</a:t>
            </a:r>
            <a:endParaRPr lang="en-US" dirty="0">
              <a:latin typeface="Trebuchet MS" panose="020B0603020202020204" pitchFamily="34" charset="0"/>
            </a:endParaRPr>
          </a:p>
          <a:p>
            <a:pPr marL="285750" indent="-285750">
              <a:lnSpc>
                <a:spcPct val="150000"/>
              </a:lnSpc>
              <a:buFont typeface="Arial"/>
              <a:buChar char="•"/>
            </a:pPr>
            <a:r>
              <a:rPr lang="en-US" dirty="0">
                <a:latin typeface="Trebuchet MS"/>
              </a:rPr>
              <a:t>We must take care of our collective health and well being</a:t>
            </a:r>
            <a:endParaRPr lang="en-US" dirty="0">
              <a:latin typeface="Trebuchet MS" panose="020B0603020202020204" pitchFamily="34" charset="0"/>
            </a:endParaRPr>
          </a:p>
          <a:p>
            <a:pPr marL="285750" indent="-285750">
              <a:lnSpc>
                <a:spcPct val="150000"/>
              </a:lnSpc>
              <a:buFont typeface="Arial"/>
              <a:buChar char="•"/>
            </a:pPr>
            <a:r>
              <a:rPr lang="en-US" dirty="0">
                <a:latin typeface="Trebuchet MS"/>
              </a:rPr>
              <a:t>Students who are not compliant by September 30th will not be able to continue coming to campus</a:t>
            </a:r>
            <a:endParaRPr lang="en-US" dirty="0">
              <a:latin typeface="Trebuchet MS" panose="020B0603020202020204" pitchFamily="34" charset="0"/>
            </a:endParaRPr>
          </a:p>
          <a:p>
            <a:endParaRPr lang="en-US" dirty="0">
              <a:latin typeface="Trebuchet MS" panose="020B0603020202020204" pitchFamily="34" charset="0"/>
            </a:endParaRPr>
          </a:p>
        </p:txBody>
      </p:sp>
    </p:spTree>
    <p:extLst>
      <p:ext uri="{BB962C8B-B14F-4D97-AF65-F5344CB8AC3E}">
        <p14:creationId xmlns:p14="http://schemas.microsoft.com/office/powerpoint/2010/main" val="391393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a:t>
            </a:r>
          </a:p>
        </p:txBody>
      </p:sp>
      <p:sp>
        <p:nvSpPr>
          <p:cNvPr id="3" name="Content Placeholder 2"/>
          <p:cNvSpPr>
            <a:spLocks noGrp="1"/>
          </p:cNvSpPr>
          <p:nvPr>
            <p:ph idx="1"/>
          </p:nvPr>
        </p:nvSpPr>
        <p:spPr/>
        <p:txBody>
          <a:bodyPr/>
          <a:lstStyle/>
          <a:p>
            <a:endParaRPr lang="en-US" dirty="0"/>
          </a:p>
        </p:txBody>
      </p:sp>
      <p:pic>
        <p:nvPicPr>
          <p:cNvPr id="4098" name="Picture 2" descr="http://csunshinetoday.csun.edu/wp-content/uploads/EUC1.jpg"/>
          <p:cNvPicPr>
            <a:picLocks noChangeAspect="1" noChangeArrowheads="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colorTemperature colorTemp="1500"/>
                    </a14:imgEffect>
                    <a14:imgEffect>
                      <a14:saturation sat="0"/>
                    </a14:imgEffect>
                  </a14:imgLayer>
                </a14:imgProps>
              </a:ext>
              <a:ext uri="{28A0092B-C50C-407E-A947-70E740481C1C}">
                <a14:useLocalDpi xmlns:a14="http://schemas.microsoft.com/office/drawing/2010/main" val="0"/>
              </a:ext>
            </a:extLst>
          </a:blip>
          <a:srcRect b="15625"/>
          <a:stretch/>
        </p:blipFill>
        <p:spPr bwMode="auto">
          <a:xfrm>
            <a:off x="5692" y="0"/>
            <a:ext cx="12192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p:cNvSpPr txBox="1"/>
          <p:nvPr/>
        </p:nvSpPr>
        <p:spPr>
          <a:xfrm>
            <a:off x="1674980" y="290650"/>
            <a:ext cx="8842040" cy="646331"/>
          </a:xfrm>
          <a:prstGeom prst="rect">
            <a:avLst/>
          </a:prstGeom>
          <a:noFill/>
        </p:spPr>
        <p:txBody>
          <a:bodyPr wrap="square" lIns="91440" tIns="45720" rIns="91440" bIns="45720" rtlCol="0" anchor="t">
            <a:spAutoFit/>
          </a:bodyPr>
          <a:lstStyle/>
          <a:p>
            <a:pPr algn="ctr"/>
            <a:r>
              <a:rPr lang="en-US" sz="3600" b="1" dirty="0">
                <a:effectLst>
                  <a:outerShdw blurRad="38100" dist="38100" dir="2700000" algn="tl">
                    <a:srgbClr val="000000">
                      <a:alpha val="43137"/>
                    </a:srgbClr>
                  </a:outerShdw>
                </a:effectLst>
                <a:latin typeface="Trebuchet MS"/>
              </a:rPr>
              <a:t>STUDENT LIFE AND SUPPORT</a:t>
            </a:r>
            <a:endParaRPr lang="en-US" sz="3600" b="1" dirty="0">
              <a:effectLst>
                <a:outerShdw blurRad="38100" dist="38100" dir="2700000" algn="tl">
                  <a:srgbClr val="000000">
                    <a:alpha val="43137"/>
                  </a:srgbClr>
                </a:outerShdw>
              </a:effectLst>
              <a:latin typeface="Trebuchet MS" panose="020B0603020202020204" pitchFamily="34" charset="0"/>
            </a:endParaRPr>
          </a:p>
        </p:txBody>
      </p:sp>
      <p:sp>
        <p:nvSpPr>
          <p:cNvPr id="5" name="TextBox 4">
            <a:extLst>
              <a:ext uri="{FF2B5EF4-FFF2-40B4-BE49-F238E27FC236}">
                <a16:creationId xmlns:a16="http://schemas.microsoft.com/office/drawing/2014/main" id="{ED6366AB-F3A5-4E01-8B51-742A51CCFC18}"/>
              </a:ext>
            </a:extLst>
          </p:cNvPr>
          <p:cNvSpPr txBox="1"/>
          <p:nvPr/>
        </p:nvSpPr>
        <p:spPr>
          <a:xfrm>
            <a:off x="838200" y="1027906"/>
            <a:ext cx="10619342" cy="5719964"/>
          </a:xfrm>
          <a:prstGeom prst="rect">
            <a:avLst/>
          </a:prstGeom>
          <a:noFill/>
        </p:spPr>
        <p:txBody>
          <a:bodyPr wrap="square" lIns="91440" tIns="45720" rIns="91440" bIns="45720" rtlCol="0" anchor="t">
            <a:spAutoFit/>
          </a:bodyPr>
          <a:lstStyle/>
          <a:p>
            <a:pPr marL="285750" indent="-285750">
              <a:buFont typeface="Arial"/>
              <a:buChar char="•"/>
            </a:pPr>
            <a:r>
              <a:rPr lang="en-US" dirty="0">
                <a:latin typeface="Trebuchet MS"/>
              </a:rPr>
              <a:t>Student Housing will be limited to 70 - 75% occupancy; must be fully </a:t>
            </a:r>
            <a:r>
              <a:rPr lang="en-US" dirty="0" err="1">
                <a:latin typeface="Trebuchet MS"/>
              </a:rPr>
              <a:t>vacc</a:t>
            </a:r>
            <a:r>
              <a:rPr lang="en-US" dirty="0">
                <a:latin typeface="Trebuchet MS"/>
              </a:rPr>
              <a:t>. with weekly testing</a:t>
            </a:r>
            <a:endParaRPr lang="en-US" dirty="0">
              <a:latin typeface="Trebuchet MS" panose="020B0603020202020204" pitchFamily="34" charset="0"/>
            </a:endParaRPr>
          </a:p>
          <a:p>
            <a:pPr marL="285750" indent="-285750">
              <a:lnSpc>
                <a:spcPct val="150000"/>
              </a:lnSpc>
              <a:buFont typeface="Arial" panose="020B0604020202020204" pitchFamily="34" charset="0"/>
              <a:buChar char="•"/>
            </a:pPr>
            <a:r>
              <a:rPr lang="en-US" dirty="0">
                <a:latin typeface="Trebuchet MS"/>
              </a:rPr>
              <a:t>New student orientation is primarily virtual with small group campus tours. Cultural welcomes.</a:t>
            </a:r>
          </a:p>
          <a:p>
            <a:pPr marL="285750" indent="-285750">
              <a:lnSpc>
                <a:spcPct val="150000"/>
              </a:lnSpc>
              <a:buFont typeface="Arial" panose="020B0604020202020204" pitchFamily="34" charset="0"/>
              <a:buChar char="•"/>
            </a:pPr>
            <a:r>
              <a:rPr lang="en-US" dirty="0">
                <a:latin typeface="Trebuchet MS"/>
              </a:rPr>
              <a:t>AS Senate will continue to meet virtually</a:t>
            </a:r>
            <a:endParaRPr lang="en-US" dirty="0">
              <a:latin typeface="Trebuchet MS" panose="020B0603020202020204" pitchFamily="34" charset="0"/>
            </a:endParaRPr>
          </a:p>
          <a:p>
            <a:pPr marL="285750" indent="-285750">
              <a:lnSpc>
                <a:spcPct val="150000"/>
              </a:lnSpc>
              <a:buFont typeface="Arial" panose="020B0604020202020204" pitchFamily="34" charset="0"/>
              <a:buChar char="•"/>
            </a:pPr>
            <a:r>
              <a:rPr lang="en-US" dirty="0">
                <a:latin typeface="Trebuchet MS"/>
              </a:rPr>
              <a:t>Childrens Center is already open and filled</a:t>
            </a:r>
          </a:p>
          <a:p>
            <a:pPr marL="285750" indent="-285750">
              <a:lnSpc>
                <a:spcPct val="150000"/>
              </a:lnSpc>
              <a:buFont typeface="Arial" panose="020B0604020202020204" pitchFamily="34" charset="0"/>
              <a:buChar char="•"/>
            </a:pPr>
            <a:r>
              <a:rPr lang="en-US" dirty="0">
                <a:latin typeface="Trebuchet MS"/>
              </a:rPr>
              <a:t>The USU and Rec Center will be open.  Space utilization will be limited to 50% of capacity, with distancing, face covering and only pre-wrapped/boxed food to go</a:t>
            </a:r>
            <a:endParaRPr lang="en-US" dirty="0">
              <a:latin typeface="Trebuchet MS" panose="020B0603020202020204" pitchFamily="34" charset="0"/>
            </a:endParaRPr>
          </a:p>
          <a:p>
            <a:pPr marL="285750" indent="-285750">
              <a:lnSpc>
                <a:spcPct val="150000"/>
              </a:lnSpc>
              <a:buFont typeface="Arial" panose="020B0604020202020204" pitchFamily="34" charset="0"/>
              <a:buChar char="•"/>
            </a:pPr>
            <a:r>
              <a:rPr lang="en-US" dirty="0">
                <a:latin typeface="Trebuchet MS"/>
              </a:rPr>
              <a:t>Meet the Clubs Day being planned and will be virtual</a:t>
            </a:r>
            <a:endParaRPr lang="en-US" dirty="0">
              <a:latin typeface="Trebuchet MS" panose="020B0603020202020204" pitchFamily="34" charset="0"/>
            </a:endParaRPr>
          </a:p>
          <a:p>
            <a:pPr marL="285750" indent="-285750">
              <a:lnSpc>
                <a:spcPct val="150000"/>
              </a:lnSpc>
              <a:buFont typeface="Arial" panose="020B0604020202020204" pitchFamily="34" charset="0"/>
              <a:buChar char="•"/>
            </a:pPr>
            <a:r>
              <a:rPr lang="en-US" dirty="0">
                <a:latin typeface="Trebuchet MS"/>
              </a:rPr>
              <a:t>Guidance for clubs and organizations still being developed</a:t>
            </a:r>
            <a:endParaRPr lang="en-US" dirty="0">
              <a:latin typeface="Trebuchet MS" panose="020B0603020202020204" pitchFamily="34" charset="0"/>
            </a:endParaRPr>
          </a:p>
          <a:p>
            <a:pPr marL="285750" indent="-285750">
              <a:lnSpc>
                <a:spcPct val="150000"/>
              </a:lnSpc>
              <a:buFont typeface="Arial" panose="020B0604020202020204" pitchFamily="34" charset="0"/>
              <a:buChar char="•"/>
            </a:pPr>
            <a:r>
              <a:rPr lang="en-US" dirty="0">
                <a:latin typeface="Trebuchet MS"/>
              </a:rPr>
              <a:t>New Student Convocation is being scheduled as a virtual event</a:t>
            </a:r>
            <a:endParaRPr lang="en-US" dirty="0">
              <a:latin typeface="Trebuchet MS" panose="020B0603020202020204" pitchFamily="34" charset="0"/>
            </a:endParaRPr>
          </a:p>
          <a:p>
            <a:pPr marL="285750" indent="-285750">
              <a:lnSpc>
                <a:spcPct val="150000"/>
              </a:lnSpc>
              <a:buFont typeface="Arial" panose="020B0604020202020204" pitchFamily="34" charset="0"/>
              <a:buChar char="•"/>
            </a:pPr>
            <a:r>
              <a:rPr lang="en-US" dirty="0">
                <a:latin typeface="Trebuchet MS"/>
              </a:rPr>
              <a:t>Sport clubs and intramurals will be planned without spectators</a:t>
            </a:r>
            <a:endParaRPr lang="en-US" dirty="0">
              <a:latin typeface="Trebuchet MS" panose="020B0603020202020204" pitchFamily="34" charset="0"/>
            </a:endParaRPr>
          </a:p>
          <a:p>
            <a:pPr marL="285750" indent="-285750">
              <a:lnSpc>
                <a:spcPct val="150000"/>
              </a:lnSpc>
              <a:buFont typeface="Arial" panose="020B0604020202020204" pitchFamily="34" charset="0"/>
              <a:buChar char="•"/>
            </a:pPr>
            <a:r>
              <a:rPr lang="en-US" dirty="0">
                <a:latin typeface="Trebuchet MS"/>
              </a:rPr>
              <a:t>Student Health Center never closed!</a:t>
            </a:r>
          </a:p>
          <a:p>
            <a:pPr marL="285750" indent="-285750">
              <a:lnSpc>
                <a:spcPct val="150000"/>
              </a:lnSpc>
              <a:buFont typeface="Arial" panose="020B0604020202020204" pitchFamily="34" charset="0"/>
              <a:buChar char="•"/>
            </a:pPr>
            <a:r>
              <a:rPr lang="en-US" dirty="0">
                <a:latin typeface="Trebuchet MS"/>
              </a:rPr>
              <a:t>Expanded basic needs initiative with added days in food pantry and rapid rehousing</a:t>
            </a:r>
            <a:endParaRPr lang="en-US" dirty="0">
              <a:latin typeface="Trebuchet MS" panose="020B0603020202020204" pitchFamily="34" charset="0"/>
            </a:endParaRPr>
          </a:p>
          <a:p>
            <a:pPr marL="285750" indent="-285750">
              <a:lnSpc>
                <a:spcPct val="150000"/>
              </a:lnSpc>
              <a:buFont typeface="Arial" panose="020B0604020202020204" pitchFamily="34" charset="0"/>
              <a:buChar char="•"/>
            </a:pPr>
            <a:r>
              <a:rPr lang="en-US" dirty="0">
                <a:latin typeface="Trebuchet MS"/>
              </a:rPr>
              <a:t>Students have received three emergency aid grants.  Another set for after census.</a:t>
            </a:r>
            <a:endParaRPr lang="en-US" dirty="0">
              <a:latin typeface="Trebuchet MS" panose="020B0603020202020204" pitchFamily="34" charset="0"/>
            </a:endParaRPr>
          </a:p>
          <a:p>
            <a:pPr marL="285750" indent="-285750">
              <a:lnSpc>
                <a:spcPct val="150000"/>
              </a:lnSpc>
              <a:buFont typeface="Arial" panose="020B0604020202020204" pitchFamily="34" charset="0"/>
              <a:buChar char="•"/>
            </a:pPr>
            <a:r>
              <a:rPr lang="en-US" dirty="0">
                <a:latin typeface="Trebuchet MS"/>
              </a:rPr>
              <a:t>Significantly increased mental health support</a:t>
            </a:r>
            <a:endParaRPr lang="en-US" dirty="0">
              <a:latin typeface="Trebuchet MS" panose="020B0603020202020204" pitchFamily="34" charset="0"/>
            </a:endParaRPr>
          </a:p>
        </p:txBody>
      </p:sp>
    </p:spTree>
    <p:extLst>
      <p:ext uri="{BB962C8B-B14F-4D97-AF65-F5344CB8AC3E}">
        <p14:creationId xmlns:p14="http://schemas.microsoft.com/office/powerpoint/2010/main" val="990332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a:t>
            </a:r>
          </a:p>
        </p:txBody>
      </p:sp>
      <p:sp>
        <p:nvSpPr>
          <p:cNvPr id="3" name="Content Placeholder 2"/>
          <p:cNvSpPr>
            <a:spLocks noGrp="1"/>
          </p:cNvSpPr>
          <p:nvPr>
            <p:ph idx="1"/>
          </p:nvPr>
        </p:nvSpPr>
        <p:spPr/>
        <p:txBody>
          <a:bodyPr/>
          <a:lstStyle/>
          <a:p>
            <a:endParaRPr lang="en-US" dirty="0"/>
          </a:p>
        </p:txBody>
      </p:sp>
      <p:pic>
        <p:nvPicPr>
          <p:cNvPr id="4098" name="Picture 2" descr="http://csunshinetoday.csun.edu/wp-content/uploads/EUC1.jpg"/>
          <p:cNvPicPr>
            <a:picLocks noChangeAspect="1" noChangeArrowheads="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colorTemperature colorTemp="1500"/>
                    </a14:imgEffect>
                    <a14:imgEffect>
                      <a14:saturation sat="0"/>
                    </a14:imgEffect>
                  </a14:imgLayer>
                </a14:imgProps>
              </a:ext>
              <a:ext uri="{28A0092B-C50C-407E-A947-70E740481C1C}">
                <a14:useLocalDpi xmlns:a14="http://schemas.microsoft.com/office/drawing/2010/main" val="0"/>
              </a:ext>
            </a:extLst>
          </a:blip>
          <a:srcRect b="15625"/>
          <a:stretch/>
        </p:blipFill>
        <p:spPr bwMode="auto">
          <a:xfrm>
            <a:off x="0" y="-92860"/>
            <a:ext cx="12192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p:cNvSpPr txBox="1"/>
          <p:nvPr/>
        </p:nvSpPr>
        <p:spPr>
          <a:xfrm>
            <a:off x="1556445" y="179545"/>
            <a:ext cx="8842040" cy="646331"/>
          </a:xfrm>
          <a:prstGeom prst="rect">
            <a:avLst/>
          </a:prstGeom>
          <a:noFill/>
        </p:spPr>
        <p:txBody>
          <a:bodyPr wrap="square" rtlCol="0">
            <a:spAutoFit/>
          </a:bodyPr>
          <a:lstStyle/>
          <a:p>
            <a:pPr algn="ctr"/>
            <a:r>
              <a:rPr lang="en-US" sz="3600" b="1" dirty="0">
                <a:effectLst>
                  <a:outerShdw blurRad="38100" dist="38100" dir="2700000" algn="tl">
                    <a:srgbClr val="000000">
                      <a:alpha val="43137"/>
                    </a:srgbClr>
                  </a:outerShdw>
                </a:effectLst>
                <a:latin typeface="Trebuchet MS" panose="020B0603020202020204" pitchFamily="34" charset="0"/>
              </a:rPr>
              <a:t>EMPLOYEE SAFETY PROTOCOLS</a:t>
            </a:r>
          </a:p>
        </p:txBody>
      </p:sp>
      <p:sp>
        <p:nvSpPr>
          <p:cNvPr id="5" name="TextBox 4">
            <a:extLst>
              <a:ext uri="{FF2B5EF4-FFF2-40B4-BE49-F238E27FC236}">
                <a16:creationId xmlns:a16="http://schemas.microsoft.com/office/drawing/2014/main" id="{ED6366AB-F3A5-4E01-8B51-742A51CCFC18}"/>
              </a:ext>
            </a:extLst>
          </p:cNvPr>
          <p:cNvSpPr txBox="1"/>
          <p:nvPr/>
        </p:nvSpPr>
        <p:spPr>
          <a:xfrm>
            <a:off x="434330" y="1027906"/>
            <a:ext cx="11635121" cy="5601533"/>
          </a:xfrm>
          <a:prstGeom prst="rect">
            <a:avLst/>
          </a:prstGeom>
          <a:noFill/>
        </p:spPr>
        <p:txBody>
          <a:bodyPr wrap="square" rtlCol="0">
            <a:spAutoFit/>
          </a:bodyPr>
          <a:lstStyle/>
          <a:p>
            <a:pPr marL="742950" lvl="1" indent="-285750">
              <a:spcAft>
                <a:spcPts val="600"/>
              </a:spcAft>
              <a:buFont typeface="Arial" panose="020B0604020202020204" pitchFamily="34" charset="0"/>
              <a:buChar char="•"/>
            </a:pPr>
            <a:r>
              <a:rPr lang="en-US" sz="2000" b="1" dirty="0">
                <a:latin typeface="Trebuchet MS" panose="020B0603020202020204" pitchFamily="34" charset="0"/>
              </a:rPr>
              <a:t>Do not come to campus if sick</a:t>
            </a:r>
          </a:p>
          <a:p>
            <a:pPr marL="742950" lvl="1" indent="-285750">
              <a:spcAft>
                <a:spcPts val="600"/>
              </a:spcAft>
              <a:buFont typeface="Arial" panose="020B0604020202020204" pitchFamily="34" charset="0"/>
              <a:buChar char="•"/>
            </a:pPr>
            <a:endParaRPr lang="en-US" sz="800" b="1" dirty="0">
              <a:latin typeface="Trebuchet MS" panose="020B0603020202020204" pitchFamily="34" charset="0"/>
            </a:endParaRPr>
          </a:p>
          <a:p>
            <a:pPr marL="742950" lvl="1" indent="-285750">
              <a:spcAft>
                <a:spcPts val="600"/>
              </a:spcAft>
              <a:buFont typeface="Arial" panose="020B0604020202020204" pitchFamily="34" charset="0"/>
              <a:buChar char="•"/>
            </a:pPr>
            <a:r>
              <a:rPr lang="en-US" sz="2000" b="1" dirty="0">
                <a:latin typeface="Trebuchet MS" panose="020B0603020202020204" pitchFamily="34" charset="0"/>
              </a:rPr>
              <a:t>Self-Screening Survey - </a:t>
            </a:r>
            <a:r>
              <a:rPr lang="en-US" dirty="0">
                <a:hlinkClick r:id="rId5"/>
              </a:rPr>
              <a:t>Employee Health Screening Survey</a:t>
            </a:r>
            <a:endParaRPr lang="en-US" dirty="0"/>
          </a:p>
          <a:p>
            <a:pPr marL="742950" lvl="1" indent="-285750">
              <a:spcAft>
                <a:spcPts val="600"/>
              </a:spcAft>
              <a:buFont typeface="Arial" panose="020B0604020202020204" pitchFamily="34" charset="0"/>
              <a:buChar char="•"/>
            </a:pPr>
            <a:endParaRPr lang="en-US" sz="800" b="1" dirty="0">
              <a:latin typeface="Trebuchet MS" panose="020B0603020202020204" pitchFamily="34" charset="0"/>
            </a:endParaRPr>
          </a:p>
          <a:p>
            <a:pPr marL="742950" lvl="1" indent="-285750">
              <a:spcAft>
                <a:spcPts val="600"/>
              </a:spcAft>
              <a:buFont typeface="Arial" panose="020B0604020202020204" pitchFamily="34" charset="0"/>
              <a:buChar char="•"/>
            </a:pPr>
            <a:r>
              <a:rPr lang="en-US" sz="2000" b="1" dirty="0">
                <a:latin typeface="Trebuchet MS" panose="020B0603020202020204" pitchFamily="34" charset="0"/>
              </a:rPr>
              <a:t>Face covering</a:t>
            </a:r>
          </a:p>
          <a:p>
            <a:pPr marL="1200150" lvl="2" indent="-285750">
              <a:spcAft>
                <a:spcPts val="600"/>
              </a:spcAft>
              <a:buFont typeface="Arial" panose="020B0604020202020204" pitchFamily="34" charset="0"/>
              <a:buChar char="•"/>
            </a:pPr>
            <a:r>
              <a:rPr lang="en-US" sz="2000" dirty="0">
                <a:latin typeface="Trebuchet MS" panose="020B0603020202020204" pitchFamily="34" charset="0"/>
              </a:rPr>
              <a:t>Optional outdoors, except in large crowds, venues, etc.</a:t>
            </a:r>
          </a:p>
          <a:p>
            <a:pPr marL="1200150" lvl="2" indent="-285750">
              <a:spcAft>
                <a:spcPts val="600"/>
              </a:spcAft>
              <a:buFont typeface="Arial" panose="020B0604020202020204" pitchFamily="34" charset="0"/>
              <a:buChar char="•"/>
            </a:pPr>
            <a:r>
              <a:rPr lang="en-US" sz="2000" dirty="0">
                <a:latin typeface="Trebuchet MS" panose="020B0603020202020204" pitchFamily="34" charset="0"/>
              </a:rPr>
              <a:t>Required indoors except in closed private office with door closed or when eating/drinking (provided 6-foot distancing can be maintained)</a:t>
            </a:r>
          </a:p>
          <a:p>
            <a:pPr marL="1200150" lvl="2" indent="-285750">
              <a:spcAft>
                <a:spcPts val="600"/>
              </a:spcAft>
              <a:buFont typeface="Arial" panose="020B0604020202020204" pitchFamily="34" charset="0"/>
              <a:buChar char="•"/>
            </a:pPr>
            <a:endParaRPr lang="en-US" sz="800" dirty="0">
              <a:latin typeface="Trebuchet MS" panose="020B0603020202020204" pitchFamily="34" charset="0"/>
            </a:endParaRPr>
          </a:p>
          <a:p>
            <a:pPr marL="742950" lvl="1" indent="-285750">
              <a:spcAft>
                <a:spcPts val="600"/>
              </a:spcAft>
              <a:buFont typeface="Arial" panose="020B0604020202020204" pitchFamily="34" charset="0"/>
              <a:buChar char="•"/>
            </a:pPr>
            <a:r>
              <a:rPr lang="en-US" sz="2000" b="1" dirty="0">
                <a:latin typeface="Trebuchet MS" panose="020B0603020202020204" pitchFamily="34" charset="0"/>
              </a:rPr>
              <a:t>Physical distancing – </a:t>
            </a:r>
            <a:r>
              <a:rPr lang="en-US" sz="2000" dirty="0">
                <a:latin typeface="Trebuchet MS" panose="020B0603020202020204" pitchFamily="34" charset="0"/>
              </a:rPr>
              <a:t>Encouraged, while not mandated</a:t>
            </a:r>
          </a:p>
          <a:p>
            <a:pPr marL="742950" lvl="1" indent="-285750">
              <a:spcAft>
                <a:spcPts val="600"/>
              </a:spcAft>
              <a:buFont typeface="Arial" panose="020B0604020202020204" pitchFamily="34" charset="0"/>
              <a:buChar char="•"/>
            </a:pPr>
            <a:endParaRPr lang="en-US" sz="800" dirty="0">
              <a:latin typeface="Trebuchet MS" panose="020B0603020202020204" pitchFamily="34" charset="0"/>
            </a:endParaRPr>
          </a:p>
          <a:p>
            <a:pPr marL="742950" lvl="1" indent="-285750">
              <a:spcAft>
                <a:spcPts val="1200"/>
              </a:spcAft>
              <a:buFont typeface="Arial" panose="020B0604020202020204" pitchFamily="34" charset="0"/>
              <a:buChar char="•"/>
            </a:pPr>
            <a:r>
              <a:rPr lang="en-US" sz="2000" b="1" dirty="0">
                <a:latin typeface="Trebuchet MS" panose="020B0603020202020204" pitchFamily="34" charset="0"/>
              </a:rPr>
              <a:t>Regularly wash hands</a:t>
            </a:r>
          </a:p>
          <a:p>
            <a:pPr marL="742950" lvl="1" indent="-285750">
              <a:spcAft>
                <a:spcPts val="1200"/>
              </a:spcAft>
              <a:buFont typeface="Arial" panose="020B0604020202020204" pitchFamily="34" charset="0"/>
              <a:buChar char="•"/>
            </a:pPr>
            <a:r>
              <a:rPr lang="en-US" sz="2000" b="1" dirty="0">
                <a:latin typeface="Trebuchet MS" panose="020B0603020202020204" pitchFamily="34" charset="0"/>
              </a:rPr>
              <a:t>Reporting COVID-19 Cases / Exposure</a:t>
            </a:r>
          </a:p>
          <a:p>
            <a:pPr marL="1200150" lvl="2" indent="-285750">
              <a:buFont typeface="Arial" panose="020B0604020202020204" pitchFamily="34" charset="0"/>
              <a:buChar char="•"/>
            </a:pPr>
            <a:r>
              <a:rPr lang="en-US" dirty="0">
                <a:hlinkClick r:id="rId6"/>
              </a:rPr>
              <a:t>Faculty and Staff Self-Reporting Form</a:t>
            </a:r>
            <a:endParaRPr lang="en-US" dirty="0"/>
          </a:p>
          <a:p>
            <a:pPr marL="1200150" lvl="2" indent="-285750">
              <a:buFont typeface="Arial" panose="020B0604020202020204" pitchFamily="34" charset="0"/>
              <a:buChar char="•"/>
            </a:pPr>
            <a:r>
              <a:rPr lang="en-US" dirty="0">
                <a:hlinkClick r:id="rId7"/>
              </a:rPr>
              <a:t>Manager Reporting Form (for managers to report employee/student employee cases)</a:t>
            </a:r>
            <a:endParaRPr lang="en-US" dirty="0"/>
          </a:p>
          <a:p>
            <a:pPr marL="742950" lvl="1" indent="-285750">
              <a:spcAft>
                <a:spcPts val="1200"/>
              </a:spcAft>
              <a:buFont typeface="Arial" panose="020B0604020202020204" pitchFamily="34" charset="0"/>
              <a:buChar char="•"/>
            </a:pPr>
            <a:endParaRPr lang="en-US" sz="1000" b="1" dirty="0">
              <a:latin typeface="Trebuchet MS" panose="020B0603020202020204" pitchFamily="34" charset="0"/>
            </a:endParaRPr>
          </a:p>
          <a:p>
            <a:pPr marL="742950" lvl="1" indent="-285750">
              <a:spcAft>
                <a:spcPts val="1200"/>
              </a:spcAft>
              <a:buFont typeface="Arial" panose="020B0604020202020204" pitchFamily="34" charset="0"/>
              <a:buChar char="•"/>
            </a:pPr>
            <a:r>
              <a:rPr lang="en-US" sz="2000" b="1" dirty="0">
                <a:latin typeface="Trebuchet MS" panose="020B0603020202020204" pitchFamily="34" charset="0"/>
              </a:rPr>
              <a:t>Shared responsibility</a:t>
            </a:r>
            <a:endParaRPr lang="en-US" b="1" dirty="0">
              <a:latin typeface="Trebuchet MS" panose="020B0603020202020204" pitchFamily="34" charset="0"/>
            </a:endParaRPr>
          </a:p>
        </p:txBody>
      </p:sp>
    </p:spTree>
    <p:extLst>
      <p:ext uri="{BB962C8B-B14F-4D97-AF65-F5344CB8AC3E}">
        <p14:creationId xmlns:p14="http://schemas.microsoft.com/office/powerpoint/2010/main" val="3964465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a:t>
            </a:r>
          </a:p>
        </p:txBody>
      </p:sp>
      <p:sp>
        <p:nvSpPr>
          <p:cNvPr id="3" name="Content Placeholder 2"/>
          <p:cNvSpPr>
            <a:spLocks noGrp="1"/>
          </p:cNvSpPr>
          <p:nvPr>
            <p:ph idx="1"/>
          </p:nvPr>
        </p:nvSpPr>
        <p:spPr/>
        <p:txBody>
          <a:bodyPr/>
          <a:lstStyle/>
          <a:p>
            <a:endParaRPr lang="en-US" dirty="0"/>
          </a:p>
        </p:txBody>
      </p:sp>
      <p:pic>
        <p:nvPicPr>
          <p:cNvPr id="4098" name="Picture 2" descr="http://csunshinetoday.csun.edu/wp-content/uploads/EUC1.jpg"/>
          <p:cNvPicPr>
            <a:picLocks noChangeAspect="1" noChangeArrowheads="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colorTemperature colorTemp="1500"/>
                    </a14:imgEffect>
                    <a14:imgEffect>
                      <a14:saturation sat="0"/>
                    </a14:imgEffect>
                  </a14:imgLayer>
                </a14:imgProps>
              </a:ext>
              <a:ext uri="{28A0092B-C50C-407E-A947-70E740481C1C}">
                <a14:useLocalDpi xmlns:a14="http://schemas.microsoft.com/office/drawing/2010/main" val="0"/>
              </a:ext>
            </a:extLst>
          </a:blip>
          <a:srcRect b="15625"/>
          <a:stretch/>
        </p:blipFill>
        <p:spPr bwMode="auto">
          <a:xfrm>
            <a:off x="0" y="-41130"/>
            <a:ext cx="12192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p:cNvSpPr txBox="1"/>
          <p:nvPr/>
        </p:nvSpPr>
        <p:spPr>
          <a:xfrm>
            <a:off x="1674980" y="217771"/>
            <a:ext cx="8842040" cy="646331"/>
          </a:xfrm>
          <a:prstGeom prst="rect">
            <a:avLst/>
          </a:prstGeom>
          <a:noFill/>
        </p:spPr>
        <p:txBody>
          <a:bodyPr wrap="square" rtlCol="0">
            <a:spAutoFit/>
          </a:bodyPr>
          <a:lstStyle/>
          <a:p>
            <a:pPr algn="ctr"/>
            <a:r>
              <a:rPr lang="en-US" sz="3600" b="1" dirty="0">
                <a:effectLst>
                  <a:outerShdw blurRad="38100" dist="38100" dir="2700000" algn="tl">
                    <a:srgbClr val="000000">
                      <a:alpha val="43137"/>
                    </a:srgbClr>
                  </a:outerShdw>
                </a:effectLst>
                <a:latin typeface="Trebuchet MS" panose="020B0603020202020204" pitchFamily="34" charset="0"/>
              </a:rPr>
              <a:t>VACCINATION INFORMATION</a:t>
            </a:r>
          </a:p>
        </p:txBody>
      </p:sp>
      <p:sp>
        <p:nvSpPr>
          <p:cNvPr id="5" name="TextBox 4">
            <a:extLst>
              <a:ext uri="{FF2B5EF4-FFF2-40B4-BE49-F238E27FC236}">
                <a16:creationId xmlns:a16="http://schemas.microsoft.com/office/drawing/2014/main" id="{ED6366AB-F3A5-4E01-8B51-742A51CCFC18}"/>
              </a:ext>
            </a:extLst>
          </p:cNvPr>
          <p:cNvSpPr txBox="1"/>
          <p:nvPr/>
        </p:nvSpPr>
        <p:spPr>
          <a:xfrm>
            <a:off x="646853" y="1058888"/>
            <a:ext cx="11345334" cy="2139047"/>
          </a:xfrm>
          <a:prstGeom prst="rect">
            <a:avLst/>
          </a:prstGeom>
          <a:noFill/>
        </p:spPr>
        <p:txBody>
          <a:bodyPr wrap="square" rtlCol="0">
            <a:spAutoFit/>
          </a:bodyPr>
          <a:lstStyle/>
          <a:p>
            <a:pPr>
              <a:spcAft>
                <a:spcPts val="600"/>
              </a:spcAft>
            </a:pPr>
            <a:endParaRPr lang="en-US" sz="1000" b="1" dirty="0">
              <a:latin typeface="Trebuchet MS" panose="020B0603020202020204" pitchFamily="34" charset="0"/>
            </a:endParaRPr>
          </a:p>
          <a:p>
            <a:pPr marL="742950" lvl="1" indent="-285750">
              <a:spcAft>
                <a:spcPts val="600"/>
              </a:spcAft>
              <a:buFont typeface="Arial" panose="020B0604020202020204" pitchFamily="34" charset="0"/>
              <a:buChar char="•"/>
            </a:pPr>
            <a:r>
              <a:rPr lang="en-US" sz="2000" b="1" dirty="0">
                <a:latin typeface="Trebuchet MS" panose="020B0603020202020204" pitchFamily="34" charset="0"/>
              </a:rPr>
              <a:t>CSU mandated for all students and employees by September 30, 2021</a:t>
            </a:r>
          </a:p>
          <a:p>
            <a:pPr lvl="1">
              <a:spcAft>
                <a:spcPts val="600"/>
              </a:spcAft>
            </a:pPr>
            <a:r>
              <a:rPr lang="en-US" sz="2000" b="1" dirty="0">
                <a:latin typeface="Trebuchet MS" panose="020B0603020202020204" pitchFamily="34" charset="0"/>
              </a:rPr>
              <a:t> </a:t>
            </a:r>
            <a:endParaRPr lang="en-US" sz="1000" b="1" dirty="0">
              <a:latin typeface="Trebuchet MS" panose="020B0603020202020204" pitchFamily="34" charset="0"/>
            </a:endParaRPr>
          </a:p>
          <a:p>
            <a:pPr marL="742950" lvl="1" indent="-285750">
              <a:spcAft>
                <a:spcPts val="600"/>
              </a:spcAft>
              <a:buFont typeface="Arial" panose="020B0604020202020204" pitchFamily="34" charset="0"/>
              <a:buChar char="•"/>
            </a:pPr>
            <a:r>
              <a:rPr lang="en-US" sz="2000" b="1" dirty="0">
                <a:latin typeface="Trebuchet MS" panose="020B0603020202020204" pitchFamily="34" charset="0"/>
              </a:rPr>
              <a:t>Employees may self-certify vaccination status in </a:t>
            </a:r>
            <a:r>
              <a:rPr lang="en-US" sz="2000" b="1" dirty="0" err="1">
                <a:latin typeface="Trebuchet MS" panose="020B0603020202020204" pitchFamily="34" charset="0"/>
              </a:rPr>
              <a:t>MyNorthridge</a:t>
            </a:r>
            <a:r>
              <a:rPr lang="en-US" sz="2000" b="1" dirty="0">
                <a:latin typeface="Trebuchet MS" panose="020B0603020202020204" pitchFamily="34" charset="0"/>
              </a:rPr>
              <a:t> portal.</a:t>
            </a:r>
          </a:p>
          <a:p>
            <a:pPr marL="1200150" lvl="2" indent="-285750">
              <a:spcAft>
                <a:spcPts val="600"/>
              </a:spcAft>
              <a:buFont typeface="Arial" panose="020B0604020202020204" pitchFamily="34" charset="0"/>
              <a:buChar char="•"/>
            </a:pPr>
            <a:r>
              <a:rPr lang="en-US" sz="2000" dirty="0">
                <a:latin typeface="Trebuchet MS" panose="020B0603020202020204" pitchFamily="34" charset="0"/>
              </a:rPr>
              <a:t>Exemptions may be requested for medical or religious reasons.</a:t>
            </a:r>
          </a:p>
          <a:p>
            <a:pPr marL="285750" indent="-285750">
              <a:buFont typeface="Arial" panose="020B0604020202020204" pitchFamily="34" charset="0"/>
              <a:buChar char="•"/>
            </a:pPr>
            <a:endParaRPr lang="en-US" dirty="0">
              <a:latin typeface="Trebuchet MS" panose="020B0603020202020204" pitchFamily="34" charset="0"/>
            </a:endParaRPr>
          </a:p>
        </p:txBody>
      </p:sp>
      <p:pic>
        <p:nvPicPr>
          <p:cNvPr id="4" name="Picture 3">
            <a:extLst>
              <a:ext uri="{FF2B5EF4-FFF2-40B4-BE49-F238E27FC236}">
                <a16:creationId xmlns:a16="http://schemas.microsoft.com/office/drawing/2014/main" id="{754D805A-5EE9-4F40-9F76-3FDDB34960DC}"/>
              </a:ext>
            </a:extLst>
          </p:cNvPr>
          <p:cNvPicPr>
            <a:picLocks noChangeAspect="1"/>
          </p:cNvPicPr>
          <p:nvPr/>
        </p:nvPicPr>
        <p:blipFill>
          <a:blip r:embed="rId5"/>
          <a:stretch>
            <a:fillRect/>
          </a:stretch>
        </p:blipFill>
        <p:spPr>
          <a:xfrm>
            <a:off x="3496191" y="2662680"/>
            <a:ext cx="4950085" cy="2874520"/>
          </a:xfrm>
          <a:prstGeom prst="rect">
            <a:avLst/>
          </a:prstGeom>
        </p:spPr>
      </p:pic>
    </p:spTree>
    <p:extLst>
      <p:ext uri="{BB962C8B-B14F-4D97-AF65-F5344CB8AC3E}">
        <p14:creationId xmlns:p14="http://schemas.microsoft.com/office/powerpoint/2010/main" val="2620849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a:t>
            </a:r>
          </a:p>
        </p:txBody>
      </p:sp>
      <p:sp>
        <p:nvSpPr>
          <p:cNvPr id="3" name="Content Placeholder 2"/>
          <p:cNvSpPr>
            <a:spLocks noGrp="1"/>
          </p:cNvSpPr>
          <p:nvPr>
            <p:ph idx="1"/>
          </p:nvPr>
        </p:nvSpPr>
        <p:spPr/>
        <p:txBody>
          <a:bodyPr/>
          <a:lstStyle/>
          <a:p>
            <a:endParaRPr lang="en-US" dirty="0"/>
          </a:p>
        </p:txBody>
      </p:sp>
      <p:pic>
        <p:nvPicPr>
          <p:cNvPr id="4098" name="Picture 2" descr="http://csunshinetoday.csun.edu/wp-content/uploads/EUC1.jpg"/>
          <p:cNvPicPr>
            <a:picLocks noChangeAspect="1" noChangeArrowheads="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colorTemperature colorTemp="1500"/>
                    </a14:imgEffect>
                    <a14:imgEffect>
                      <a14:saturation sat="0"/>
                    </a14:imgEffect>
                  </a14:imgLayer>
                </a14:imgProps>
              </a:ext>
              <a:ext uri="{28A0092B-C50C-407E-A947-70E740481C1C}">
                <a14:useLocalDpi xmlns:a14="http://schemas.microsoft.com/office/drawing/2010/main" val="0"/>
              </a:ext>
            </a:extLst>
          </a:blip>
          <a:srcRect b="15625"/>
          <a:stretch/>
        </p:blipFill>
        <p:spPr bwMode="auto">
          <a:xfrm>
            <a:off x="101600" y="30480"/>
            <a:ext cx="12192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p:cNvSpPr txBox="1"/>
          <p:nvPr/>
        </p:nvSpPr>
        <p:spPr>
          <a:xfrm>
            <a:off x="1480997" y="49213"/>
            <a:ext cx="8842040" cy="646331"/>
          </a:xfrm>
          <a:prstGeom prst="rect">
            <a:avLst/>
          </a:prstGeom>
          <a:noFill/>
        </p:spPr>
        <p:txBody>
          <a:bodyPr wrap="square" rtlCol="0">
            <a:spAutoFit/>
          </a:bodyPr>
          <a:lstStyle/>
          <a:p>
            <a:pPr algn="ctr"/>
            <a:r>
              <a:rPr lang="en-US" sz="3600" b="1" dirty="0">
                <a:effectLst>
                  <a:outerShdw blurRad="38100" dist="38100" dir="2700000" algn="tl">
                    <a:srgbClr val="000000">
                      <a:alpha val="43137"/>
                    </a:srgbClr>
                  </a:outerShdw>
                </a:effectLst>
                <a:latin typeface="Trebuchet MS" panose="020B0603020202020204" pitchFamily="34" charset="0"/>
              </a:rPr>
              <a:t>VACCINATION SELF-CERTIFICATION</a:t>
            </a:r>
          </a:p>
        </p:txBody>
      </p:sp>
      <p:pic>
        <p:nvPicPr>
          <p:cNvPr id="4" name="Picture 3">
            <a:extLst>
              <a:ext uri="{FF2B5EF4-FFF2-40B4-BE49-F238E27FC236}">
                <a16:creationId xmlns:a16="http://schemas.microsoft.com/office/drawing/2014/main" id="{5FAA1B34-589F-4836-A42C-31AE1032B5DB}"/>
              </a:ext>
            </a:extLst>
          </p:cNvPr>
          <p:cNvPicPr>
            <a:picLocks noChangeAspect="1"/>
          </p:cNvPicPr>
          <p:nvPr/>
        </p:nvPicPr>
        <p:blipFill>
          <a:blip r:embed="rId5"/>
          <a:stretch>
            <a:fillRect/>
          </a:stretch>
        </p:blipFill>
        <p:spPr>
          <a:xfrm>
            <a:off x="2570481" y="681037"/>
            <a:ext cx="6663072" cy="5811838"/>
          </a:xfrm>
          <a:prstGeom prst="rect">
            <a:avLst/>
          </a:prstGeom>
        </p:spPr>
      </p:pic>
    </p:spTree>
    <p:extLst>
      <p:ext uri="{BB962C8B-B14F-4D97-AF65-F5344CB8AC3E}">
        <p14:creationId xmlns:p14="http://schemas.microsoft.com/office/powerpoint/2010/main" val="4036492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a:t>
            </a:r>
          </a:p>
        </p:txBody>
      </p:sp>
      <p:sp>
        <p:nvSpPr>
          <p:cNvPr id="3" name="Content Placeholder 2"/>
          <p:cNvSpPr>
            <a:spLocks noGrp="1"/>
          </p:cNvSpPr>
          <p:nvPr>
            <p:ph idx="1"/>
          </p:nvPr>
        </p:nvSpPr>
        <p:spPr/>
        <p:txBody>
          <a:bodyPr/>
          <a:lstStyle/>
          <a:p>
            <a:endParaRPr lang="en-US" dirty="0"/>
          </a:p>
        </p:txBody>
      </p:sp>
      <p:pic>
        <p:nvPicPr>
          <p:cNvPr id="4098" name="Picture 2" descr="http://csunshinetoday.csun.edu/wp-content/uploads/EUC1.jpg"/>
          <p:cNvPicPr>
            <a:picLocks noChangeAspect="1" noChangeArrowheads="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colorTemperature colorTemp="1500"/>
                    </a14:imgEffect>
                    <a14:imgEffect>
                      <a14:saturation sat="0"/>
                    </a14:imgEffect>
                  </a14:imgLayer>
                </a14:imgProps>
              </a:ext>
              <a:ext uri="{28A0092B-C50C-407E-A947-70E740481C1C}">
                <a14:useLocalDpi xmlns:a14="http://schemas.microsoft.com/office/drawing/2010/main" val="0"/>
              </a:ext>
            </a:extLst>
          </a:blip>
          <a:srcRect b="15625"/>
          <a:stretch/>
        </p:blipFill>
        <p:spPr bwMode="auto">
          <a:xfrm>
            <a:off x="0" y="10160"/>
            <a:ext cx="12192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p:cNvSpPr txBox="1"/>
          <p:nvPr/>
        </p:nvSpPr>
        <p:spPr>
          <a:xfrm>
            <a:off x="1586925" y="96002"/>
            <a:ext cx="8842040" cy="646331"/>
          </a:xfrm>
          <a:prstGeom prst="rect">
            <a:avLst/>
          </a:prstGeom>
          <a:noFill/>
        </p:spPr>
        <p:txBody>
          <a:bodyPr wrap="square" rtlCol="0">
            <a:spAutoFit/>
          </a:bodyPr>
          <a:lstStyle/>
          <a:p>
            <a:pPr algn="ctr"/>
            <a:r>
              <a:rPr lang="en-US" sz="3600" b="1" dirty="0">
                <a:effectLst>
                  <a:outerShdw blurRad="38100" dist="38100" dir="2700000" algn="tl">
                    <a:srgbClr val="000000">
                      <a:alpha val="43137"/>
                    </a:srgbClr>
                  </a:outerShdw>
                </a:effectLst>
                <a:latin typeface="Trebuchet MS" panose="020B0603020202020204" pitchFamily="34" charset="0"/>
              </a:rPr>
              <a:t>COVID-19 TESTING</a:t>
            </a:r>
          </a:p>
        </p:txBody>
      </p:sp>
      <p:sp>
        <p:nvSpPr>
          <p:cNvPr id="5" name="TextBox 4">
            <a:extLst>
              <a:ext uri="{FF2B5EF4-FFF2-40B4-BE49-F238E27FC236}">
                <a16:creationId xmlns:a16="http://schemas.microsoft.com/office/drawing/2014/main" id="{ED6366AB-F3A5-4E01-8B51-742A51CCFC18}"/>
              </a:ext>
            </a:extLst>
          </p:cNvPr>
          <p:cNvSpPr txBox="1"/>
          <p:nvPr/>
        </p:nvSpPr>
        <p:spPr>
          <a:xfrm>
            <a:off x="565573" y="1092353"/>
            <a:ext cx="11161371" cy="5709255"/>
          </a:xfrm>
          <a:prstGeom prst="rect">
            <a:avLst/>
          </a:prstGeom>
          <a:noFill/>
        </p:spPr>
        <p:txBody>
          <a:bodyPr wrap="square" rtlCol="0">
            <a:spAutoFit/>
          </a:bodyPr>
          <a:lstStyle/>
          <a:p>
            <a:pPr marL="742950" lvl="1" indent="-285750">
              <a:spcAft>
                <a:spcPts val="600"/>
              </a:spcAft>
              <a:buFont typeface="Arial" panose="020B0604020202020204" pitchFamily="34" charset="0"/>
              <a:buChar char="•"/>
            </a:pPr>
            <a:r>
              <a:rPr lang="en-US" sz="2000" dirty="0">
                <a:latin typeface="Trebuchet MS" panose="020B0603020202020204" pitchFamily="34" charset="0"/>
              </a:rPr>
              <a:t>Weekly testing is required for employees who do not self-certify vaccination status by the start of the fall 2021 semester or who have been provided medical/religious exemption.</a:t>
            </a:r>
          </a:p>
          <a:p>
            <a:pPr marL="742950" lvl="1" indent="-285750">
              <a:spcAft>
                <a:spcPts val="600"/>
              </a:spcAft>
              <a:buFont typeface="Arial" panose="020B0604020202020204" pitchFamily="34" charset="0"/>
              <a:buChar char="•"/>
            </a:pPr>
            <a:endParaRPr lang="en-US" sz="1000" dirty="0">
              <a:latin typeface="Trebuchet MS" panose="020B0603020202020204" pitchFamily="34" charset="0"/>
            </a:endParaRPr>
          </a:p>
          <a:p>
            <a:pPr marL="742950" lvl="1" indent="-285750">
              <a:spcAft>
                <a:spcPts val="600"/>
              </a:spcAft>
              <a:buFont typeface="Arial" panose="020B0604020202020204" pitchFamily="34" charset="0"/>
              <a:buChar char="•"/>
            </a:pPr>
            <a:r>
              <a:rPr lang="en-US" sz="2000" dirty="0">
                <a:latin typeface="Trebuchet MS" panose="020B0603020202020204" pitchFamily="34" charset="0"/>
              </a:rPr>
              <a:t>Negative COVID-19 test will be required prior to campus classes starting, August 30, 2021 (up to 7 days prior) and then weekly thereafter.</a:t>
            </a:r>
          </a:p>
          <a:p>
            <a:pPr marL="742950" lvl="1" indent="-285750">
              <a:spcAft>
                <a:spcPts val="600"/>
              </a:spcAft>
              <a:buFont typeface="Arial" panose="020B0604020202020204" pitchFamily="34" charset="0"/>
              <a:buChar char="•"/>
            </a:pPr>
            <a:endParaRPr lang="en-US" sz="1000" dirty="0">
              <a:latin typeface="Trebuchet MS" panose="020B0603020202020204" pitchFamily="34" charset="0"/>
            </a:endParaRPr>
          </a:p>
          <a:p>
            <a:pPr marL="742950" lvl="1" indent="-285750">
              <a:spcAft>
                <a:spcPts val="600"/>
              </a:spcAft>
              <a:buFont typeface="Arial" panose="020B0604020202020204" pitchFamily="34" charset="0"/>
              <a:buChar char="•"/>
            </a:pPr>
            <a:r>
              <a:rPr lang="en-US" sz="2000" dirty="0">
                <a:latin typeface="Trebuchet MS" panose="020B0603020202020204" pitchFamily="34" charset="0"/>
              </a:rPr>
              <a:t>Test is a PCR nasal swab administered by a third-party vendor.</a:t>
            </a:r>
          </a:p>
          <a:p>
            <a:pPr marL="742950" lvl="1" indent="-285750">
              <a:spcAft>
                <a:spcPts val="600"/>
              </a:spcAft>
              <a:buFont typeface="Arial" panose="020B0604020202020204" pitchFamily="34" charset="0"/>
              <a:buChar char="•"/>
            </a:pPr>
            <a:endParaRPr lang="en-US" sz="1000" dirty="0">
              <a:latin typeface="Trebuchet MS" panose="020B0603020202020204" pitchFamily="34" charset="0"/>
            </a:endParaRPr>
          </a:p>
          <a:p>
            <a:pPr marL="742950" lvl="1" indent="-285750">
              <a:spcAft>
                <a:spcPts val="600"/>
              </a:spcAft>
              <a:buFont typeface="Arial" panose="020B0604020202020204" pitchFamily="34" charset="0"/>
              <a:buChar char="•"/>
            </a:pPr>
            <a:r>
              <a:rPr lang="en-US" sz="2000" dirty="0">
                <a:latin typeface="Trebuchet MS" panose="020B0603020202020204" pitchFamily="34" charset="0"/>
              </a:rPr>
              <a:t>Testing is free and conducted during employee work hours.</a:t>
            </a:r>
          </a:p>
          <a:p>
            <a:pPr marL="742950" lvl="1" indent="-285750">
              <a:spcAft>
                <a:spcPts val="600"/>
              </a:spcAft>
              <a:buFont typeface="Arial" panose="020B0604020202020204" pitchFamily="34" charset="0"/>
              <a:buChar char="•"/>
            </a:pPr>
            <a:endParaRPr lang="en-US" sz="1000" dirty="0">
              <a:latin typeface="Trebuchet MS" panose="020B0603020202020204" pitchFamily="34" charset="0"/>
            </a:endParaRPr>
          </a:p>
          <a:p>
            <a:pPr marL="742950" lvl="1" indent="-285750">
              <a:spcAft>
                <a:spcPts val="600"/>
              </a:spcAft>
              <a:buFont typeface="Arial" panose="020B0604020202020204" pitchFamily="34" charset="0"/>
              <a:buChar char="•"/>
            </a:pPr>
            <a:r>
              <a:rPr lang="en-US" sz="2000" dirty="0">
                <a:latin typeface="Trebuchet MS" panose="020B0603020202020204" pitchFamily="34" charset="0"/>
              </a:rPr>
              <a:t>Employees who have certified their vaccination status may voluntarily choose to participate in testing.</a:t>
            </a:r>
          </a:p>
          <a:p>
            <a:pPr marL="742950" lvl="1" indent="-285750">
              <a:spcAft>
                <a:spcPts val="600"/>
              </a:spcAft>
              <a:buFont typeface="Arial" panose="020B0604020202020204" pitchFamily="34" charset="0"/>
              <a:buChar char="•"/>
            </a:pPr>
            <a:endParaRPr lang="en-US" sz="1000" dirty="0">
              <a:latin typeface="Trebuchet MS" panose="020B0603020202020204" pitchFamily="34" charset="0"/>
            </a:endParaRPr>
          </a:p>
          <a:p>
            <a:pPr marL="742950" lvl="1" indent="-285750">
              <a:spcAft>
                <a:spcPts val="600"/>
              </a:spcAft>
              <a:buFont typeface="Arial" panose="020B0604020202020204" pitchFamily="34" charset="0"/>
              <a:buChar char="•"/>
            </a:pPr>
            <a:r>
              <a:rPr lang="en-US" sz="2000" dirty="0">
                <a:latin typeface="Trebuchet MS" panose="020B0603020202020204" pitchFamily="34" charset="0"/>
              </a:rPr>
              <a:t>Employees will have the option to test on-site or have a test kit mailed home.</a:t>
            </a:r>
          </a:p>
          <a:p>
            <a:pPr marL="742950" lvl="1" indent="-285750">
              <a:spcAft>
                <a:spcPts val="600"/>
              </a:spcAft>
              <a:buFont typeface="Arial" panose="020B0604020202020204" pitchFamily="34" charset="0"/>
              <a:buChar char="•"/>
            </a:pPr>
            <a:endParaRPr lang="en-US" sz="1000" dirty="0">
              <a:latin typeface="Trebuchet MS" panose="020B0603020202020204" pitchFamily="34" charset="0"/>
            </a:endParaRPr>
          </a:p>
          <a:p>
            <a:pPr marL="742950" lvl="1" indent="-285750">
              <a:spcAft>
                <a:spcPts val="600"/>
              </a:spcAft>
              <a:buFont typeface="Arial" panose="020B0604020202020204" pitchFamily="34" charset="0"/>
              <a:buChar char="•"/>
            </a:pPr>
            <a:r>
              <a:rPr lang="en-US" sz="2000" dirty="0">
                <a:latin typeface="Trebuchet MS" panose="020B0603020202020204" pitchFamily="34" charset="0"/>
              </a:rPr>
              <a:t>Testing on campus will not be an option for someone who is experiencing symptoms.</a:t>
            </a:r>
          </a:p>
          <a:p>
            <a:pPr lvl="1">
              <a:spcAft>
                <a:spcPts val="600"/>
              </a:spcAft>
            </a:pPr>
            <a:endParaRPr lang="en-US" dirty="0">
              <a:latin typeface="Trebuchet MS" panose="020B0603020202020204" pitchFamily="34" charset="0"/>
            </a:endParaRPr>
          </a:p>
        </p:txBody>
      </p:sp>
    </p:spTree>
    <p:extLst>
      <p:ext uri="{BB962C8B-B14F-4D97-AF65-F5344CB8AC3E}">
        <p14:creationId xmlns:p14="http://schemas.microsoft.com/office/powerpoint/2010/main" val="2386333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a:t>
            </a:r>
          </a:p>
        </p:txBody>
      </p:sp>
      <p:sp>
        <p:nvSpPr>
          <p:cNvPr id="3" name="Content Placeholder 2"/>
          <p:cNvSpPr>
            <a:spLocks noGrp="1"/>
          </p:cNvSpPr>
          <p:nvPr>
            <p:ph idx="1"/>
          </p:nvPr>
        </p:nvSpPr>
        <p:spPr/>
        <p:txBody>
          <a:bodyPr/>
          <a:lstStyle/>
          <a:p>
            <a:endParaRPr lang="en-US" dirty="0"/>
          </a:p>
        </p:txBody>
      </p:sp>
      <p:pic>
        <p:nvPicPr>
          <p:cNvPr id="4098" name="Picture 2" descr="http://csunshinetoday.csun.edu/wp-content/uploads/EUC1.jpg"/>
          <p:cNvPicPr>
            <a:picLocks noChangeAspect="1" noChangeArrowheads="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colorTemperature colorTemp="1500"/>
                    </a14:imgEffect>
                    <a14:imgEffect>
                      <a14:saturation sat="0"/>
                    </a14:imgEffect>
                  </a14:imgLayer>
                </a14:imgProps>
              </a:ext>
              <a:ext uri="{28A0092B-C50C-407E-A947-70E740481C1C}">
                <a14:useLocalDpi xmlns:a14="http://schemas.microsoft.com/office/drawing/2010/main" val="0"/>
              </a:ext>
            </a:extLst>
          </a:blip>
          <a:srcRect b="15625"/>
          <a:stretch/>
        </p:blipFill>
        <p:spPr bwMode="auto">
          <a:xfrm>
            <a:off x="-98215" y="-25510"/>
            <a:ext cx="12192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p:cNvSpPr txBox="1"/>
          <p:nvPr/>
        </p:nvSpPr>
        <p:spPr>
          <a:xfrm>
            <a:off x="1576765" y="125612"/>
            <a:ext cx="8842040" cy="646331"/>
          </a:xfrm>
          <a:prstGeom prst="rect">
            <a:avLst/>
          </a:prstGeom>
          <a:noFill/>
        </p:spPr>
        <p:txBody>
          <a:bodyPr wrap="square" rtlCol="0">
            <a:spAutoFit/>
          </a:bodyPr>
          <a:lstStyle/>
          <a:p>
            <a:pPr algn="ctr"/>
            <a:r>
              <a:rPr lang="en-US" sz="3600" b="1" dirty="0">
                <a:effectLst>
                  <a:outerShdw blurRad="38100" dist="38100" dir="2700000" algn="tl">
                    <a:srgbClr val="000000">
                      <a:alpha val="43137"/>
                    </a:srgbClr>
                  </a:outerShdw>
                </a:effectLst>
                <a:latin typeface="Trebuchet MS" panose="020B0603020202020204" pitchFamily="34" charset="0"/>
              </a:rPr>
              <a:t>TESTING OPTIONS</a:t>
            </a:r>
          </a:p>
        </p:txBody>
      </p:sp>
      <p:sp>
        <p:nvSpPr>
          <p:cNvPr id="5" name="TextBox 4">
            <a:extLst>
              <a:ext uri="{FF2B5EF4-FFF2-40B4-BE49-F238E27FC236}">
                <a16:creationId xmlns:a16="http://schemas.microsoft.com/office/drawing/2014/main" id="{ED6366AB-F3A5-4E01-8B51-742A51CCFC18}"/>
              </a:ext>
            </a:extLst>
          </p:cNvPr>
          <p:cNvSpPr txBox="1"/>
          <p:nvPr/>
        </p:nvSpPr>
        <p:spPr>
          <a:xfrm>
            <a:off x="98215" y="1162578"/>
            <a:ext cx="5357386" cy="5262979"/>
          </a:xfrm>
          <a:prstGeom prst="rect">
            <a:avLst/>
          </a:prstGeom>
          <a:noFill/>
        </p:spPr>
        <p:txBody>
          <a:bodyPr wrap="square" rtlCol="0">
            <a:spAutoFit/>
          </a:bodyPr>
          <a:lstStyle/>
          <a:p>
            <a:pPr lvl="0"/>
            <a:endParaRPr lang="en-US" sz="1000" b="1" dirty="0"/>
          </a:p>
          <a:p>
            <a:pPr marL="285750" lvl="0" indent="-285750">
              <a:buFont typeface="Arial" panose="020B0604020202020204" pitchFamily="34" charset="0"/>
              <a:buChar char="•"/>
            </a:pPr>
            <a:r>
              <a:rPr lang="en-US" b="1" dirty="0">
                <a:latin typeface="Trebuchet MS" panose="020B0603020202020204" pitchFamily="34" charset="0"/>
              </a:rPr>
              <a:t>On campus testing </a:t>
            </a:r>
          </a:p>
          <a:p>
            <a:pPr marL="742950" lvl="1" indent="-285750">
              <a:buFont typeface="Arial" panose="020B0604020202020204" pitchFamily="34" charset="0"/>
              <a:buChar char="•"/>
            </a:pPr>
            <a:r>
              <a:rPr lang="en-US" dirty="0">
                <a:latin typeface="Trebuchet MS" panose="020B0603020202020204" pitchFamily="34" charset="0"/>
              </a:rPr>
              <a:t>Monday - Friday, 11 a.m. to 7 p.m. </a:t>
            </a:r>
          </a:p>
          <a:p>
            <a:pPr marL="742950" lvl="1" indent="-285750">
              <a:buFont typeface="Arial" panose="020B0604020202020204" pitchFamily="34" charset="0"/>
              <a:buChar char="•"/>
            </a:pPr>
            <a:r>
              <a:rPr lang="en-US" dirty="0">
                <a:latin typeface="Trebuchet MS" panose="020B0603020202020204" pitchFamily="34" charset="0"/>
              </a:rPr>
              <a:t>Kiosks located near the Extended University Commons and University Student Union (USU) Freudian Sip. </a:t>
            </a:r>
          </a:p>
          <a:p>
            <a:pPr marL="742950" lvl="1" indent="-285750">
              <a:buFont typeface="Arial" panose="020B0604020202020204" pitchFamily="34" charset="0"/>
              <a:buChar char="•"/>
            </a:pPr>
            <a:r>
              <a:rPr lang="en-US" dirty="0">
                <a:latin typeface="Trebuchet MS" panose="020B0603020202020204" pitchFamily="34" charset="0"/>
              </a:rPr>
              <a:t>Test results will be provided 24 - 48 hours after test date through secure vendor portal.</a:t>
            </a:r>
            <a:endParaRPr lang="en-US" sz="1600" dirty="0">
              <a:latin typeface="Trebuchet MS" panose="020B0603020202020204" pitchFamily="34" charset="0"/>
            </a:endParaRPr>
          </a:p>
          <a:p>
            <a:pPr marL="285750" lvl="0" indent="-285750">
              <a:buFont typeface="Arial" panose="020B0604020202020204" pitchFamily="34" charset="0"/>
              <a:buChar char="•"/>
            </a:pPr>
            <a:endParaRPr lang="en-US" b="1" dirty="0">
              <a:latin typeface="Trebuchet MS" panose="020B0603020202020204" pitchFamily="34" charset="0"/>
            </a:endParaRPr>
          </a:p>
          <a:p>
            <a:pPr marL="285750" lvl="0" indent="-285750">
              <a:buFont typeface="Arial" panose="020B0604020202020204" pitchFamily="34" charset="0"/>
              <a:buChar char="•"/>
            </a:pPr>
            <a:r>
              <a:rPr lang="en-US" b="1" dirty="0">
                <a:latin typeface="Trebuchet MS" panose="020B0603020202020204" pitchFamily="34" charset="0"/>
              </a:rPr>
              <a:t>Testing from home </a:t>
            </a:r>
          </a:p>
          <a:p>
            <a:pPr marL="742950" lvl="1" indent="-285750">
              <a:buFont typeface="Arial" panose="020B0604020202020204" pitchFamily="34" charset="0"/>
              <a:buChar char="•"/>
            </a:pPr>
            <a:r>
              <a:rPr lang="en-US" dirty="0">
                <a:latin typeface="Trebuchet MS" panose="020B0603020202020204" pitchFamily="34" charset="0"/>
              </a:rPr>
              <a:t>The test kits will be mailed to the homes of employees for self-administration and then employees will drop off the test sample at any FedEx location.  </a:t>
            </a:r>
          </a:p>
          <a:p>
            <a:pPr marL="742950" lvl="1" indent="-285750">
              <a:buFont typeface="Arial" panose="020B0604020202020204" pitchFamily="34" charset="0"/>
              <a:buChar char="•"/>
            </a:pPr>
            <a:r>
              <a:rPr lang="en-US" dirty="0">
                <a:latin typeface="Trebuchet MS" panose="020B0603020202020204" pitchFamily="34" charset="0"/>
              </a:rPr>
              <a:t>Test results will be provided 24 – 48 hours after the lab receives the mailed test kit through secure vendor portal.</a:t>
            </a:r>
            <a:endParaRPr lang="en-US" sz="1600" dirty="0">
              <a:latin typeface="Trebuchet MS" panose="020B0603020202020204" pitchFamily="34" charset="0"/>
            </a:endParaRPr>
          </a:p>
          <a:p>
            <a:pPr lvl="1">
              <a:spcAft>
                <a:spcPts val="600"/>
              </a:spcAft>
            </a:pPr>
            <a:r>
              <a:rPr lang="en-US" sz="2000" b="1" dirty="0">
                <a:latin typeface="Trebuchet MS" panose="020B0603020202020204" pitchFamily="34" charset="0"/>
              </a:rPr>
              <a:t> </a:t>
            </a:r>
            <a:endParaRPr lang="en-US" dirty="0">
              <a:latin typeface="Trebuchet MS" panose="020B0603020202020204" pitchFamily="34" charset="0"/>
            </a:endParaRPr>
          </a:p>
        </p:txBody>
      </p:sp>
      <p:pic>
        <p:nvPicPr>
          <p:cNvPr id="9" name="Picture 8" descr="Fulgent_Testing_Kiosk_Sites_CSUN_202108.jpg (1836×812)">
            <a:extLst>
              <a:ext uri="{FF2B5EF4-FFF2-40B4-BE49-F238E27FC236}">
                <a16:creationId xmlns:a16="http://schemas.microsoft.com/office/drawing/2014/main" id="{4DF743E6-9FFE-48E6-8ED9-16B0F0D47F2F}"/>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608847" y="2081322"/>
            <a:ext cx="6380271" cy="3283157"/>
          </a:xfrm>
          <a:prstGeom prst="rect">
            <a:avLst/>
          </a:prstGeom>
          <a:noFill/>
          <a:ln>
            <a:noFill/>
          </a:ln>
        </p:spPr>
      </p:pic>
    </p:spTree>
    <p:extLst>
      <p:ext uri="{BB962C8B-B14F-4D97-AF65-F5344CB8AC3E}">
        <p14:creationId xmlns:p14="http://schemas.microsoft.com/office/powerpoint/2010/main" val="1039191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9194</TotalTime>
  <Words>1409</Words>
  <Application>Microsoft Office PowerPoint</Application>
  <PresentationFormat>Widescreen</PresentationFormat>
  <Paragraphs>163</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Trebuchet MS</vt:lpstr>
      <vt:lpstr>Office Theme</vt:lpstr>
      <vt:lpstr>Deans and Chairs Retreat – Fall 2021</vt:lpstr>
      <vt:lpstr>PowerPoint Presentation</vt:lpstr>
      <vt:lpstr>z</vt:lpstr>
      <vt:lpstr>z</vt:lpstr>
      <vt:lpstr>z</vt:lpstr>
      <vt:lpstr>z</vt:lpstr>
      <vt:lpstr>z</vt:lpstr>
      <vt:lpstr>z</vt:lpstr>
      <vt:lpstr>z</vt:lpstr>
      <vt:lpstr>z</vt:lpstr>
      <vt:lpstr>z</vt:lpstr>
      <vt:lpstr>z</vt:lpstr>
      <vt:lpstr>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c:title>
  <dc:creator>bryan mendez</dc:creator>
  <cp:lastModifiedBy>de la Vega, Kristina A</cp:lastModifiedBy>
  <cp:revision>382</cp:revision>
  <cp:lastPrinted>2021-04-20T16:14:41Z</cp:lastPrinted>
  <dcterms:created xsi:type="dcterms:W3CDTF">2017-08-14T22:59:18Z</dcterms:created>
  <dcterms:modified xsi:type="dcterms:W3CDTF">2021-08-20T20:22:57Z</dcterms:modified>
</cp:coreProperties>
</file>