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  <a:solidFill>
            <a:srgbClr val="F1F4F3"/>
          </a:solidFill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/>
            </a:lvl1pPr>
          </a:lstStyle>
          <a:p>
            <a:r>
              <a:rPr lang="en-US" noProof="0" dirty="0" smtClean="0"/>
              <a:t>   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[Date]</a:t>
            </a:r>
            <a:br>
              <a:rPr lang="en-US" dirty="0" smtClean="0"/>
            </a:br>
            <a:r>
              <a:rPr lang="en-US" dirty="0" smtClean="0"/>
              <a:t>[Name of moderator]</a:t>
            </a:r>
            <a:br>
              <a:rPr lang="en-US" dirty="0" smtClean="0"/>
            </a:br>
            <a:r>
              <a:rPr lang="en-US" dirty="0" smtClean="0"/>
              <a:t>[Organizational Unit]</a:t>
            </a:r>
            <a:endParaRPr lang="en-US" dirty="0"/>
          </a:p>
        </p:txBody>
      </p:sp>
      <p:sp>
        <p:nvSpPr>
          <p:cNvPr id="7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+mn-lt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[Business Unit]</a:t>
            </a:r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000" y="306000"/>
            <a:ext cx="1134000" cy="731613"/>
          </a:xfrm>
          <a:prstGeom prst="rect">
            <a:avLst/>
          </a:prstGeom>
        </p:spPr>
      </p:pic>
      <p:sp>
        <p:nvSpPr>
          <p:cNvPr id="3" name="ciimagehelp"/>
          <p:cNvSpPr/>
          <p:nvPr userDrawn="1"/>
        </p:nvSpPr>
        <p:spPr bwMode="auto">
          <a:xfrm>
            <a:off x="-2160000" y="3690000"/>
            <a:ext cx="1980000" cy="3168000"/>
          </a:xfrm>
          <a:prstGeom prst="homePlate">
            <a:avLst>
              <a:gd name="adj" fmla="val 12453"/>
            </a:avLst>
          </a:prstGeom>
          <a:solidFill>
            <a:srgbClr val="E7EC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18000" tIns="54000" rIns="9000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  <a:t>To insert a Zurich picture click on the "camera"-icon in the Zurich CI toolbar and follow the instructions.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  <a:t>To insert a picture from your personal files, click on the "Insert Picture from File" icon here on the right.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</a:b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  <a:t>Please make sure that this picture follows the Zurich core elements available on the "book"-icon in the Zurich CI toolbar.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  <a:t>To keep this neutral background, just leave it as it is.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/>
              </a:rPr>
              <a:t>Note:  this message will not be displayed in the presentation mode.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Frutiger 55 Roman"/>
            </a:endParaRPr>
          </a:p>
        </p:txBody>
      </p:sp>
      <p:sp>
        <p:nvSpPr>
          <p:cNvPr id="4" name="ZConfT"/>
          <p:cNvSpPr txBox="1"/>
          <p:nvPr userDrawn="1"/>
        </p:nvSpPr>
        <p:spPr>
          <a:xfrm>
            <a:off x="305847" y="6576840"/>
            <a:ext cx="1136650" cy="137160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spAutoFit/>
          </a:bodyPr>
          <a:lstStyle/>
          <a:p>
            <a:pPr algn="l">
              <a:buFontTx/>
              <a:buNone/>
            </a:pPr>
            <a:r>
              <a:rPr lang="en-US" sz="900" b="0" smtClean="0">
                <a:solidFill>
                  <a:schemeClr val="tx1"/>
                </a:solidFill>
              </a:rPr>
              <a:t>INTERNAL USE ONLY</a:t>
            </a:r>
            <a:endParaRPr lang="en-US" sz="9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974458"/>
            <a:ext cx="7655803" cy="675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5289551"/>
            <a:ext cx="7678738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400" b="1" baseline="0">
                <a:latin typeface="+mn-lt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US" b="1" dirty="0" smtClean="0"/>
              <a:t>[Business Unit]</a:t>
            </a:r>
            <a:endParaRPr lang="en-US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5518417"/>
            <a:ext cx="7678738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266700" indent="0">
              <a:buFontTx/>
              <a:buNone/>
              <a:defRPr sz="1400"/>
            </a:lvl2pPr>
            <a:lvl3pPr marL="541337" indent="0">
              <a:buFontTx/>
              <a:buNone/>
              <a:defRPr sz="1400"/>
            </a:lvl3pPr>
            <a:lvl4pPr marL="808037" indent="0">
              <a:buFontTx/>
              <a:buNone/>
              <a:defRPr sz="1400"/>
            </a:lvl4pPr>
            <a:lvl5pPr marL="1074738" indent="0"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[Web address]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982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2864" y="1430338"/>
            <a:ext cx="8536336" cy="4959662"/>
          </a:xfrm>
        </p:spPr>
        <p:txBody>
          <a:bodyPr/>
          <a:lstStyle>
            <a:lvl5pPr marL="1346200" indent="-271463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6144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8811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21605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24272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64" y="1430338"/>
            <a:ext cx="8536336" cy="4965700"/>
          </a:xfrm>
        </p:spPr>
        <p:txBody>
          <a:bodyPr/>
          <a:lstStyle>
            <a:lvl1pPr marL="365125" indent="-365125">
              <a:buSzPct val="100000"/>
              <a:buFont typeface="+mj-lt"/>
              <a:buAutoNum type="arabicPeriod"/>
              <a:defRPr/>
            </a:lvl1pPr>
            <a:lvl2pPr marL="631825" indent="-266700">
              <a:defRPr/>
            </a:lvl2pPr>
            <a:lvl3pPr marL="898525" indent="-266700">
              <a:defRPr/>
            </a:lvl3pPr>
            <a:lvl4pPr marL="1163638" indent="-265113">
              <a:defRPr/>
            </a:lvl4pPr>
            <a:lvl5pPr marL="1430338" indent="-266700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6144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8811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21605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24272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358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4237567"/>
            <a:ext cx="8534400" cy="1362075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dirty="0" smtClean="0"/>
              <a:t>[title for section header]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616725"/>
            <a:ext cx="8534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441446"/>
            <a:ext cx="4151315" cy="4954591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9409" y="1441446"/>
            <a:ext cx="4152528" cy="4954591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430338"/>
            <a:ext cx="41571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4799" y="2174874"/>
            <a:ext cx="4157133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2067" y="1430338"/>
            <a:ext cx="41571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82067" y="2166407"/>
            <a:ext cx="4157133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1330" y="1430338"/>
            <a:ext cx="8527870" cy="4951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uric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04800" y="1430337"/>
            <a:ext cx="8534400" cy="496199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8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>
          <a:xfrm>
            <a:off x="8460000" y="6566400"/>
            <a:ext cx="3600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614697E3-6F7A-4CE1-8411-121C8A3639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2400" y="312739"/>
            <a:ext cx="7657201" cy="3590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30338"/>
            <a:ext cx="8536336" cy="4959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800" y="306000"/>
            <a:ext cx="709200" cy="457548"/>
          </a:xfrm>
          <a:prstGeom prst="rect">
            <a:avLst/>
          </a:prstGeom>
        </p:spPr>
      </p:pic>
      <p:sp>
        <p:nvSpPr>
          <p:cNvPr id="60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8985" y="6565900"/>
            <a:ext cx="471487" cy="14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utiger 55 Roman" pitchFamily="34" charset="0"/>
              </a:defRPr>
            </a:lvl1pPr>
          </a:lstStyle>
          <a:p>
            <a:fld id="{614697E3-6F7A-4CE1-8411-121C8A3639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 descr="Copyright"/>
          <p:cNvSpPr txBox="1"/>
          <p:nvPr userDrawn="1"/>
        </p:nvSpPr>
        <p:spPr>
          <a:xfrm>
            <a:off x="144000" y="5538805"/>
            <a:ext cx="92333" cy="851195"/>
          </a:xfrm>
          <a:prstGeom prst="rect">
            <a:avLst/>
          </a:prstGeom>
          <a:noFill/>
        </p:spPr>
        <p:txBody>
          <a:bodyPr vert="vert270" wrap="none" lIns="0" tIns="0" rIns="0" bIns="0" rtlCol="0">
            <a:sp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600" b="0" dirty="0" smtClean="0"/>
              <a:t>© Zurich North America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>
                <a:solidFill>
                  <a:srgbClr val="000066"/>
                </a:solidFill>
                <a:latin typeface="Frutiger 55 Roman"/>
              </a:defRPr>
            </a:lvl1pPr>
          </a:lstStyle>
          <a:p>
            <a:endParaRPr lang="en-US" dirty="0"/>
          </a:p>
        </p:txBody>
      </p:sp>
      <p:cxnSp>
        <p:nvCxnSpPr>
          <p:cNvPr id="7" name="citextline"/>
          <p:cNvCxnSpPr/>
          <p:nvPr userDrawn="1"/>
        </p:nvCxnSpPr>
        <p:spPr bwMode="auto">
          <a:xfrm>
            <a:off x="302400" y="6480001"/>
            <a:ext cx="8535601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ZConf"/>
          <p:cNvSpPr txBox="1"/>
          <p:nvPr userDrawn="1"/>
        </p:nvSpPr>
        <p:spPr>
          <a:xfrm>
            <a:off x="302400" y="6566401"/>
            <a:ext cx="1168400" cy="137160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en-US" sz="900" b="0" smtClean="0">
                <a:solidFill>
                  <a:schemeClr val="tx1"/>
                </a:solidFill>
                <a:latin typeface="Frutiger 55 Roman"/>
              </a:rPr>
              <a:t>INTERNAL USE ONLY </a:t>
            </a:r>
            <a:endParaRPr lang="en-US" sz="900" b="0" dirty="0" smtClean="0">
              <a:solidFill>
                <a:schemeClr val="tx1"/>
              </a:solidFill>
              <a:latin typeface="Frutiger 55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06800" y="6566401"/>
            <a:ext cx="1080000" cy="15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66"/>
                </a:solidFill>
                <a:latin typeface="Frutiger 55 Roman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20000"/>
        <a:buFont typeface="Symbol" pitchFamily="18" charset="2"/>
        <a:buChar char="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8064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3pPr>
      <a:lvl4pPr marL="10731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4pPr>
      <a:lvl5pPr marL="1360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5pPr>
      <a:lvl6pPr marL="1614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6pPr>
      <a:lvl7pPr marL="18811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7pPr>
      <a:lvl8pPr marL="21605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8pPr>
      <a:lvl9pPr marL="24272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CSUN - Professor for a Day</a:t>
            </a:r>
            <a:endParaRPr lang="en-US" dirty="0"/>
          </a:p>
        </p:txBody>
      </p:sp>
      <p:pic>
        <p:nvPicPr>
          <p:cNvPr id="10" name="cicoverimage"/>
          <p:cNvPicPr>
            <a:picLocks noGrp="1" noChangeAspect="1"/>
          </p:cNvPicPr>
          <p:nvPr>
            <p:ph type="pic" sz="quarter" idx="10"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" b="2302"/>
          <a:stretch>
            <a:fillRect/>
          </a:stretch>
        </p:blipFill>
        <p:spPr/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October 11, 2017</a:t>
            </a:r>
          </a:p>
          <a:p>
            <a:r>
              <a:rPr lang="en-US" smtClean="0"/>
              <a:t>William Blake, Southwest Executive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Truth About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tricked into joining the insurance industry</a:t>
            </a:r>
          </a:p>
          <a:p>
            <a:r>
              <a:rPr lang="en-US" dirty="0"/>
              <a:t>I have worked for The Hartford, General Reinsurance Corp (now a Berkshire company) and Zurich</a:t>
            </a:r>
            <a:r>
              <a:rPr lang="en-US" dirty="0" smtClean="0"/>
              <a:t>.</a:t>
            </a:r>
          </a:p>
          <a:p>
            <a:r>
              <a:rPr lang="en-US" dirty="0"/>
              <a:t>I have lived in NYC, SF, LA and </a:t>
            </a:r>
            <a:r>
              <a:rPr lang="en-US" dirty="0" smtClean="0"/>
              <a:t>Chicago</a:t>
            </a:r>
          </a:p>
          <a:p>
            <a:r>
              <a:rPr lang="en-US" dirty="0" smtClean="0"/>
              <a:t>I have, at times, wondered if I made the right choice.</a:t>
            </a:r>
          </a:p>
          <a:p>
            <a:r>
              <a:rPr lang="en-US" dirty="0" smtClean="0"/>
              <a:t>I have had way more fun than I thought, traveled to (mostly) terrific places and have done things I never thought I would do</a:t>
            </a:r>
          </a:p>
          <a:p>
            <a:r>
              <a:rPr lang="en-US" dirty="0" smtClean="0"/>
              <a:t>I have had 14 or 15 different jobs – mostly up, but some lateral.</a:t>
            </a:r>
          </a:p>
          <a:p>
            <a:r>
              <a:rPr lang="en-US" dirty="0" smtClean="0"/>
              <a:t>I have made some life long friends – some co-workers, some brokers &amp; some customers</a:t>
            </a:r>
          </a:p>
          <a:p>
            <a:r>
              <a:rPr lang="en-US" dirty="0" smtClean="0"/>
              <a:t>I won $10 from Tim Noonan, once, playing golf.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about 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4697E3-6F7A-4CE1-8411-121C8A3639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3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Facing the industry</a:t>
            </a:r>
          </a:p>
          <a:p>
            <a:r>
              <a:rPr lang="en-US" dirty="0" smtClean="0"/>
              <a:t>Emerging Risks</a:t>
            </a:r>
          </a:p>
          <a:p>
            <a:r>
              <a:rPr lang="en-US" dirty="0" smtClean="0"/>
              <a:t>Globalization</a:t>
            </a:r>
          </a:p>
          <a:p>
            <a:r>
              <a:rPr lang="en-US" dirty="0" smtClean="0"/>
              <a:t>Pace of Change</a:t>
            </a:r>
          </a:p>
          <a:p>
            <a:r>
              <a:rPr lang="en-US" dirty="0" smtClean="0"/>
              <a:t>Data Availability &amp; Quality </a:t>
            </a:r>
          </a:p>
          <a:p>
            <a:r>
              <a:rPr lang="en-US" dirty="0" smtClean="0"/>
              <a:t>Climate Change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Creating opportunities for people</a:t>
            </a:r>
            <a:endParaRPr lang="en-US" b="1" dirty="0"/>
          </a:p>
          <a:p>
            <a:r>
              <a:rPr lang="en-US" dirty="0" smtClean="0"/>
              <a:t>Dynamics above are changing &amp; creating roles (</a:t>
            </a:r>
            <a:r>
              <a:rPr lang="en-US" dirty="0"/>
              <a:t>D</a:t>
            </a:r>
            <a:r>
              <a:rPr lang="en-US" dirty="0" smtClean="0"/>
              <a:t>ata Scientists, Cyber Underwriters,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Shrinking labor pool &amp; aging workforce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and Changing </a:t>
            </a:r>
            <a:r>
              <a:rPr lang="en-US" dirty="0"/>
              <a:t>I</a:t>
            </a:r>
            <a:r>
              <a:rPr lang="en-US" dirty="0" smtClean="0"/>
              <a:t>ndustry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4697E3-6F7A-4CE1-8411-121C8A36393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Insurance Company</a:t>
            </a:r>
          </a:p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Claims</a:t>
            </a:r>
          </a:p>
          <a:p>
            <a:r>
              <a:rPr lang="en-US" dirty="0" smtClean="0"/>
              <a:t>Risk Engineering</a:t>
            </a:r>
          </a:p>
          <a:p>
            <a:r>
              <a:rPr lang="en-US" dirty="0" smtClean="0"/>
              <a:t>Premium Audit</a:t>
            </a:r>
          </a:p>
          <a:p>
            <a:r>
              <a:rPr lang="en-US" dirty="0"/>
              <a:t>Data </a:t>
            </a:r>
            <a:r>
              <a:rPr lang="en-US" dirty="0" smtClean="0"/>
              <a:t>Science/Actuarial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Estate Management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Management/Operations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Brokerage</a:t>
            </a:r>
          </a:p>
          <a:p>
            <a:r>
              <a:rPr lang="en-US" dirty="0" smtClean="0"/>
              <a:t>Producer</a:t>
            </a:r>
          </a:p>
          <a:p>
            <a:r>
              <a:rPr lang="en-US" dirty="0" smtClean="0"/>
              <a:t>Account Executive</a:t>
            </a:r>
          </a:p>
          <a:p>
            <a:r>
              <a:rPr lang="en-US" dirty="0" smtClean="0"/>
              <a:t>Risk Engineering</a:t>
            </a:r>
          </a:p>
          <a:p>
            <a:r>
              <a:rPr lang="en-US" dirty="0" smtClean="0"/>
              <a:t>Claims </a:t>
            </a:r>
          </a:p>
          <a:p>
            <a:r>
              <a:rPr lang="en-US" dirty="0"/>
              <a:t>Data </a:t>
            </a:r>
            <a:r>
              <a:rPr lang="en-US" dirty="0" smtClean="0"/>
              <a:t>Science/Actuarial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Estate Management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Management/Operations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jobs exist in the Insurance Industry?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4697E3-6F7A-4CE1-8411-121C8A3639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company that suits your personality &amp; your skill set.</a:t>
            </a:r>
          </a:p>
          <a:p>
            <a:r>
              <a:rPr lang="en-US" dirty="0" smtClean="0"/>
              <a:t>Look for the Culture of the company (or the division you would be working in).</a:t>
            </a:r>
          </a:p>
          <a:p>
            <a:r>
              <a:rPr lang="en-US" dirty="0" smtClean="0"/>
              <a:t>Who you work with/for may be more important than the company that you work for.</a:t>
            </a:r>
          </a:p>
          <a:p>
            <a:r>
              <a:rPr lang="en-US" dirty="0" smtClean="0"/>
              <a:t>Find a work life balance that suits you, but remember that work is important.</a:t>
            </a:r>
          </a:p>
          <a:p>
            <a:r>
              <a:rPr lang="en-US" dirty="0" smtClean="0"/>
              <a:t>Self awareness is key to success</a:t>
            </a:r>
          </a:p>
          <a:p>
            <a:r>
              <a:rPr lang="en-US" dirty="0" smtClean="0"/>
              <a:t>Ask for &amp; listen to feedback (from qualified people) and adjust.</a:t>
            </a:r>
          </a:p>
          <a:p>
            <a:r>
              <a:rPr lang="en-US" dirty="0"/>
              <a:t>Getting paid is important</a:t>
            </a:r>
          </a:p>
          <a:p>
            <a:r>
              <a:rPr lang="en-US" dirty="0"/>
              <a:t>BUT don’t take a job just to get paid.</a:t>
            </a:r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What pays off regardless of the industry/career you choose?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4697E3-6F7A-4CE1-8411-121C8A3639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ompass_43.jpg"/>
</p:tagLst>
</file>

<file path=ppt/theme/theme1.xml><?xml version="1.0" encoding="utf-8"?>
<a:theme xmlns:a="http://schemas.openxmlformats.org/drawingml/2006/main" name="Zurich White">
  <a:themeElements>
    <a:clrScheme name="Z Primary and Secondary">
      <a:dk1>
        <a:srgbClr val="000066"/>
      </a:dk1>
      <a:lt1>
        <a:srgbClr val="FFFFFF"/>
      </a:lt1>
      <a:dk2>
        <a:srgbClr val="000066"/>
      </a:dk2>
      <a:lt2>
        <a:srgbClr val="009EFE"/>
      </a:lt2>
      <a:accent1>
        <a:srgbClr val="003399"/>
      </a:accent1>
      <a:accent2>
        <a:srgbClr val="97C1E3"/>
      </a:accent2>
      <a:accent3>
        <a:srgbClr val="4F90C8"/>
      </a:accent3>
      <a:accent4>
        <a:srgbClr val="D5CEB5"/>
      </a:accent4>
      <a:accent5>
        <a:srgbClr val="A89F96"/>
      </a:accent5>
      <a:accent6>
        <a:srgbClr val="E7ECEB"/>
      </a:accent6>
      <a:hlink>
        <a:srgbClr val="009EFE"/>
      </a:hlink>
      <a:folHlink>
        <a:srgbClr val="A89F96"/>
      </a:folHlink>
    </a:clrScheme>
    <a:fontScheme name="Zurich Font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smtClean="0"/>
        </a:defPPr>
      </a:lstStyle>
    </a:txDef>
  </a:objectDefaults>
  <a:extraClrSchemeLst>
    <a:extraClrScheme>
      <a:clrScheme name="Z Primary and Secondary">
        <a:dk1>
          <a:srgbClr val="000066"/>
        </a:dk1>
        <a:lt1>
          <a:srgbClr val="FFFFFF"/>
        </a:lt1>
        <a:dk2>
          <a:srgbClr val="000066"/>
        </a:dk2>
        <a:lt2>
          <a:srgbClr val="009EFE"/>
        </a:lt2>
        <a:accent1>
          <a:srgbClr val="003399"/>
        </a:accent1>
        <a:accent2>
          <a:srgbClr val="97C1E3"/>
        </a:accent2>
        <a:accent3>
          <a:srgbClr val="4F90C8"/>
        </a:accent3>
        <a:accent4>
          <a:srgbClr val="D5CEB5"/>
        </a:accent4>
        <a:accent5>
          <a:srgbClr val="A89F96"/>
        </a:accent5>
        <a:accent6>
          <a:srgbClr val="E7ECEB"/>
        </a:accent6>
        <a:hlink>
          <a:srgbClr val="009EFE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1">
      <a:srgbClr val="003399"/>
    </a:custClr>
    <a:custClr name="Zurich blue 2">
      <a:srgbClr val="000066"/>
    </a:custClr>
    <a:custClr name="Sky blue">
      <a:srgbClr val="009EFE"/>
    </a:custClr>
    <a:custClr name="Mid blue">
      <a:srgbClr val="4F90C8"/>
    </a:custClr>
    <a:custClr name="Light blue">
      <a:srgbClr val="97C1E3"/>
    </a:custClr>
    <a:custClr name="Sand Stone">
      <a:srgbClr val="D5CEB5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White">
      <a:srgbClr val="FFFFFF"/>
    </a:custClr>
    <a:custClr name="Teal">
      <a:srgbClr val="007396"/>
    </a:custClr>
    <a:custClr name="Turquoise">
      <a:srgbClr val="00BFB3"/>
    </a:custClr>
    <a:custClr name="Lemon">
      <a:srgbClr val="E0E27C"/>
    </a:custClr>
    <a:custClr name="Orange">
      <a:srgbClr val="F69C00"/>
    </a:custClr>
    <a:custClr name="Salmon">
      <a:srgbClr val="EA635C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Pres_white_on_blue</Template>
  <TotalTime>76</TotalTime>
  <Words>352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Zurich White</vt:lpstr>
      <vt:lpstr>CSUN - Professor for a Day</vt:lpstr>
      <vt:lpstr>A little bit about me</vt:lpstr>
      <vt:lpstr>Complex and Changing Industry </vt:lpstr>
      <vt:lpstr>What jobs exist in the Insurance Industry?</vt:lpstr>
      <vt:lpstr>Advice</vt:lpstr>
    </vt:vector>
  </TitlesOfParts>
  <Company>ZFS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CSUN - Professor for a Day</dc:title>
  <dc:creator>William Blake</dc:creator>
  <cp:lastModifiedBy>laptop</cp:lastModifiedBy>
  <cp:revision>7</cp:revision>
  <dcterms:created xsi:type="dcterms:W3CDTF">2017-10-11T00:05:05Z</dcterms:created>
  <dcterms:modified xsi:type="dcterms:W3CDTF">2017-10-11T03:54:48Z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urichVersion">
    <vt:lpwstr>5</vt:lpwstr>
  </property>
  <property fmtid="{D5CDD505-2E9C-101B-9397-08002B2CF9AE}" pid="3" name="Data Classification String">
    <vt:lpwstr>INTERNAL USE ONLY</vt:lpwstr>
  </property>
  <property fmtid="{D5CDD505-2E9C-101B-9397-08002B2CF9AE}" pid="4" name="Data Classification Identifier">
    <vt:lpwstr>1dd101ec51a2f103d0d6b0764239b8736c38aace</vt:lpwstr>
  </property>
</Properties>
</file>