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8" r:id="rId4"/>
    <p:sldId id="259" r:id="rId5"/>
    <p:sldId id="261" r:id="rId6"/>
    <p:sldId id="262" r:id="rId7"/>
    <p:sldId id="267" r:id="rId8"/>
    <p:sldId id="268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F3A"/>
    <a:srgbClr val="277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65" d="100"/>
          <a:sy n="165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2FD9C193-58BD-45AA-88AE-C2BF85B44B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315" name="Rectangle 1027">
            <a:extLst>
              <a:ext uri="{FF2B5EF4-FFF2-40B4-BE49-F238E27FC236}">
                <a16:creationId xmlns:a16="http://schemas.microsoft.com/office/drawing/2014/main" id="{B2FEB2E3-62DD-4672-B295-5727B63F4D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316" name="Rectangle 1028">
            <a:extLst>
              <a:ext uri="{FF2B5EF4-FFF2-40B4-BE49-F238E27FC236}">
                <a16:creationId xmlns:a16="http://schemas.microsoft.com/office/drawing/2014/main" id="{040F5CE2-C5F6-4278-9E17-E761FD2DBFA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317" name="Rectangle 1029">
            <a:extLst>
              <a:ext uri="{FF2B5EF4-FFF2-40B4-BE49-F238E27FC236}">
                <a16:creationId xmlns:a16="http://schemas.microsoft.com/office/drawing/2014/main" id="{616AC53B-5863-482B-AD55-07F4E7F744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546EA2-8573-4021-B745-4538138F0F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52E034-A264-4953-A60F-0785388ECA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C9FD05-5CF7-4617-A038-A8538E747E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B5F0A8E8-1B97-4E59-BC5C-6ED549EAE42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8DC4552D-4D4D-40E5-9C52-2A770DA5A2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78CA6C6-7A72-49A3-A84B-AD812F6A52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5C3896B4-B7CC-4501-87BD-CD90AEB860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CD3CD8-BD86-4C20-8423-01A8644034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D526BB-7151-490D-83D0-8B8137E481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9477C-0966-4704-ADAA-EDAEA881657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CD3B548-9387-4E6E-81A1-DBBB58DC7E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0050E0A-8DA9-48EB-865A-4E9FA7A85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94C1DE-00E8-47F9-BEE2-A80A642799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7E784-120D-44DA-BC57-A7A5A95412E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ADDFEF5A-46FA-47C8-9CA6-0D731C8CB6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5CA62DF-9385-4FF2-9345-0DE0780B1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A61265-FE71-4530-94C3-A5BC73B31D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554B8-D3E4-43B4-BD12-8DB013BE5A4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AC4A89E-7AEF-40C6-8E0E-55E559E48F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D94962C-5CC7-4CE4-AF04-CFD4F0BD2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F67D4C-2250-484C-B9B2-4A9BB0F0E1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96494-BF9A-4274-983D-0675C31349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61C85C7-723F-4919-B9F2-622BA65C2E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9C26859-944B-42E9-B60A-7A2CA9F43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C5A4E8-A175-4328-A332-E5039CD1B2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3CEAD-A1F8-4B71-9C02-9424B3B37F3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349F2BB-18DB-4EEB-8B89-B7DC1ACE00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70BE8E7-7D68-4A61-BF01-1799ED98D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4CF616-4FED-4E86-A836-B9530A2D1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492B2-B783-4B20-89D4-19BE563AADD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0FA73B0-2F22-42B2-B505-E4D5910671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7B873D5-F61D-4A15-9662-9F1DE9C5C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C5AF97-1E5E-4899-B3EB-1996585CA6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CA406-E750-4160-9CA7-4768E21A1C8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3F34CD-ED0D-42C1-8BB6-CA0A22168E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004E596-7DF0-436E-A478-8E6ACD9C3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66D0BC-6235-4380-A107-5942F587F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8628C8-92FF-4410-94F9-5D831A05E4F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4591CFE2-F51F-4805-845C-FF7C9713C4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4B92C71-1048-4095-8B70-E1BCD2CAD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32C04A-58E2-40FC-94A2-D10C46C99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CB244-73B9-4BB8-BCFA-0E63F85DF11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8850D6C6-1742-4CB9-85B7-D6E87AAD10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F44702D-4587-4856-BC7F-1CBCDBEFE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CD34E8-B1CE-4D98-AFDB-4DA2CF9F7D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5C529-50BC-42E6-8BCE-7A786018C09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6B394A0-7E62-4816-86E2-566188FB119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C661125-0198-4E54-B590-E6DF5CFBA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F257-1FD4-4F53-B4E2-584326C2F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3D0C4-EFD9-4066-8677-F6869C64B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D8E20-76DB-4C2B-82AB-61DA313739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20A6B1-61C4-430C-9965-465EA176D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460245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E6810-F76A-418F-9234-188A30B3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B7CDE-C922-43A1-9BF0-FEE4A9CEC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9C8E2-1B4D-4B5A-9611-D3B68BE3C1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462686-5C20-49A0-9B8B-9E3304989F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697259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EFB4C-9D78-4434-816A-379511451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E2FD7-E4EC-4942-935A-5F26D1061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A2C52-D887-4112-A20A-80F766C5EF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6D71E8-EA38-490F-B32D-36D45CAFF5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353541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650F9-CC67-4A7E-B4BF-42FB489E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6314C-C3D2-4B5C-AA0A-121DBA52B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AB720-7CC0-4B65-8DDD-3F90924723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9113C1-9B8F-4114-83C2-3C9D94BBC3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33586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C07FA-7358-4690-9A37-06683A98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EFA35-CF1D-4D83-91B4-78C1B2C1B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6A170-6500-4693-9BBF-66E73EB1EE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E7BBFA-5559-4767-8C44-B67A4E0A9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605637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7EE6-2A54-4D99-A8CA-6DC912EF4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0A876-91A7-48B5-B821-9190A0575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47255-6156-4E87-A30F-D77B194A4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16CAA-541D-4BB8-9825-0BDDD058C9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A84377-59FB-438D-9531-F11AC64238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89176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46DA6-912F-4706-9A01-00BF8C65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B2C22-7278-4AD8-B1E9-ECFCCBC6A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C66DCB-3339-42F2-857B-E17EBE264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5B5BD-6FBC-4F23-9A12-A6B5FED69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37DBC-8404-4C66-9F87-297A4F829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FD9E9-B1AA-42BA-A4D6-7CF97D8534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0A50EB-39D4-48CF-A428-D683245A6D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92027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E1B3-17F6-41FD-AAA9-9FB8873F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A0B545-3F3C-4698-82C7-35EC9F6829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43BC03-DAF1-4BEC-B9A2-41D4444574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74113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CBFB15-1E75-4CBF-8D26-44F0BA145A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6BF8CC-41A5-463B-94E8-4766F7BC23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283242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E56D4-7CAE-4597-A0CF-93813F81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F1E2-1C52-4D80-8FBD-EE65A0C0C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042A3-3514-4758-A65D-9D995E762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8AEB7-F5E1-4551-B105-E71913FB8E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E57381-0E2C-481A-92C9-D309E6C80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08936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EF7CA-FFCD-4110-B1B1-7F83BB6D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C74C39-0F9E-4B9E-BD04-DB981C93D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0AE82-C14E-4A94-B1CC-09D026599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FBFE34-7282-4E22-A20A-33920C5EDC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2323FF-F7FB-4C37-B4D8-7E15F62F5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60250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DB4B37-9DF0-429C-804C-088219049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B8372-A5F6-4039-B6CA-FABD04299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37A3106-799A-4A43-8883-44BBD09749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44701D-4E6B-4967-B2C8-917CF2D08B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02A560E-06E5-4326-8D6F-14B69AD001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38300"/>
            <a:ext cx="7696200" cy="3581400"/>
          </a:xfrm>
        </p:spPr>
        <p:txBody>
          <a:bodyPr anchor="ctr"/>
          <a:lstStyle/>
          <a:p>
            <a:r>
              <a:rPr lang="en-US" altLang="en-US" sz="4400" b="1"/>
              <a:t>WELCOME TO BUS 302</a:t>
            </a:r>
            <a:r>
              <a:rPr lang="en-US" altLang="en-US" sz="4000" b="1"/>
              <a:t> </a:t>
            </a:r>
            <a:br>
              <a:rPr lang="en-US" altLang="en-US" sz="4000" b="1"/>
            </a:br>
            <a:r>
              <a:rPr lang="en-US" altLang="en-US" sz="3600" b="1"/>
              <a:t>The Gateway Experience</a:t>
            </a:r>
            <a:br>
              <a:rPr lang="en-US" altLang="en-US" sz="4000" b="1"/>
            </a:br>
            <a:br>
              <a:rPr lang="en-US" altLang="en-US" sz="4000" b="1"/>
            </a:br>
            <a:r>
              <a:rPr lang="en-US" altLang="en-US" sz="4000" b="1"/>
              <a:t> </a:t>
            </a:r>
            <a:r>
              <a:rPr lang="en-US" altLang="en-US" sz="3200" b="1"/>
              <a:t>For more information visit:</a:t>
            </a:r>
            <a:br>
              <a:rPr lang="en-US" altLang="en-US" sz="3200" b="1"/>
            </a:br>
            <a:r>
              <a:rPr lang="en-US" altLang="en-US" sz="2800" b="1">
                <a:solidFill>
                  <a:srgbClr val="277EFF"/>
                </a:solidFill>
              </a:rPr>
              <a:t>http://www.csun.edu/bus302/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87EF247-6DFB-466F-A70D-97A640941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BUS 302L – Gateway Lab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0A6427B-5F80-4B54-9736-037008FEDB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You must take BUS 302L either: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Prior to taking BUS 302 </a:t>
            </a:r>
          </a:p>
          <a:p>
            <a:pPr lvl="1">
              <a:lnSpc>
                <a:spcPct val="90000"/>
              </a:lnSpc>
            </a:pPr>
            <a:r>
              <a:rPr lang="en-US" altLang="en-US" b="1" i="1"/>
              <a:t>OR</a:t>
            </a:r>
            <a:r>
              <a:rPr lang="en-US" altLang="en-US"/>
              <a:t> at the same time you take BUS 302</a:t>
            </a:r>
          </a:p>
          <a:p>
            <a:pPr>
              <a:lnSpc>
                <a:spcPct val="90000"/>
              </a:lnSpc>
            </a:pPr>
            <a:r>
              <a:rPr lang="en-US" altLang="en-US"/>
              <a:t>You will not be able to enroll in 400-level business classes until you pass both BUS 302 and 302L.</a:t>
            </a:r>
          </a:p>
          <a:p>
            <a:pPr>
              <a:lnSpc>
                <a:spcPct val="90000"/>
              </a:lnSpc>
            </a:pPr>
            <a:r>
              <a:rPr lang="en-US" altLang="en-US"/>
              <a:t>Enroll now – all 302L sections are open; there are no class size limits.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043BDD4-6D72-4A49-A6FF-FE247CA71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Why Gateway?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1764A70-BFBE-4C0F-936E-FD356C4F9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Responds to feedback from alumni and employers: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Need for better communication skills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Ability to work in teams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Think critically and strategically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Responds to university priority of increasing graduation rates by: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Ensuring a common set of skills and knowledge for </a:t>
            </a:r>
            <a:r>
              <a:rPr lang="en-US" altLang="en-US" sz="2400" u="sng"/>
              <a:t>all</a:t>
            </a:r>
            <a:r>
              <a:rPr lang="en-US" altLang="en-US" sz="2400"/>
              <a:t> (CSUN and transfer) students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Prepare students for upper division work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33B9990-4C57-46FE-95D5-9BD79EE3C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Gateway Course Objectives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7F660D-5417-49FA-975E-254742AE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343400"/>
          </a:xfrm>
        </p:spPr>
        <p:txBody>
          <a:bodyPr/>
          <a:lstStyle/>
          <a:p>
            <a:r>
              <a:rPr lang="en-US" altLang="en-US" sz="2800"/>
              <a:t>Learn to build and work effectively in teams.</a:t>
            </a:r>
            <a:endParaRPr lang="en-US" altLang="en-US" sz="280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altLang="en-US" sz="2800"/>
              <a:t>Enhance written and oral communication.</a:t>
            </a:r>
          </a:p>
          <a:p>
            <a:r>
              <a:rPr lang="en-US" altLang="en-US" sz="2800"/>
              <a:t>Understand the cross disciplinary nature of business problems and strategies.</a:t>
            </a:r>
          </a:p>
          <a:p>
            <a:r>
              <a:rPr lang="en-US" altLang="en-US" sz="2800"/>
              <a:t>Review lower division business core material.</a:t>
            </a:r>
          </a:p>
          <a:p>
            <a:r>
              <a:rPr lang="en-US" altLang="en-US" sz="2800"/>
              <a:t>Use ethical thinking in solving business problems. 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BC99A2D-5284-423B-BEB7-A7DDA7E98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</p:spPr>
        <p:txBody>
          <a:bodyPr/>
          <a:lstStyle/>
          <a:p>
            <a:r>
              <a:rPr lang="en-US" altLang="en-US" sz="3600" b="1"/>
              <a:t>How Will Gateway be Delivered?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D176A29-B3D6-47C5-B8BC-C01039F10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Active Student Learning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Student preparedness is key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Teaching Method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Faculty are coaches not lecturers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Students prepare and present homework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Most assignments require working in teams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Formal and informal oral presentations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48C30E4-DDF4-418B-A7D4-F6B649C6C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Objective 1:</a:t>
            </a:r>
            <a:br>
              <a:rPr lang="en-US" altLang="en-US" sz="3600" b="1"/>
            </a:br>
            <a:r>
              <a:rPr lang="en-US" altLang="en-US" sz="3600" b="1"/>
              <a:t>Learn to Build and Work Effectively in Teams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3D5ABF5-EF96-4945-879E-228729759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153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Work in teams on: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Teams’ Exercises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Lower Division Core Cases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Ethics Cases	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Grade will depend upon: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Instructor Evaluation of Case Analysis and Team Exercises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Peer Evaluation by Team Members</a:t>
            </a:r>
          </a:p>
          <a:p>
            <a:pPr lvl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260E835-963A-4722-80F3-64E2ADEE3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153400" cy="1143000"/>
          </a:xfrm>
        </p:spPr>
        <p:txBody>
          <a:bodyPr/>
          <a:lstStyle/>
          <a:p>
            <a:r>
              <a:rPr lang="en-US" altLang="en-US" sz="3600" b="1"/>
              <a:t>Objective 2:</a:t>
            </a:r>
            <a:br>
              <a:rPr lang="en-US" altLang="en-US" sz="3600" b="1"/>
            </a:br>
            <a:r>
              <a:rPr lang="en-US" altLang="en-US" sz="3600" b="1"/>
              <a:t>Written and Oral Communication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7444E35-21AB-41BA-91DF-573F3E7C4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057400"/>
            <a:ext cx="8001000" cy="4343400"/>
          </a:xfrm>
        </p:spPr>
        <p:txBody>
          <a:bodyPr/>
          <a:lstStyle/>
          <a:p>
            <a:r>
              <a:rPr lang="en-US" altLang="en-US" sz="2800"/>
              <a:t>Written Assignments</a:t>
            </a:r>
          </a:p>
          <a:p>
            <a:pPr lvl="1"/>
            <a:r>
              <a:rPr lang="en-US" altLang="en-US" sz="2400"/>
              <a:t>Writing grade on four LDC cases</a:t>
            </a:r>
          </a:p>
          <a:p>
            <a:pPr lvl="1"/>
            <a:r>
              <a:rPr lang="en-US" altLang="en-US" sz="2400"/>
              <a:t>One or two other written assignments</a:t>
            </a:r>
          </a:p>
          <a:p>
            <a:r>
              <a:rPr lang="en-US" altLang="en-US" sz="2800"/>
              <a:t>Oral Presentations (Formal and Informal)</a:t>
            </a:r>
          </a:p>
          <a:p>
            <a:pPr lvl="1"/>
            <a:r>
              <a:rPr lang="en-US" altLang="en-US" sz="2400"/>
              <a:t>As part of your team’s LDC case presentation</a:t>
            </a:r>
          </a:p>
          <a:p>
            <a:pPr lvl="1"/>
            <a:r>
              <a:rPr lang="en-US" altLang="en-US" sz="2400"/>
              <a:t>As part of a challenge team for LDC case</a:t>
            </a:r>
          </a:p>
          <a:p>
            <a:pPr lvl="1"/>
            <a:r>
              <a:rPr lang="en-US" altLang="en-US" sz="2400"/>
              <a:t>Contribution to class via class participation</a:t>
            </a:r>
          </a:p>
          <a:p>
            <a:r>
              <a:rPr lang="en-US" altLang="en-US" sz="2800"/>
              <a:t>Individual participation in class exercises, readings, activities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0A9EBA29-C755-4617-B0DC-88FD1AF35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0"/>
            <a:ext cx="80010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FontTx/>
              <a:buChar char="–"/>
            </a:pPr>
            <a:endParaRPr lang="en-US" altLang="en-US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26D8A4B-ED9D-433B-88FD-3D7F3E8D7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600200"/>
            <a:ext cx="8153400" cy="1143000"/>
          </a:xfrm>
        </p:spPr>
        <p:txBody>
          <a:bodyPr/>
          <a:lstStyle/>
          <a:p>
            <a:r>
              <a:rPr lang="en-US" altLang="en-US" sz="3600" b="1"/>
              <a:t>Objectives 3 and 4:</a:t>
            </a:r>
            <a:br>
              <a:rPr lang="en-US" altLang="en-US" sz="3600" b="1"/>
            </a:br>
            <a:br>
              <a:rPr lang="en-US" altLang="en-US" sz="2000" b="1"/>
            </a:br>
            <a:r>
              <a:rPr lang="en-US" altLang="en-US" sz="3600" b="1"/>
              <a:t>Understand Cross Disciplinary Nature of Business Problems</a:t>
            </a:r>
            <a:br>
              <a:rPr lang="en-US" altLang="en-US" sz="3600" b="1"/>
            </a:br>
            <a:br>
              <a:rPr lang="en-US" altLang="en-US" sz="2000" b="1"/>
            </a:br>
            <a:r>
              <a:rPr lang="en-US" altLang="en-US" sz="3600" b="1"/>
              <a:t>Review Lower Division Business Core Material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F902B22-1B05-46AC-941C-33B445E09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886200"/>
            <a:ext cx="8001000" cy="4343400"/>
          </a:xfrm>
        </p:spPr>
        <p:txBody>
          <a:bodyPr/>
          <a:lstStyle/>
          <a:p>
            <a:r>
              <a:rPr lang="en-US" altLang="en-US"/>
              <a:t>Written and oral work on </a:t>
            </a:r>
          </a:p>
          <a:p>
            <a:pPr lvl="1"/>
            <a:r>
              <a:rPr lang="en-US" altLang="en-US"/>
              <a:t>LDC cases</a:t>
            </a:r>
          </a:p>
          <a:p>
            <a:pPr lvl="1"/>
            <a:r>
              <a:rPr lang="en-US" altLang="en-US"/>
              <a:t>Integrates material in strategic thinking, ethics, economics, accounting, business law, and statistics</a:t>
            </a:r>
          </a:p>
          <a:p>
            <a:pPr lvl="1"/>
            <a:endParaRPr lang="en-US" altLang="en-US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8E5E9FFB-84A3-4B89-89A0-9CC7FD7B5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200400"/>
            <a:ext cx="80010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–"/>
            </a:pPr>
            <a:endParaRPr lang="en-US" altLang="en-US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A1B39C9-4C7A-4405-91D7-5FE4B338A5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altLang="en-US" sz="3600" b="1"/>
              <a:t>Objective 5:</a:t>
            </a:r>
            <a:br>
              <a:rPr lang="en-US" altLang="en-US" sz="3600" b="1"/>
            </a:br>
            <a:r>
              <a:rPr lang="en-US" altLang="en-US" sz="3600" b="1"/>
              <a:t>Use Ethical Thinking in Solving Business Problems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05C7837-A53F-41A9-A147-E158B6856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2057400"/>
            <a:ext cx="8001000" cy="4343400"/>
          </a:xfrm>
        </p:spPr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r>
              <a:rPr lang="en-US" altLang="en-US"/>
              <a:t>Written and oral presentation of ethics cases and ethics material in LDC cases </a:t>
            </a:r>
          </a:p>
          <a:p>
            <a:r>
              <a:rPr lang="en-US" altLang="en-US"/>
              <a:t>Individual in-class ethics writing assignment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E889B6BA-DEC5-4AAE-9637-8E211987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0"/>
            <a:ext cx="80010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FontTx/>
              <a:buChar char="–"/>
            </a:pPr>
            <a:endParaRPr lang="en-US" altLang="en-US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5991BFE-A4D8-4964-9DF2-4E77D3D03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Tips to Succeed in Gateway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7F2A5AA-3F7C-42A0-9014-9A911EDC0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Complete all assignments before class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Invest in your team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FC3F3A"/>
                </a:solidFill>
              </a:rPr>
              <a:t>Remember you are learning how to build an effective team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Plan ahead and budget time for class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FC3F3A"/>
                </a:solidFill>
              </a:rPr>
              <a:t>Take LDC exams early and get them out of the way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Learn from each other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FC3F3A"/>
                </a:solidFill>
              </a:rPr>
              <a:t>Take advantage of LDC subject area expertise within your team</a:t>
            </a: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473</Words>
  <Application>Microsoft Office PowerPoint</Application>
  <PresentationFormat>On-screen Show (4:3)</PresentationFormat>
  <Paragraphs>72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Georgia</vt:lpstr>
      <vt:lpstr>Arial</vt:lpstr>
      <vt:lpstr>Default Design</vt:lpstr>
      <vt:lpstr>WELCOME TO BUS 302  The Gateway Experience   For more information visit: http://www.csun.edu/bus302/</vt:lpstr>
      <vt:lpstr>Why Gateway?</vt:lpstr>
      <vt:lpstr>Gateway Course Objectives</vt:lpstr>
      <vt:lpstr>How Will Gateway be Delivered?</vt:lpstr>
      <vt:lpstr>Objective 1: Learn to Build and Work Effectively in Teams</vt:lpstr>
      <vt:lpstr>Objective 2: Written and Oral Communication</vt:lpstr>
      <vt:lpstr>Objectives 3 and 4:  Understand Cross Disciplinary Nature of Business Problems  Review Lower Division Business Core Material</vt:lpstr>
      <vt:lpstr>Objective 5: Use Ethical Thinking in Solving Business Problems</vt:lpstr>
      <vt:lpstr>Tips to Succeed in Gateway</vt:lpstr>
      <vt:lpstr>BUS 302L – Gateway Lab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GATEWAY 302</dc:title>
  <dc:creator>Richard Gunther</dc:creator>
  <cp:lastModifiedBy>Debora , Stephanie</cp:lastModifiedBy>
  <cp:revision>22</cp:revision>
  <dcterms:created xsi:type="dcterms:W3CDTF">2002-06-13T16:22:44Z</dcterms:created>
  <dcterms:modified xsi:type="dcterms:W3CDTF">2021-09-27T19:19:46Z</dcterms:modified>
</cp:coreProperties>
</file>