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334" r:id="rId2"/>
    <p:sldId id="266" r:id="rId3"/>
    <p:sldId id="304" r:id="rId4"/>
    <p:sldId id="287" r:id="rId5"/>
    <p:sldId id="312" r:id="rId6"/>
    <p:sldId id="325" r:id="rId7"/>
    <p:sldId id="313" r:id="rId8"/>
    <p:sldId id="305" r:id="rId9"/>
    <p:sldId id="288" r:id="rId10"/>
    <p:sldId id="274" r:id="rId11"/>
    <p:sldId id="332" r:id="rId12"/>
    <p:sldId id="330" r:id="rId13"/>
    <p:sldId id="275" r:id="rId14"/>
    <p:sldId id="335" r:id="rId15"/>
    <p:sldId id="289" r:id="rId16"/>
    <p:sldId id="306" r:id="rId17"/>
    <p:sldId id="307" r:id="rId18"/>
    <p:sldId id="302" r:id="rId19"/>
    <p:sldId id="319" r:id="rId20"/>
    <p:sldId id="315" r:id="rId21"/>
    <p:sldId id="323" r:id="rId22"/>
    <p:sldId id="337" r:id="rId23"/>
    <p:sldId id="290" r:id="rId24"/>
    <p:sldId id="278" r:id="rId25"/>
    <p:sldId id="281" r:id="rId26"/>
    <p:sldId id="286" r:id="rId27"/>
    <p:sldId id="291" r:id="rId28"/>
    <p:sldId id="293" r:id="rId29"/>
    <p:sldId id="295" r:id="rId30"/>
    <p:sldId id="296" r:id="rId3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C339C60D-D7D0-4145-B317-8717EDE08942}">
          <p14:sldIdLst>
            <p14:sldId id="334"/>
            <p14:sldId id="266"/>
            <p14:sldId id="304"/>
            <p14:sldId id="287"/>
            <p14:sldId id="312"/>
            <p14:sldId id="325"/>
            <p14:sldId id="313"/>
            <p14:sldId id="305"/>
            <p14:sldId id="288"/>
            <p14:sldId id="274"/>
            <p14:sldId id="332"/>
            <p14:sldId id="330"/>
            <p14:sldId id="275"/>
            <p14:sldId id="335"/>
            <p14:sldId id="289"/>
            <p14:sldId id="306"/>
            <p14:sldId id="307"/>
            <p14:sldId id="302"/>
            <p14:sldId id="319"/>
            <p14:sldId id="315"/>
            <p14:sldId id="323"/>
            <p14:sldId id="337"/>
            <p14:sldId id="290"/>
            <p14:sldId id="278"/>
            <p14:sldId id="281"/>
            <p14:sldId id="286"/>
            <p14:sldId id="291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rez, Callie A" initials="JCA" lastIdx="1" clrIdx="0">
    <p:extLst>
      <p:ext uri="{19B8F6BF-5375-455C-9EA6-DF929625EA0E}">
        <p15:presenceInfo xmlns:p15="http://schemas.microsoft.com/office/powerpoint/2012/main" userId="S-1-5-21-789336058-1708537768-1957994488-3598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10502-F3F2-431D-BDF4-F2CF67A0E63C}" v="32" dt="2020-08-21T17:36:17.829"/>
    <p1510:client id="{D8EE64D1-88F5-4AD6-8DF8-23AE61427D7F}" v="78" dt="2020-08-21T17:07:56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3" autoAdjust="0"/>
    <p:restoredTop sz="86429" autoAdjust="0"/>
  </p:normalViewPr>
  <p:slideViewPr>
    <p:cSldViewPr snapToGrid="0" snapToObjects="1">
      <p:cViewPr varScale="1">
        <p:scale>
          <a:sx n="120" d="100"/>
          <a:sy n="120" d="100"/>
        </p:scale>
        <p:origin x="42" y="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6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15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ie Juarez" userId="o/9mgQag4jmYQLhnIYOGszCWnfpP8jDXE8vDLB/HgTA=" providerId="None" clId="Web-{06510502-F3F2-431D-BDF4-F2CF67A0E63C}"/>
    <pc:docChg chg="modSld">
      <pc:chgData name="Callie Juarez" userId="o/9mgQag4jmYQLhnIYOGszCWnfpP8jDXE8vDLB/HgTA=" providerId="None" clId="Web-{06510502-F3F2-431D-BDF4-F2CF67A0E63C}" dt="2020-08-21T17:36:17.829" v="30" actId="1076"/>
      <pc:docMkLst>
        <pc:docMk/>
      </pc:docMkLst>
      <pc:sldChg chg="modSp">
        <pc:chgData name="Callie Juarez" userId="o/9mgQag4jmYQLhnIYOGszCWnfpP8jDXE8vDLB/HgTA=" providerId="None" clId="Web-{06510502-F3F2-431D-BDF4-F2CF67A0E63C}" dt="2020-08-21T17:36:17.829" v="30" actId="1076"/>
        <pc:sldMkLst>
          <pc:docMk/>
          <pc:sldMk cId="661134800" sldId="328"/>
        </pc:sldMkLst>
        <pc:spChg chg="mod">
          <ac:chgData name="Callie Juarez" userId="o/9mgQag4jmYQLhnIYOGszCWnfpP8jDXE8vDLB/HgTA=" providerId="None" clId="Web-{06510502-F3F2-431D-BDF4-F2CF67A0E63C}" dt="2020-08-21T17:36:17.829" v="30" actId="1076"/>
          <ac:spMkLst>
            <pc:docMk/>
            <pc:sldMk cId="661134800" sldId="328"/>
            <ac:spMk id="8" creationId="{00000000-0000-0000-0000-000000000000}"/>
          </ac:spMkLst>
        </pc:spChg>
      </pc:sldChg>
    </pc:docChg>
  </pc:docChgLst>
  <pc:docChgLst>
    <pc:chgData name="Callie Juarez" userId="o/9mgQag4jmYQLhnIYOGszCWnfpP8jDXE8vDLB/HgTA=" providerId="None" clId="Web-{D8EE64D1-88F5-4AD6-8DF8-23AE61427D7F}"/>
    <pc:docChg chg="modSld addSection delSection modSection">
      <pc:chgData name="Callie Juarez" userId="o/9mgQag4jmYQLhnIYOGszCWnfpP8jDXE8vDLB/HgTA=" providerId="None" clId="Web-{D8EE64D1-88F5-4AD6-8DF8-23AE61427D7F}" dt="2020-08-21T17:07:56.864" v="77"/>
      <pc:docMkLst>
        <pc:docMk/>
      </pc:docMkLst>
      <pc:sldChg chg="modSp">
        <pc:chgData name="Callie Juarez" userId="o/9mgQag4jmYQLhnIYOGszCWnfpP8jDXE8vDLB/HgTA=" providerId="None" clId="Web-{D8EE64D1-88F5-4AD6-8DF8-23AE61427D7F}" dt="2020-08-21T16:25:25.107" v="2"/>
        <pc:sldMkLst>
          <pc:docMk/>
          <pc:sldMk cId="477740789" sldId="266"/>
        </pc:sldMkLst>
        <pc:picChg chg="mod">
          <ac:chgData name="Callie Juarez" userId="o/9mgQag4jmYQLhnIYOGszCWnfpP8jDXE8vDLB/HgTA=" providerId="None" clId="Web-{D8EE64D1-88F5-4AD6-8DF8-23AE61427D7F}" dt="2020-08-21T16:24:40.964" v="0"/>
          <ac:picMkLst>
            <pc:docMk/>
            <pc:sldMk cId="477740789" sldId="266"/>
            <ac:picMk id="3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25:25.107" v="2"/>
          <ac:picMkLst>
            <pc:docMk/>
            <pc:sldMk cId="477740789" sldId="266"/>
            <ac:picMk id="11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25:05.497" v="1"/>
        <pc:sldMkLst>
          <pc:docMk/>
          <pc:sldMk cId="1867192865" sldId="268"/>
        </pc:sldMkLst>
        <pc:picChg chg="mod">
          <ac:chgData name="Callie Juarez" userId="o/9mgQag4jmYQLhnIYOGszCWnfpP8jDXE8vDLB/HgTA=" providerId="None" clId="Web-{D8EE64D1-88F5-4AD6-8DF8-23AE61427D7F}" dt="2020-08-21T16:25:05.497" v="1"/>
          <ac:picMkLst>
            <pc:docMk/>
            <pc:sldMk cId="1867192865" sldId="268"/>
            <ac:picMk id="7" creationId="{00000000-0000-0000-0000-000000000000}"/>
          </ac:picMkLst>
        </pc:picChg>
      </pc:sldChg>
      <pc:sldChg chg="delSp modSp">
        <pc:chgData name="Callie Juarez" userId="o/9mgQag4jmYQLhnIYOGszCWnfpP8jDXE8vDLB/HgTA=" providerId="None" clId="Web-{D8EE64D1-88F5-4AD6-8DF8-23AE61427D7F}" dt="2020-08-21T16:42:48.942" v="31"/>
        <pc:sldMkLst>
          <pc:docMk/>
          <pc:sldMk cId="1758542942" sldId="274"/>
        </pc:sldMkLst>
        <pc:picChg chg="mod">
          <ac:chgData name="Callie Juarez" userId="o/9mgQag4jmYQLhnIYOGszCWnfpP8jDXE8vDLB/HgTA=" providerId="None" clId="Web-{D8EE64D1-88F5-4AD6-8DF8-23AE61427D7F}" dt="2020-08-21T16:42:27.816" v="30"/>
          <ac:picMkLst>
            <pc:docMk/>
            <pc:sldMk cId="1758542942" sldId="274"/>
            <ac:picMk id="3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38:28.601" v="25"/>
          <ac:picMkLst>
            <pc:docMk/>
            <pc:sldMk cId="1758542942" sldId="274"/>
            <ac:picMk id="11" creationId="{00000000-0000-0000-0000-000000000000}"/>
          </ac:picMkLst>
        </pc:picChg>
        <pc:cxnChg chg="del">
          <ac:chgData name="Callie Juarez" userId="o/9mgQag4jmYQLhnIYOGszCWnfpP8jDXE8vDLB/HgTA=" providerId="None" clId="Web-{D8EE64D1-88F5-4AD6-8DF8-23AE61427D7F}" dt="2020-08-21T16:42:48.942" v="31"/>
          <ac:cxnSpMkLst>
            <pc:docMk/>
            <pc:sldMk cId="1758542942" sldId="274"/>
            <ac:cxnSpMk id="7" creationId="{00000000-0000-0000-0000-000000000000}"/>
          </ac:cxnSpMkLst>
        </pc:cxnChg>
      </pc:sldChg>
      <pc:sldChg chg="modSp">
        <pc:chgData name="Callie Juarez" userId="o/9mgQag4jmYQLhnIYOGszCWnfpP8jDXE8vDLB/HgTA=" providerId="None" clId="Web-{D8EE64D1-88F5-4AD6-8DF8-23AE61427D7F}" dt="2020-08-21T16:43:25.054" v="32"/>
        <pc:sldMkLst>
          <pc:docMk/>
          <pc:sldMk cId="809442879" sldId="275"/>
        </pc:sldMkLst>
        <pc:picChg chg="mod">
          <ac:chgData name="Callie Juarez" userId="o/9mgQag4jmYQLhnIYOGszCWnfpP8jDXE8vDLB/HgTA=" providerId="None" clId="Web-{D8EE64D1-88F5-4AD6-8DF8-23AE61427D7F}" dt="2020-08-21T16:43:25.054" v="32"/>
          <ac:picMkLst>
            <pc:docMk/>
            <pc:sldMk cId="809442879" sldId="275"/>
            <ac:picMk id="11" creationId="{00000000-0000-0000-0000-000000000000}"/>
          </ac:picMkLst>
        </pc:picChg>
      </pc:sldChg>
      <pc:sldChg chg="delSp modSp">
        <pc:chgData name="Callie Juarez" userId="o/9mgQag4jmYQLhnIYOGszCWnfpP8jDXE8vDLB/HgTA=" providerId="None" clId="Web-{D8EE64D1-88F5-4AD6-8DF8-23AE61427D7F}" dt="2020-08-21T16:53:46.320" v="53"/>
        <pc:sldMkLst>
          <pc:docMk/>
          <pc:sldMk cId="228576878" sldId="278"/>
        </pc:sldMkLst>
        <pc:picChg chg="del">
          <ac:chgData name="Callie Juarez" userId="o/9mgQag4jmYQLhnIYOGszCWnfpP8jDXE8vDLB/HgTA=" providerId="None" clId="Web-{D8EE64D1-88F5-4AD6-8DF8-23AE61427D7F}" dt="2020-08-21T16:53:46.320" v="53"/>
          <ac:picMkLst>
            <pc:docMk/>
            <pc:sldMk cId="228576878" sldId="278"/>
            <ac:picMk id="3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50:22.638" v="52"/>
          <ac:picMkLst>
            <pc:docMk/>
            <pc:sldMk cId="228576878" sldId="278"/>
            <ac:picMk id="11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54:41.448" v="55"/>
        <pc:sldMkLst>
          <pc:docMk/>
          <pc:sldMk cId="148546538" sldId="281"/>
        </pc:sldMkLst>
        <pc:picChg chg="mod">
          <ac:chgData name="Callie Juarez" userId="o/9mgQag4jmYQLhnIYOGszCWnfpP8jDXE8vDLB/HgTA=" providerId="None" clId="Web-{D8EE64D1-88F5-4AD6-8DF8-23AE61427D7F}" dt="2020-08-21T16:54:20.353" v="54"/>
          <ac:picMkLst>
            <pc:docMk/>
            <pc:sldMk cId="148546538" sldId="281"/>
            <ac:picMk id="2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54:41.448" v="55"/>
          <ac:picMkLst>
            <pc:docMk/>
            <pc:sldMk cId="148546538" sldId="281"/>
            <ac:picMk id="11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55:10.762" v="56"/>
        <pc:sldMkLst>
          <pc:docMk/>
          <pc:sldMk cId="917193737" sldId="286"/>
        </pc:sldMkLst>
        <pc:picChg chg="mod">
          <ac:chgData name="Callie Juarez" userId="o/9mgQag4jmYQLhnIYOGszCWnfpP8jDXE8vDLB/HgTA=" providerId="None" clId="Web-{D8EE64D1-88F5-4AD6-8DF8-23AE61427D7F}" dt="2020-08-21T16:55:10.762" v="56"/>
          <ac:picMkLst>
            <pc:docMk/>
            <pc:sldMk cId="917193737" sldId="286"/>
            <ac:picMk id="11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29:24.494" v="11"/>
        <pc:sldMkLst>
          <pc:docMk/>
          <pc:sldMk cId="1529359942" sldId="287"/>
        </pc:sldMkLst>
        <pc:picChg chg="mod">
          <ac:chgData name="Callie Juarez" userId="o/9mgQag4jmYQLhnIYOGszCWnfpP8jDXE8vDLB/HgTA=" providerId="None" clId="Web-{D8EE64D1-88F5-4AD6-8DF8-23AE61427D7F}" dt="2020-08-21T16:29:24.494" v="11"/>
          <ac:picMkLst>
            <pc:docMk/>
            <pc:sldMk cId="1529359942" sldId="287"/>
            <ac:picMk id="7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38:10.131" v="24"/>
        <pc:sldMkLst>
          <pc:docMk/>
          <pc:sldMk cId="3340538589" sldId="288"/>
        </pc:sldMkLst>
        <pc:picChg chg="mod">
          <ac:chgData name="Callie Juarez" userId="o/9mgQag4jmYQLhnIYOGszCWnfpP8jDXE8vDLB/HgTA=" providerId="None" clId="Web-{D8EE64D1-88F5-4AD6-8DF8-23AE61427D7F}" dt="2020-08-21T16:38:10.131" v="24"/>
          <ac:picMkLst>
            <pc:docMk/>
            <pc:sldMk cId="3340538589" sldId="288"/>
            <ac:picMk id="7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44:30.994" v="37"/>
        <pc:sldMkLst>
          <pc:docMk/>
          <pc:sldMk cId="3387605981" sldId="289"/>
        </pc:sldMkLst>
        <pc:picChg chg="mod">
          <ac:chgData name="Callie Juarez" userId="o/9mgQag4jmYQLhnIYOGszCWnfpP8jDXE8vDLB/HgTA=" providerId="None" clId="Web-{D8EE64D1-88F5-4AD6-8DF8-23AE61427D7F}" dt="2020-08-21T16:44:30.994" v="37"/>
          <ac:picMkLst>
            <pc:docMk/>
            <pc:sldMk cId="3387605981" sldId="289"/>
            <ac:picMk id="7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50:07.184" v="51"/>
        <pc:sldMkLst>
          <pc:docMk/>
          <pc:sldMk cId="2279234049" sldId="290"/>
        </pc:sldMkLst>
        <pc:picChg chg="mod">
          <ac:chgData name="Callie Juarez" userId="o/9mgQag4jmYQLhnIYOGszCWnfpP8jDXE8vDLB/HgTA=" providerId="None" clId="Web-{D8EE64D1-88F5-4AD6-8DF8-23AE61427D7F}" dt="2020-08-21T16:50:07.184" v="51"/>
          <ac:picMkLst>
            <pc:docMk/>
            <pc:sldMk cId="2279234049" sldId="290"/>
            <ac:picMk id="7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55:21.153" v="57"/>
        <pc:sldMkLst>
          <pc:docMk/>
          <pc:sldMk cId="3111943661" sldId="291"/>
        </pc:sldMkLst>
        <pc:picChg chg="mod">
          <ac:chgData name="Callie Juarez" userId="o/9mgQag4jmYQLhnIYOGszCWnfpP8jDXE8vDLB/HgTA=" providerId="None" clId="Web-{D8EE64D1-88F5-4AD6-8DF8-23AE61427D7F}" dt="2020-08-21T16:55:21.153" v="57"/>
          <ac:picMkLst>
            <pc:docMk/>
            <pc:sldMk cId="3111943661" sldId="291"/>
            <ac:picMk id="7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56:28.438" v="59"/>
        <pc:sldMkLst>
          <pc:docMk/>
          <pc:sldMk cId="285043179" sldId="293"/>
        </pc:sldMkLst>
        <pc:picChg chg="mod">
          <ac:chgData name="Callie Juarez" userId="o/9mgQag4jmYQLhnIYOGszCWnfpP8jDXE8vDLB/HgTA=" providerId="None" clId="Web-{D8EE64D1-88F5-4AD6-8DF8-23AE61427D7F}" dt="2020-08-21T16:56:28.438" v="59"/>
          <ac:picMkLst>
            <pc:docMk/>
            <pc:sldMk cId="285043179" sldId="293"/>
            <ac:picMk id="4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55:43.857" v="58"/>
          <ac:picMkLst>
            <pc:docMk/>
            <pc:sldMk cId="285043179" sldId="293"/>
            <ac:picMk id="11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7:00:35.904" v="69"/>
        <pc:sldMkLst>
          <pc:docMk/>
          <pc:sldMk cId="2531767478" sldId="295"/>
        </pc:sldMkLst>
        <pc:picChg chg="mod">
          <ac:chgData name="Callie Juarez" userId="o/9mgQag4jmYQLhnIYOGszCWnfpP8jDXE8vDLB/HgTA=" providerId="None" clId="Web-{D8EE64D1-88F5-4AD6-8DF8-23AE61427D7F}" dt="2020-08-21T17:00:35.904" v="69"/>
          <ac:picMkLst>
            <pc:docMk/>
            <pc:sldMk cId="2531767478" sldId="295"/>
            <ac:picMk id="2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7:00:14.543" v="68"/>
          <ac:picMkLst>
            <pc:docMk/>
            <pc:sldMk cId="2531767478" sldId="295"/>
            <ac:picMk id="11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7:01:04.608" v="71"/>
        <pc:sldMkLst>
          <pc:docMk/>
          <pc:sldMk cId="749572145" sldId="296"/>
        </pc:sldMkLst>
        <pc:picChg chg="mod">
          <ac:chgData name="Callie Juarez" userId="o/9mgQag4jmYQLhnIYOGszCWnfpP8jDXE8vDLB/HgTA=" providerId="None" clId="Web-{D8EE64D1-88F5-4AD6-8DF8-23AE61427D7F}" dt="2020-08-21T17:01:04.608" v="71"/>
          <ac:picMkLst>
            <pc:docMk/>
            <pc:sldMk cId="749572145" sldId="296"/>
            <ac:picMk id="3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7:00:53.061" v="70"/>
          <ac:picMkLst>
            <pc:docMk/>
            <pc:sldMk cId="749572145" sldId="296"/>
            <ac:picMk id="7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57:55.895" v="64"/>
        <pc:sldMkLst>
          <pc:docMk/>
          <pc:sldMk cId="2183138002" sldId="298"/>
        </pc:sldMkLst>
        <pc:picChg chg="mod">
          <ac:chgData name="Callie Juarez" userId="o/9mgQag4jmYQLhnIYOGszCWnfpP8jDXE8vDLB/HgTA=" providerId="None" clId="Web-{D8EE64D1-88F5-4AD6-8DF8-23AE61427D7F}" dt="2020-08-21T16:57:55.895" v="64"/>
          <ac:picMkLst>
            <pc:docMk/>
            <pc:sldMk cId="2183138002" sldId="298"/>
            <ac:picMk id="11" creationId="{00000000-0000-0000-0000-000000000000}"/>
          </ac:picMkLst>
        </pc:picChg>
      </pc:sldChg>
      <pc:sldChg chg="addSp delSp modSp">
        <pc:chgData name="Callie Juarez" userId="o/9mgQag4jmYQLhnIYOGszCWnfpP8jDXE8vDLB/HgTA=" providerId="None" clId="Web-{D8EE64D1-88F5-4AD6-8DF8-23AE61427D7F}" dt="2020-08-21T16:44:48.058" v="38"/>
        <pc:sldMkLst>
          <pc:docMk/>
          <pc:sldMk cId="1535539217" sldId="301"/>
        </pc:sldMkLst>
        <pc:picChg chg="add del">
          <ac:chgData name="Callie Juarez" userId="o/9mgQag4jmYQLhnIYOGszCWnfpP8jDXE8vDLB/HgTA=" providerId="None" clId="Web-{D8EE64D1-88F5-4AD6-8DF8-23AE61427D7F}" dt="2020-08-21T16:44:15.103" v="35"/>
          <ac:picMkLst>
            <pc:docMk/>
            <pc:sldMk cId="1535539217" sldId="301"/>
            <ac:picMk id="2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44:48.058" v="38"/>
          <ac:picMkLst>
            <pc:docMk/>
            <pc:sldMk cId="1535539217" sldId="301"/>
            <ac:picMk id="9218" creationId="{00000000-0000-0000-0000-000000000000}"/>
          </ac:picMkLst>
        </pc:picChg>
      </pc:sldChg>
      <pc:sldChg chg="delSp">
        <pc:chgData name="Callie Juarez" userId="o/9mgQag4jmYQLhnIYOGszCWnfpP8jDXE8vDLB/HgTA=" providerId="None" clId="Web-{D8EE64D1-88F5-4AD6-8DF8-23AE61427D7F}" dt="2020-08-21T16:45:33.263" v="41"/>
        <pc:sldMkLst>
          <pc:docMk/>
          <pc:sldMk cId="3601434317" sldId="302"/>
        </pc:sldMkLst>
        <pc:picChg chg="del">
          <ac:chgData name="Callie Juarez" userId="o/9mgQag4jmYQLhnIYOGszCWnfpP8jDXE8vDLB/HgTA=" providerId="None" clId="Web-{D8EE64D1-88F5-4AD6-8DF8-23AE61427D7F}" dt="2020-08-21T16:45:33.263" v="41"/>
          <ac:picMkLst>
            <pc:docMk/>
            <pc:sldMk cId="3601434317" sldId="302"/>
            <ac:picMk id="10242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49:46.183" v="50"/>
        <pc:sldMkLst>
          <pc:docMk/>
          <pc:sldMk cId="3427170149" sldId="303"/>
        </pc:sldMkLst>
        <pc:picChg chg="mod">
          <ac:chgData name="Callie Juarez" userId="o/9mgQag4jmYQLhnIYOGszCWnfpP8jDXE8vDLB/HgTA=" providerId="None" clId="Web-{D8EE64D1-88F5-4AD6-8DF8-23AE61427D7F}" dt="2020-08-21T16:49:46.183" v="50"/>
          <ac:picMkLst>
            <pc:docMk/>
            <pc:sldMk cId="3427170149" sldId="303"/>
            <ac:picMk id="11266" creationId="{00000000-0000-0000-0000-000000000000}"/>
          </ac:picMkLst>
        </pc:picChg>
      </pc:sldChg>
      <pc:sldChg chg="delSp modSp">
        <pc:chgData name="Callie Juarez" userId="o/9mgQag4jmYQLhnIYOGszCWnfpP8jDXE8vDLB/HgTA=" providerId="None" clId="Web-{D8EE64D1-88F5-4AD6-8DF8-23AE61427D7F}" dt="2020-08-21T16:29:00.993" v="10"/>
        <pc:sldMkLst>
          <pc:docMk/>
          <pc:sldMk cId="675802586" sldId="304"/>
        </pc:sldMkLst>
        <pc:spChg chg="mod">
          <ac:chgData name="Callie Juarez" userId="o/9mgQag4jmYQLhnIYOGszCWnfpP8jDXE8vDLB/HgTA=" providerId="None" clId="Web-{D8EE64D1-88F5-4AD6-8DF8-23AE61427D7F}" dt="2020-08-21T16:28:30.976" v="8" actId="1076"/>
          <ac:spMkLst>
            <pc:docMk/>
            <pc:sldMk cId="675802586" sldId="304"/>
            <ac:spMk id="3" creationId="{00000000-0000-0000-0000-000000000000}"/>
          </ac:spMkLst>
        </pc:spChg>
        <pc:spChg chg="del">
          <ac:chgData name="Callie Juarez" userId="o/9mgQag4jmYQLhnIYOGszCWnfpP8jDXE8vDLB/HgTA=" providerId="None" clId="Web-{D8EE64D1-88F5-4AD6-8DF8-23AE61427D7F}" dt="2020-08-21T16:27:35.583" v="5"/>
          <ac:spMkLst>
            <pc:docMk/>
            <pc:sldMk cId="675802586" sldId="304"/>
            <ac:spMk id="12" creationId="{00000000-0000-0000-0000-000000000000}"/>
          </ac:spMkLst>
        </pc:spChg>
        <pc:picChg chg="mod">
          <ac:chgData name="Callie Juarez" userId="o/9mgQag4jmYQLhnIYOGszCWnfpP8jDXE8vDLB/HgTA=" providerId="None" clId="Web-{D8EE64D1-88F5-4AD6-8DF8-23AE61427D7F}" dt="2020-08-21T16:29:00.993" v="10"/>
          <ac:picMkLst>
            <pc:docMk/>
            <pc:sldMk cId="675802586" sldId="304"/>
            <ac:picMk id="4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27:47.068" v="6"/>
          <ac:picMkLst>
            <pc:docMk/>
            <pc:sldMk cId="675802586" sldId="304"/>
            <ac:picMk id="7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27:12.066" v="4"/>
          <ac:picMkLst>
            <pc:docMk/>
            <pc:sldMk cId="675802586" sldId="304"/>
            <ac:picMk id="1028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37:43.098" v="23"/>
        <pc:sldMkLst>
          <pc:docMk/>
          <pc:sldMk cId="3215296964" sldId="305"/>
        </pc:sldMkLst>
        <pc:picChg chg="mod">
          <ac:chgData name="Callie Juarez" userId="o/9mgQag4jmYQLhnIYOGszCWnfpP8jDXE8vDLB/HgTA=" providerId="None" clId="Web-{D8EE64D1-88F5-4AD6-8DF8-23AE61427D7F}" dt="2020-08-21T16:37:43.098" v="23"/>
          <ac:picMkLst>
            <pc:docMk/>
            <pc:sldMk cId="3215296964" sldId="305"/>
            <ac:picMk id="11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45:03.824" v="39"/>
        <pc:sldMkLst>
          <pc:docMk/>
          <pc:sldMk cId="3826847953" sldId="306"/>
        </pc:sldMkLst>
        <pc:picChg chg="mod">
          <ac:chgData name="Callie Juarez" userId="o/9mgQag4jmYQLhnIYOGszCWnfpP8jDXE8vDLB/HgTA=" providerId="None" clId="Web-{D8EE64D1-88F5-4AD6-8DF8-23AE61427D7F}" dt="2020-08-21T16:45:03.824" v="39"/>
          <ac:picMkLst>
            <pc:docMk/>
            <pc:sldMk cId="3826847953" sldId="306"/>
            <ac:picMk id="11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45:18.200" v="40"/>
        <pc:sldMkLst>
          <pc:docMk/>
          <pc:sldMk cId="3912006178" sldId="307"/>
        </pc:sldMkLst>
        <pc:picChg chg="mod">
          <ac:chgData name="Callie Juarez" userId="o/9mgQag4jmYQLhnIYOGszCWnfpP8jDXE8vDLB/HgTA=" providerId="None" clId="Web-{D8EE64D1-88F5-4AD6-8DF8-23AE61427D7F}" dt="2020-08-21T16:45:18.200" v="40"/>
          <ac:picMkLst>
            <pc:docMk/>
            <pc:sldMk cId="3912006178" sldId="307"/>
            <ac:picMk id="11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30:52.577" v="16"/>
        <pc:sldMkLst>
          <pc:docMk/>
          <pc:sldMk cId="1371792218" sldId="312"/>
        </pc:sldMkLst>
        <pc:picChg chg="mod">
          <ac:chgData name="Callie Juarez" userId="o/9mgQag4jmYQLhnIYOGszCWnfpP8jDXE8vDLB/HgTA=" providerId="None" clId="Web-{D8EE64D1-88F5-4AD6-8DF8-23AE61427D7F}" dt="2020-08-21T16:30:31.529" v="15"/>
          <ac:picMkLst>
            <pc:docMk/>
            <pc:sldMk cId="1371792218" sldId="312"/>
            <ac:picMk id="4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30:52.577" v="16"/>
          <ac:picMkLst>
            <pc:docMk/>
            <pc:sldMk cId="1371792218" sldId="312"/>
            <ac:picMk id="6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37:22.754" v="22"/>
        <pc:sldMkLst>
          <pc:docMk/>
          <pc:sldMk cId="652194375" sldId="313"/>
        </pc:sldMkLst>
        <pc:picChg chg="mod">
          <ac:chgData name="Callie Juarez" userId="o/9mgQag4jmYQLhnIYOGszCWnfpP8jDXE8vDLB/HgTA=" providerId="None" clId="Web-{D8EE64D1-88F5-4AD6-8DF8-23AE61427D7F}" dt="2020-08-21T16:37:22.754" v="22"/>
          <ac:picMkLst>
            <pc:docMk/>
            <pc:sldMk cId="652194375" sldId="313"/>
            <ac:picMk id="5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37:12.081" v="21"/>
          <ac:picMkLst>
            <pc:docMk/>
            <pc:sldMk cId="652194375" sldId="313"/>
            <ac:picMk id="6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7:04:14.790" v="73"/>
        <pc:sldMkLst>
          <pc:docMk/>
          <pc:sldMk cId="2994589208" sldId="315"/>
        </pc:sldMkLst>
        <pc:graphicFrameChg chg="mod modGraphic">
          <ac:chgData name="Callie Juarez" userId="o/9mgQag4jmYQLhnIYOGszCWnfpP8jDXE8vDLB/HgTA=" providerId="None" clId="Web-{D8EE64D1-88F5-4AD6-8DF8-23AE61427D7F}" dt="2020-08-21T17:04:14.790" v="73"/>
          <ac:graphicFrameMkLst>
            <pc:docMk/>
            <pc:sldMk cId="2994589208" sldId="315"/>
            <ac:graphicFrameMk id="2" creationId="{00000000-0000-0000-0000-000000000000}"/>
          </ac:graphicFrameMkLst>
        </pc:graphicFrameChg>
        <pc:picChg chg="mod">
          <ac:chgData name="Callie Juarez" userId="o/9mgQag4jmYQLhnIYOGszCWnfpP8jDXE8vDLB/HgTA=" providerId="None" clId="Web-{D8EE64D1-88F5-4AD6-8DF8-23AE61427D7F}" dt="2020-08-21T16:47:09.612" v="44"/>
          <ac:picMkLst>
            <pc:docMk/>
            <pc:sldMk cId="2994589208" sldId="315"/>
            <ac:picMk id="5" creationId="{00000000-0000-0000-0000-000000000000}"/>
          </ac:picMkLst>
        </pc:picChg>
      </pc:sldChg>
      <pc:sldChg chg="delSp modSp">
        <pc:chgData name="Callie Juarez" userId="o/9mgQag4jmYQLhnIYOGszCWnfpP8jDXE8vDLB/HgTA=" providerId="None" clId="Web-{D8EE64D1-88F5-4AD6-8DF8-23AE61427D7F}" dt="2020-08-21T16:57:30.207" v="63"/>
        <pc:sldMkLst>
          <pc:docMk/>
          <pc:sldMk cId="38533854" sldId="316"/>
        </pc:sldMkLst>
        <pc:spChg chg="del">
          <ac:chgData name="Callie Juarez" userId="o/9mgQag4jmYQLhnIYOGszCWnfpP8jDXE8vDLB/HgTA=" providerId="None" clId="Web-{D8EE64D1-88F5-4AD6-8DF8-23AE61427D7F}" dt="2020-08-21T16:57:10.127" v="62"/>
          <ac:spMkLst>
            <pc:docMk/>
            <pc:sldMk cId="38533854" sldId="316"/>
            <ac:spMk id="7" creationId="{00000000-0000-0000-0000-000000000000}"/>
          </ac:spMkLst>
        </pc:spChg>
        <pc:picChg chg="mod">
          <ac:chgData name="Callie Juarez" userId="o/9mgQag4jmYQLhnIYOGszCWnfpP8jDXE8vDLB/HgTA=" providerId="None" clId="Web-{D8EE64D1-88F5-4AD6-8DF8-23AE61427D7F}" dt="2020-08-21T16:57:30.207" v="63"/>
          <ac:picMkLst>
            <pc:docMk/>
            <pc:sldMk cId="38533854" sldId="316"/>
            <ac:picMk id="5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56:55.564" v="61"/>
        <pc:sldMkLst>
          <pc:docMk/>
          <pc:sldMk cId="3084495514" sldId="317"/>
        </pc:sldMkLst>
        <pc:picChg chg="mod">
          <ac:chgData name="Callie Juarez" userId="o/9mgQag4jmYQLhnIYOGszCWnfpP8jDXE8vDLB/HgTA=" providerId="None" clId="Web-{D8EE64D1-88F5-4AD6-8DF8-23AE61427D7F}" dt="2020-08-21T16:56:43.735" v="60"/>
          <ac:picMkLst>
            <pc:docMk/>
            <pc:sldMk cId="3084495514" sldId="317"/>
            <ac:picMk id="3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56:55.564" v="61"/>
          <ac:picMkLst>
            <pc:docMk/>
            <pc:sldMk cId="3084495514" sldId="317"/>
            <ac:picMk id="11" creationId="{00000000-0000-0000-0000-000000000000}"/>
          </ac:picMkLst>
        </pc:picChg>
      </pc:sldChg>
      <pc:sldChg chg="delSp modSp">
        <pc:chgData name="Callie Juarez" userId="o/9mgQag4jmYQLhnIYOGszCWnfpP8jDXE8vDLB/HgTA=" providerId="None" clId="Web-{D8EE64D1-88F5-4AD6-8DF8-23AE61427D7F}" dt="2020-08-21T16:46:38.782" v="43"/>
        <pc:sldMkLst>
          <pc:docMk/>
          <pc:sldMk cId="4181099538" sldId="319"/>
        </pc:sldMkLst>
        <pc:spChg chg="del">
          <ac:chgData name="Callie Juarez" userId="o/9mgQag4jmYQLhnIYOGszCWnfpP8jDXE8vDLB/HgTA=" providerId="None" clId="Web-{D8EE64D1-88F5-4AD6-8DF8-23AE61427D7F}" dt="2020-08-21T16:46:38.782" v="43"/>
          <ac:spMkLst>
            <pc:docMk/>
            <pc:sldMk cId="4181099538" sldId="319"/>
            <ac:spMk id="3" creationId="{00000000-0000-0000-0000-000000000000}"/>
          </ac:spMkLst>
        </pc:spChg>
        <pc:picChg chg="mod">
          <ac:chgData name="Callie Juarez" userId="o/9mgQag4jmYQLhnIYOGszCWnfpP8jDXE8vDLB/HgTA=" providerId="None" clId="Web-{D8EE64D1-88F5-4AD6-8DF8-23AE61427D7F}" dt="2020-08-21T16:46:15.359" v="42"/>
          <ac:picMkLst>
            <pc:docMk/>
            <pc:sldMk cId="4181099538" sldId="319"/>
            <ac:picMk id="11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48:58.602" v="48"/>
        <pc:sldMkLst>
          <pc:docMk/>
          <pc:sldMk cId="2927370838" sldId="323"/>
        </pc:sldMkLst>
        <pc:picChg chg="mod">
          <ac:chgData name="Callie Juarez" userId="o/9mgQag4jmYQLhnIYOGszCWnfpP8jDXE8vDLB/HgTA=" providerId="None" clId="Web-{D8EE64D1-88F5-4AD6-8DF8-23AE61427D7F}" dt="2020-08-21T16:48:58.602" v="48"/>
          <ac:picMkLst>
            <pc:docMk/>
            <pc:sldMk cId="2927370838" sldId="323"/>
            <ac:picMk id="5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48:35.554" v="47"/>
          <ac:picMkLst>
            <pc:docMk/>
            <pc:sldMk cId="2927370838" sldId="323"/>
            <ac:picMk id="2050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6:31:04" v="17"/>
        <pc:sldMkLst>
          <pc:docMk/>
          <pc:sldMk cId="3686495801" sldId="325"/>
        </pc:sldMkLst>
        <pc:picChg chg="mod">
          <ac:chgData name="Callie Juarez" userId="o/9mgQag4jmYQLhnIYOGszCWnfpP8jDXE8vDLB/HgTA=" providerId="None" clId="Web-{D8EE64D1-88F5-4AD6-8DF8-23AE61427D7F}" dt="2020-08-21T16:31:04" v="17"/>
          <ac:picMkLst>
            <pc:docMk/>
            <pc:sldMk cId="3686495801" sldId="325"/>
            <ac:picMk id="6" creationId="{00000000-0000-0000-0000-000000000000}"/>
          </ac:picMkLst>
        </pc:picChg>
      </pc:sldChg>
      <pc:sldChg chg="modSp">
        <pc:chgData name="Callie Juarez" userId="o/9mgQag4jmYQLhnIYOGszCWnfpP8jDXE8vDLB/HgTA=" providerId="None" clId="Web-{D8EE64D1-88F5-4AD6-8DF8-23AE61427D7F}" dt="2020-08-21T17:00:01.324" v="67"/>
        <pc:sldMkLst>
          <pc:docMk/>
          <pc:sldMk cId="661134800" sldId="328"/>
        </pc:sldMkLst>
        <pc:picChg chg="mod">
          <ac:chgData name="Callie Juarez" userId="o/9mgQag4jmYQLhnIYOGszCWnfpP8jDXE8vDLB/HgTA=" providerId="None" clId="Web-{D8EE64D1-88F5-4AD6-8DF8-23AE61427D7F}" dt="2020-08-21T16:58:53.961" v="66"/>
          <ac:picMkLst>
            <pc:docMk/>
            <pc:sldMk cId="661134800" sldId="328"/>
            <ac:picMk id="2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7:00:01.324" v="67"/>
          <ac:picMkLst>
            <pc:docMk/>
            <pc:sldMk cId="661134800" sldId="328"/>
            <ac:picMk id="5" creationId="{00000000-0000-0000-0000-000000000000}"/>
          </ac:picMkLst>
        </pc:picChg>
        <pc:picChg chg="mod">
          <ac:chgData name="Callie Juarez" userId="o/9mgQag4jmYQLhnIYOGszCWnfpP8jDXE8vDLB/HgTA=" providerId="None" clId="Web-{D8EE64D1-88F5-4AD6-8DF8-23AE61427D7F}" dt="2020-08-21T16:58:13.709" v="65"/>
          <ac:picMkLst>
            <pc:docMk/>
            <pc:sldMk cId="661134800" sldId="328"/>
            <ac:picMk id="11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F955318-30FB-C549-8546-3802140E73B7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CC428F6-F790-7747-8313-A07A58533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38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3EBCCEDC-FDFB-4207-8F00-452B9B16982E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8D6E47-9FE7-4FA2-8CE2-E3796C5639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2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77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75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1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en-US" dirty="0"/>
              <a:t>CALLIE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06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CALLIE</a:t>
            </a:r>
          </a:p>
          <a:p>
            <a:endParaRPr lang="en-US" dirty="0"/>
          </a:p>
          <a:p>
            <a:r>
              <a:rPr lang="en-US" dirty="0"/>
              <a:t>Now</a:t>
            </a:r>
            <a:r>
              <a:rPr lang="en-US" baseline="0" dirty="0"/>
              <a:t> we are going to review the Division of Academic Affairs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27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en-US" dirty="0"/>
              <a:t>CALLIE</a:t>
            </a:r>
          </a:p>
          <a:p>
            <a:pPr defTabSz="921167">
              <a:defRPr/>
            </a:pPr>
            <a:endParaRPr lang="en-US" dirty="0"/>
          </a:p>
          <a:p>
            <a:pPr defTabSz="921167">
              <a:defRPr/>
            </a:pPr>
            <a:r>
              <a:rPr lang="en-US" dirty="0"/>
              <a:t>General</a:t>
            </a:r>
            <a:r>
              <a:rPr lang="en-US" baseline="0" dirty="0"/>
              <a:t> Fund – Instructional budget: faculty and staff salaries, operating for colleges and departments</a:t>
            </a:r>
          </a:p>
          <a:p>
            <a:pPr defTabSz="921167">
              <a:defRPr/>
            </a:pPr>
            <a:r>
              <a:rPr lang="en-US" baseline="0" dirty="0"/>
              <a:t>RSCA – awarded through Research and Graduate Studies.  Funded by the Chancellor’s Office</a:t>
            </a:r>
          </a:p>
          <a:p>
            <a:pPr defTabSz="921167">
              <a:defRPr/>
            </a:pPr>
            <a:r>
              <a:rPr lang="en-US" baseline="0" dirty="0"/>
              <a:t>CQF – all students pay a common fee that replaced course/lab specific fees.  Those funds are split between allocation to the departments for course materials fees (augment operating budget for course/lab specific needs).  Student support and Technology – proposal submitted in Dec.  Awarded in June.  </a:t>
            </a:r>
          </a:p>
          <a:p>
            <a:pPr defTabSz="921167">
              <a:defRPr/>
            </a:pPr>
            <a:r>
              <a:rPr lang="en-US" dirty="0"/>
              <a:t>TExL</a:t>
            </a:r>
            <a:r>
              <a:rPr lang="en-US" baseline="0" dirty="0"/>
              <a:t> Extended Learning which includes: Semester at CSUN (SAC), winter and summer revenue, MOUs from degree and certificate programs</a:t>
            </a:r>
          </a:p>
          <a:p>
            <a:pPr defTabSz="921167">
              <a:defRPr/>
            </a:pPr>
            <a:r>
              <a:rPr lang="en-US" baseline="0" dirty="0"/>
              <a:t>IRA – Instructional Related Activities fund – Additional student fee, proposal and award </a:t>
            </a:r>
          </a:p>
          <a:p>
            <a:pPr defTabSz="921167">
              <a:defRPr/>
            </a:pPr>
            <a:r>
              <a:rPr lang="en-US" baseline="0" dirty="0"/>
              <a:t>Lottery – Colleges receive allocation for refresh and new instructional equipment</a:t>
            </a:r>
            <a:endParaRPr lang="en-US" dirty="0"/>
          </a:p>
          <a:p>
            <a:pPr defTabSz="921167">
              <a:defRPr/>
            </a:pPr>
            <a:endParaRPr lang="en-US" dirty="0"/>
          </a:p>
          <a:p>
            <a:pPr defTabSz="92116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10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en-US" dirty="0"/>
              <a:t>CALLIE</a:t>
            </a:r>
          </a:p>
          <a:p>
            <a:endParaRPr lang="en-US" dirty="0"/>
          </a:p>
          <a:p>
            <a:r>
              <a:rPr lang="en-US" dirty="0"/>
              <a:t>Focus</a:t>
            </a:r>
            <a:r>
              <a:rPr lang="en-US" baseline="0" dirty="0"/>
              <a:t> on philanthropy</a:t>
            </a:r>
          </a:p>
          <a:p>
            <a:r>
              <a:rPr lang="en-US" baseline="0" dirty="0"/>
              <a:t>Each foundation fund is classified as restricted or unrestricted – work with Director to determine what funds are available to the 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1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DIANE</a:t>
            </a:r>
          </a:p>
          <a:p>
            <a:pPr eaLnBrk="1" hangingPunct="1"/>
            <a:r>
              <a:rPr lang="en-US" dirty="0"/>
              <a:t>CSUN has a long standing principle of the Decentralized</a:t>
            </a:r>
            <a:r>
              <a:rPr lang="en-US" baseline="0" dirty="0"/>
              <a:t> Model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Principles focus</a:t>
            </a:r>
            <a:r>
              <a:rPr lang="en-US" baseline="0" dirty="0"/>
              <a:t> on communicating and disclosing the budget to stakeholders (colleges to chairs and faculty)</a:t>
            </a:r>
          </a:p>
          <a:p>
            <a:pPr eaLnBrk="1" hangingPunct="1"/>
            <a:r>
              <a:rPr lang="en-US" baseline="0" dirty="0"/>
              <a:t>Colleges provide a budget model to the Provost Office once a year   </a:t>
            </a:r>
          </a:p>
          <a:p>
            <a:pPr eaLnBrk="1" hangingPunct="1"/>
            <a:r>
              <a:rPr lang="en-US" baseline="0" dirty="0"/>
              <a:t>Units should articulate their business practices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Colleges are expected</a:t>
            </a:r>
            <a:r>
              <a:rPr lang="en-US" baseline="0" dirty="0"/>
              <a:t> to balance their budgets and meet their FTES targets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Colleges and departments must be fiscally responsible, using the funds correctly and to benefit instruction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Accountability – CSUN is a state entity and we are ultimately responsible to the university, the CSU system, the state legislatures and the CA taxpayers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F0CA7-A269-4371-BE50-5744832EA9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18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en-US" dirty="0"/>
              <a:t>CALLIE</a:t>
            </a:r>
          </a:p>
          <a:p>
            <a:pPr defTabSz="921167">
              <a:defRPr/>
            </a:pPr>
            <a:endParaRPr lang="en-US" dirty="0"/>
          </a:p>
          <a:p>
            <a:pPr defTabSz="921167">
              <a:defRPr/>
            </a:pPr>
            <a:r>
              <a:rPr lang="en-US" dirty="0"/>
              <a:t>Resources = financial, human resources,</a:t>
            </a:r>
            <a:r>
              <a:rPr lang="en-US" baseline="0" dirty="0"/>
              <a:t> and facilities</a:t>
            </a:r>
          </a:p>
          <a:p>
            <a:pPr defTabSz="921167">
              <a:defRPr/>
            </a:pPr>
            <a:endParaRPr lang="en-US" baseline="0" dirty="0"/>
          </a:p>
          <a:p>
            <a:pPr defTabSz="921167">
              <a:defRPr/>
            </a:pPr>
            <a:r>
              <a:rPr lang="en-US" baseline="0" dirty="0"/>
              <a:t>Part of your new role as department chair is to supervise staff in the department includes providing work direction and evaluation.  Talk with you MAR regarding position descriptions.  </a:t>
            </a:r>
          </a:p>
          <a:p>
            <a:pPr defTabSz="921167">
              <a:defRPr/>
            </a:pPr>
            <a:endParaRPr lang="en-US" baseline="0" dirty="0"/>
          </a:p>
          <a:p>
            <a:pPr defTabSz="921167">
              <a:defRPr/>
            </a:pPr>
            <a:r>
              <a:rPr lang="en-US" baseline="0" dirty="0"/>
              <a:t>Staff HR – not only transactions &amp; support department chairs with employee relations matters which include performance evaluations and corrective action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54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29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CALLIE</a:t>
            </a:r>
          </a:p>
          <a:p>
            <a:endParaRPr lang="en-US" dirty="0"/>
          </a:p>
          <a:p>
            <a:r>
              <a:rPr lang="en-US" dirty="0"/>
              <a:t>AcR Staff</a:t>
            </a:r>
            <a:r>
              <a:rPr lang="en-US" baseline="0" dirty="0"/>
              <a:t> provide support to the Director and college</a:t>
            </a:r>
          </a:p>
          <a:p>
            <a:endParaRPr lang="en-US" baseline="0" dirty="0"/>
          </a:p>
          <a:p>
            <a:r>
              <a:rPr lang="en-US" baseline="0" dirty="0"/>
              <a:t>Within the college there is the Directors</a:t>
            </a:r>
          </a:p>
          <a:p>
            <a:r>
              <a:rPr lang="en-US" baseline="0" dirty="0"/>
              <a:t>UFAs are experts/specialist regarding the finances</a:t>
            </a:r>
          </a:p>
          <a:p>
            <a:r>
              <a:rPr lang="en-US" baseline="0" dirty="0"/>
              <a:t>SOLAR Coordinators – support department with SOC: building schedule, deadlines, room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2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258C5-16F3-0E48-A5E3-1BF60E3796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24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  <a:p>
            <a:endParaRPr lang="en-US" dirty="0"/>
          </a:p>
          <a:p>
            <a:r>
              <a:rPr lang="en-US" dirty="0"/>
              <a:t>Q:</a:t>
            </a:r>
            <a:r>
              <a:rPr lang="en-US" baseline="0" dirty="0"/>
              <a:t> Are faculty automatically replaced?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22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11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  <a:p>
            <a:r>
              <a:rPr lang="en-US" dirty="0"/>
              <a:t>Two main sources: enrollment growth</a:t>
            </a:r>
            <a:r>
              <a:rPr lang="en-US" baseline="0" dirty="0"/>
              <a:t> and attrition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39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94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CALLIE </a:t>
            </a:r>
          </a:p>
          <a:p>
            <a:r>
              <a:rPr lang="en-US" dirty="0"/>
              <a:t>Are there 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64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46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82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0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en-US" dirty="0"/>
              <a:t>DIANE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3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58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8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en-US" dirty="0"/>
              <a:t>DIANE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6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00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en-US" dirty="0"/>
              <a:t>DIANE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6E47-9FE7-4FA2-8CE2-E3796C5639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8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-R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61716"/>
            <a:ext cx="7772400" cy="835479"/>
          </a:xfrm>
        </p:spPr>
        <p:txBody>
          <a:bodyPr/>
          <a:lstStyle>
            <a:lvl1pPr algn="ctr">
              <a:defRPr b="0" i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C Overlook Heavy"/>
                <a:cs typeface="ATC Overlook Heavy"/>
              </a:defRPr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192031"/>
            <a:ext cx="6400800" cy="386303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rgbClr val="FFFFFF"/>
                </a:solidFill>
                <a:latin typeface="ATC Overlook Heavy"/>
                <a:cs typeface="ATC Overlook Heav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57200" y="4552950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i="0" dirty="0">
              <a:latin typeface="ATC Overlook Heavy"/>
              <a:cs typeface="ATC Overlook Heavy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-35990" y="1678747"/>
            <a:ext cx="9195479" cy="3483803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899650" y="3835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728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Whit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>
            <a:off x="2781300" y="0"/>
            <a:ext cx="5486400" cy="5143500"/>
          </a:xfrm>
          <a:prstGeom prst="rect">
            <a:avLst/>
          </a:prstGeom>
        </p:spPr>
      </p:pic>
      <p:sp>
        <p:nvSpPr>
          <p:cNvPr id="1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5400" y="-27472"/>
            <a:ext cx="3954964" cy="5221772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13152 w 3942716"/>
              <a:gd name="connsiteY0" fmla="*/ 5901 h 5177775"/>
              <a:gd name="connsiteX1" fmla="*/ 3942716 w 3942716"/>
              <a:gd name="connsiteY1" fmla="*/ 0 h 5177775"/>
              <a:gd name="connsiteX2" fmla="*/ 3612353 w 3942716"/>
              <a:gd name="connsiteY2" fmla="*/ 5151473 h 5177775"/>
              <a:gd name="connsiteX3" fmla="*/ 0 w 3942716"/>
              <a:gd name="connsiteY3" fmla="*/ 5177775 h 5177775"/>
              <a:gd name="connsiteX4" fmla="*/ 13152 w 3942716"/>
              <a:gd name="connsiteY4" fmla="*/ 5901 h 5177775"/>
              <a:gd name="connsiteX0" fmla="*/ 13152 w 3942716"/>
              <a:gd name="connsiteY0" fmla="*/ 5901 h 5202273"/>
              <a:gd name="connsiteX1" fmla="*/ 3942716 w 3942716"/>
              <a:gd name="connsiteY1" fmla="*/ 0 h 5202273"/>
              <a:gd name="connsiteX2" fmla="*/ 3580603 w 3942716"/>
              <a:gd name="connsiteY2" fmla="*/ 5202273 h 5202273"/>
              <a:gd name="connsiteX3" fmla="*/ 0 w 3942716"/>
              <a:gd name="connsiteY3" fmla="*/ 5177775 h 5202273"/>
              <a:gd name="connsiteX4" fmla="*/ 13152 w 3942716"/>
              <a:gd name="connsiteY4" fmla="*/ 5901 h 5202273"/>
              <a:gd name="connsiteX0" fmla="*/ 0 w 3954964"/>
              <a:gd name="connsiteY0" fmla="*/ 0 h 5221772"/>
              <a:gd name="connsiteX1" fmla="*/ 3954964 w 3954964"/>
              <a:gd name="connsiteY1" fmla="*/ 19499 h 5221772"/>
              <a:gd name="connsiteX2" fmla="*/ 3592851 w 3954964"/>
              <a:gd name="connsiteY2" fmla="*/ 5221772 h 5221772"/>
              <a:gd name="connsiteX3" fmla="*/ 12248 w 3954964"/>
              <a:gd name="connsiteY3" fmla="*/ 5197274 h 5221772"/>
              <a:gd name="connsiteX4" fmla="*/ 0 w 3954964"/>
              <a:gd name="connsiteY4" fmla="*/ 0 h 52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4964" h="5221772">
                <a:moveTo>
                  <a:pt x="0" y="0"/>
                </a:moveTo>
                <a:lnTo>
                  <a:pt x="3954964" y="19499"/>
                </a:lnTo>
                <a:lnTo>
                  <a:pt x="3592851" y="5221772"/>
                </a:lnTo>
                <a:lnTo>
                  <a:pt x="12248" y="5197274"/>
                </a:lnTo>
                <a:cubicBezTo>
                  <a:pt x="8165" y="3464849"/>
                  <a:pt x="4083" y="1732425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40286" y="1860669"/>
            <a:ext cx="3586163" cy="39811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sz="1800" b="1" i="0" dirty="0" err="1">
                <a:solidFill>
                  <a:srgbClr val="E80202"/>
                </a:solidFill>
                <a:latin typeface="FS Lola"/>
                <a:cs typeface="FS Lola"/>
              </a:rPr>
              <a:t>Lorem</a:t>
            </a:r>
            <a:r>
              <a:rPr lang="en-US" sz="1800" b="1" i="0" baseline="0" dirty="0">
                <a:solidFill>
                  <a:srgbClr val="E80202"/>
                </a:solidFill>
                <a:latin typeface="FS Lola"/>
                <a:cs typeface="FS Lola"/>
              </a:rPr>
              <a:t>, </a:t>
            </a:r>
            <a:r>
              <a:rPr lang="en-US" sz="1800" b="1" i="0" baseline="0" dirty="0" err="1">
                <a:solidFill>
                  <a:schemeClr val="tx1"/>
                </a:solidFill>
                <a:latin typeface="FS Lola"/>
                <a:cs typeface="FS Lola"/>
              </a:rPr>
              <a:t>Ipsum</a:t>
            </a:r>
            <a:endParaRPr lang="en-US" sz="1800" b="1" i="0" dirty="0">
              <a:solidFill>
                <a:schemeClr val="tx1"/>
              </a:solidFill>
              <a:latin typeface="FS Lola"/>
              <a:cs typeface="FS Lola"/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40286" y="2258787"/>
            <a:ext cx="3586163" cy="163835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Lorem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ipsum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dolor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amet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vix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oratio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epicurei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eirmod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civibus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ea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nibh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dictas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sed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cu. Cum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autem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in. No quo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noster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veritus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copiosae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pri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periculis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consectetuer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Atomorum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urbanitas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Errem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insolens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ad.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Ancillae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interesset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ne pro,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tempor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apeirian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persequeris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 duo.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840286" y="1318826"/>
            <a:ext cx="3586163" cy="484694"/>
          </a:xfrm>
        </p:spPr>
        <p:txBody>
          <a:bodyPr/>
          <a:lstStyle>
            <a:lvl1pPr>
              <a:defRPr baseline="0">
                <a:solidFill>
                  <a:srgbClr val="E80202"/>
                </a:solidFill>
              </a:defRPr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Whit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 flipH="1">
            <a:off x="482600" y="0"/>
            <a:ext cx="5486400" cy="5143500"/>
          </a:xfrm>
          <a:prstGeom prst="rect">
            <a:avLst/>
          </a:prstGeom>
        </p:spPr>
      </p:pic>
      <p:sp>
        <p:nvSpPr>
          <p:cNvPr id="1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227136" y="0"/>
            <a:ext cx="3942101" cy="5146025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602798 w 3929564"/>
              <a:gd name="connsiteY3" fmla="*/ 5146025 h 5151473"/>
              <a:gd name="connsiteX4" fmla="*/ 0 w 3929564"/>
              <a:gd name="connsiteY4" fmla="*/ 5901 h 5151473"/>
              <a:gd name="connsiteX0" fmla="*/ 0 w 3942101"/>
              <a:gd name="connsiteY0" fmla="*/ 5901 h 5146025"/>
              <a:gd name="connsiteX1" fmla="*/ 3929564 w 3942101"/>
              <a:gd name="connsiteY1" fmla="*/ 0 h 5146025"/>
              <a:gd name="connsiteX2" fmla="*/ 3942101 w 3942101"/>
              <a:gd name="connsiteY2" fmla="*/ 5145123 h 5146025"/>
              <a:gd name="connsiteX3" fmla="*/ 602798 w 3942101"/>
              <a:gd name="connsiteY3" fmla="*/ 5146025 h 5146025"/>
              <a:gd name="connsiteX4" fmla="*/ 0 w 3942101"/>
              <a:gd name="connsiteY4" fmla="*/ 5901 h 514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101" h="5146025">
                <a:moveTo>
                  <a:pt x="0" y="5901"/>
                </a:moveTo>
                <a:lnTo>
                  <a:pt x="3929564" y="0"/>
                </a:lnTo>
                <a:lnTo>
                  <a:pt x="3942101" y="5145123"/>
                </a:lnTo>
                <a:lnTo>
                  <a:pt x="602798" y="5146025"/>
                </a:lnTo>
                <a:lnTo>
                  <a:pt x="0" y="5901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69986" y="1375975"/>
            <a:ext cx="3586163" cy="533812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en-US" sz="2800" b="0" i="0" dirty="0">
                <a:solidFill>
                  <a:srgbClr val="E80202"/>
                </a:solidFill>
                <a:latin typeface="ATC Overlook Heavy"/>
                <a:cs typeface="ATC Overlook Heavy"/>
              </a:rPr>
              <a:t>35 YEAR AWARDS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69986" y="1860669"/>
            <a:ext cx="3586163" cy="39811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sz="1800" b="1" i="0" dirty="0">
                <a:solidFill>
                  <a:srgbClr val="E80202"/>
                </a:solidFill>
                <a:latin typeface="FS Lola"/>
                <a:cs typeface="FS Lola"/>
              </a:rPr>
              <a:t>Todd</a:t>
            </a:r>
            <a:r>
              <a:rPr lang="en-US" sz="1800" b="1" i="0" baseline="0" dirty="0">
                <a:solidFill>
                  <a:srgbClr val="E80202"/>
                </a:solidFill>
                <a:latin typeface="FS Lola"/>
                <a:cs typeface="FS Lola"/>
              </a:rPr>
              <a:t> Andrews, </a:t>
            </a:r>
            <a:r>
              <a:rPr lang="en-US" sz="1800" b="1" i="0" baseline="0" dirty="0">
                <a:solidFill>
                  <a:schemeClr val="tx1"/>
                </a:solidFill>
                <a:latin typeface="FS Lola"/>
                <a:cs typeface="FS Lola"/>
              </a:rPr>
              <a:t>Physical Plant</a:t>
            </a:r>
            <a:endParaRPr lang="en-US" sz="1800" b="1" i="0" dirty="0">
              <a:solidFill>
                <a:schemeClr val="tx1"/>
              </a:solidFill>
              <a:latin typeface="FS Lola"/>
              <a:cs typeface="FS Lola"/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9986" y="2258787"/>
            <a:ext cx="3586163" cy="163835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Lorem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ipsum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dolor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amet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vix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oratio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epicurei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eirmod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civibus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ea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nibh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dictas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sed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cu. Cum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autem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in. No quo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noster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veritus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copiosae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pri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periculis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consectetuer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Atomorum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urbanitas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Errem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insolens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ad.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Ancillae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interesset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ne pro,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tempor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apeirian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persequeris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 duo.</a:t>
            </a:r>
          </a:p>
        </p:txBody>
      </p:sp>
    </p:spTree>
    <p:extLst>
      <p:ext uri="{BB962C8B-B14F-4D97-AF65-F5344CB8AC3E}">
        <p14:creationId xmlns:p14="http://schemas.microsoft.com/office/powerpoint/2010/main" val="393598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Whit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>
            <a:off x="2781300" y="0"/>
            <a:ext cx="5486400" cy="5143500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35464" cy="2573456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5464" h="2573456">
                <a:moveTo>
                  <a:pt x="5900" y="5901"/>
                </a:moveTo>
                <a:lnTo>
                  <a:pt x="3935464" y="0"/>
                </a:lnTo>
                <a:lnTo>
                  <a:pt x="3298335" y="2567555"/>
                </a:lnTo>
                <a:lnTo>
                  <a:pt x="0" y="2573456"/>
                </a:lnTo>
                <a:cubicBezTo>
                  <a:pt x="1967" y="1717604"/>
                  <a:pt x="3933" y="861753"/>
                  <a:pt x="5900" y="5901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-14637" y="2567779"/>
            <a:ext cx="3942088" cy="2609339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13 w 4147709"/>
              <a:gd name="connsiteY0" fmla="*/ 1925398 h 2573456"/>
              <a:gd name="connsiteX1" fmla="*/ 4147709 w 4147709"/>
              <a:gd name="connsiteY1" fmla="*/ 0 h 2573456"/>
              <a:gd name="connsiteX2" fmla="*/ 3510580 w 4147709"/>
              <a:gd name="connsiteY2" fmla="*/ 2567555 h 2573456"/>
              <a:gd name="connsiteX3" fmla="*/ 212245 w 4147709"/>
              <a:gd name="connsiteY3" fmla="*/ 2573456 h 2573456"/>
              <a:gd name="connsiteX4" fmla="*/ 13 w 4147709"/>
              <a:gd name="connsiteY4" fmla="*/ 1925398 h 2573456"/>
              <a:gd name="connsiteX0" fmla="*/ 323 w 4148019"/>
              <a:gd name="connsiteY0" fmla="*/ 1925398 h 4507495"/>
              <a:gd name="connsiteX1" fmla="*/ 4148019 w 4148019"/>
              <a:gd name="connsiteY1" fmla="*/ 0 h 4507495"/>
              <a:gd name="connsiteX2" fmla="*/ 3510890 w 4148019"/>
              <a:gd name="connsiteY2" fmla="*/ 2567555 h 4507495"/>
              <a:gd name="connsiteX3" fmla="*/ 4117 w 4148019"/>
              <a:gd name="connsiteY3" fmla="*/ 4507495 h 4507495"/>
              <a:gd name="connsiteX4" fmla="*/ 323 w 4148019"/>
              <a:gd name="connsiteY4" fmla="*/ 1925398 h 4507495"/>
              <a:gd name="connsiteX0" fmla="*/ 323 w 4148019"/>
              <a:gd name="connsiteY0" fmla="*/ 1925398 h 4507495"/>
              <a:gd name="connsiteX1" fmla="*/ 4148019 w 4148019"/>
              <a:gd name="connsiteY1" fmla="*/ 0 h 4507495"/>
              <a:gd name="connsiteX2" fmla="*/ 3922919 w 4148019"/>
              <a:gd name="connsiteY2" fmla="*/ 4487052 h 4507495"/>
              <a:gd name="connsiteX3" fmla="*/ 4117 w 4148019"/>
              <a:gd name="connsiteY3" fmla="*/ 4507495 h 4507495"/>
              <a:gd name="connsiteX4" fmla="*/ 323 w 4148019"/>
              <a:gd name="connsiteY4" fmla="*/ 1925398 h 4507495"/>
              <a:gd name="connsiteX0" fmla="*/ 323 w 3922919"/>
              <a:gd name="connsiteY0" fmla="*/ 20443 h 2602540"/>
              <a:gd name="connsiteX1" fmla="*/ 3294878 w 3922919"/>
              <a:gd name="connsiteY1" fmla="*/ 0 h 2602540"/>
              <a:gd name="connsiteX2" fmla="*/ 3922919 w 3922919"/>
              <a:gd name="connsiteY2" fmla="*/ 2582097 h 2602540"/>
              <a:gd name="connsiteX3" fmla="*/ 4117 w 3922919"/>
              <a:gd name="connsiteY3" fmla="*/ 2602540 h 2602540"/>
              <a:gd name="connsiteX4" fmla="*/ 323 w 3922919"/>
              <a:gd name="connsiteY4" fmla="*/ 20443 h 2602540"/>
              <a:gd name="connsiteX0" fmla="*/ 323 w 3922919"/>
              <a:gd name="connsiteY0" fmla="*/ 1054 h 2602540"/>
              <a:gd name="connsiteX1" fmla="*/ 3294878 w 3922919"/>
              <a:gd name="connsiteY1" fmla="*/ 0 h 2602540"/>
              <a:gd name="connsiteX2" fmla="*/ 3922919 w 3922919"/>
              <a:gd name="connsiteY2" fmla="*/ 2582097 h 2602540"/>
              <a:gd name="connsiteX3" fmla="*/ 4117 w 3922919"/>
              <a:gd name="connsiteY3" fmla="*/ 2602540 h 2602540"/>
              <a:gd name="connsiteX4" fmla="*/ 323 w 3922919"/>
              <a:gd name="connsiteY4" fmla="*/ 1054 h 2602540"/>
              <a:gd name="connsiteX0" fmla="*/ 323 w 3922919"/>
              <a:gd name="connsiteY0" fmla="*/ 1054 h 2602540"/>
              <a:gd name="connsiteX1" fmla="*/ 3294878 w 3922919"/>
              <a:gd name="connsiteY1" fmla="*/ 0 h 2602540"/>
              <a:gd name="connsiteX2" fmla="*/ 3922919 w 3922919"/>
              <a:gd name="connsiteY2" fmla="*/ 2582097 h 2602540"/>
              <a:gd name="connsiteX3" fmla="*/ 4117 w 3922919"/>
              <a:gd name="connsiteY3" fmla="*/ 2602540 h 2602540"/>
              <a:gd name="connsiteX4" fmla="*/ 323 w 3922919"/>
              <a:gd name="connsiteY4" fmla="*/ 1054 h 2602540"/>
              <a:gd name="connsiteX0" fmla="*/ 102 w 3942088"/>
              <a:gd name="connsiteY0" fmla="*/ 5901 h 2602540"/>
              <a:gd name="connsiteX1" fmla="*/ 3314047 w 3942088"/>
              <a:gd name="connsiteY1" fmla="*/ 0 h 2602540"/>
              <a:gd name="connsiteX2" fmla="*/ 3942088 w 3942088"/>
              <a:gd name="connsiteY2" fmla="*/ 2582097 h 2602540"/>
              <a:gd name="connsiteX3" fmla="*/ 23286 w 3942088"/>
              <a:gd name="connsiteY3" fmla="*/ 2602540 h 2602540"/>
              <a:gd name="connsiteX4" fmla="*/ 102 w 3942088"/>
              <a:gd name="connsiteY4" fmla="*/ 5901 h 2602540"/>
              <a:gd name="connsiteX0" fmla="*/ 102 w 3942088"/>
              <a:gd name="connsiteY0" fmla="*/ 0 h 2609339"/>
              <a:gd name="connsiteX1" fmla="*/ 3314047 w 3942088"/>
              <a:gd name="connsiteY1" fmla="*/ 6799 h 2609339"/>
              <a:gd name="connsiteX2" fmla="*/ 3942088 w 3942088"/>
              <a:gd name="connsiteY2" fmla="*/ 2588896 h 2609339"/>
              <a:gd name="connsiteX3" fmla="*/ 23286 w 3942088"/>
              <a:gd name="connsiteY3" fmla="*/ 2609339 h 2609339"/>
              <a:gd name="connsiteX4" fmla="*/ 102 w 3942088"/>
              <a:gd name="connsiteY4" fmla="*/ 0 h 260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088" h="2609339">
                <a:moveTo>
                  <a:pt x="102" y="0"/>
                </a:moveTo>
                <a:lnTo>
                  <a:pt x="3314047" y="6799"/>
                </a:lnTo>
                <a:lnTo>
                  <a:pt x="3942088" y="2588896"/>
                </a:lnTo>
                <a:lnTo>
                  <a:pt x="23286" y="2609339"/>
                </a:lnTo>
                <a:cubicBezTo>
                  <a:pt x="25253" y="1753487"/>
                  <a:pt x="-1865" y="855852"/>
                  <a:pt x="102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40286" y="1375975"/>
            <a:ext cx="3586163" cy="533812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en-US" sz="2800" b="0" i="0" dirty="0">
                <a:solidFill>
                  <a:srgbClr val="E80202"/>
                </a:solidFill>
                <a:latin typeface="ATC Overlook Heavy"/>
                <a:cs typeface="ATC Overlook Heavy"/>
              </a:rPr>
              <a:t>35 YEAR AWARDS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40286" y="1860669"/>
            <a:ext cx="3586163" cy="39811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sz="1800" b="1" i="0" dirty="0">
                <a:solidFill>
                  <a:srgbClr val="E80202"/>
                </a:solidFill>
                <a:latin typeface="FS Lola"/>
                <a:cs typeface="FS Lola"/>
              </a:rPr>
              <a:t>Todd</a:t>
            </a:r>
            <a:r>
              <a:rPr lang="en-US" sz="1800" b="1" i="0" baseline="0" dirty="0">
                <a:solidFill>
                  <a:srgbClr val="E80202"/>
                </a:solidFill>
                <a:latin typeface="FS Lola"/>
                <a:cs typeface="FS Lola"/>
              </a:rPr>
              <a:t> Andrews, </a:t>
            </a:r>
            <a:r>
              <a:rPr lang="en-US" sz="1800" b="1" i="0" baseline="0" dirty="0">
                <a:solidFill>
                  <a:schemeClr val="tx1"/>
                </a:solidFill>
                <a:latin typeface="FS Lola"/>
                <a:cs typeface="FS Lola"/>
              </a:rPr>
              <a:t>Physical Plant</a:t>
            </a:r>
            <a:endParaRPr lang="en-US" sz="1800" b="1" i="0" dirty="0">
              <a:solidFill>
                <a:schemeClr val="tx1"/>
              </a:solidFill>
              <a:latin typeface="FS Lola"/>
              <a:cs typeface="FS Lola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40286" y="2258787"/>
            <a:ext cx="3586163" cy="163835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Lorem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ipsum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dolor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amet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vix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oratio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epicurei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eirmod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civibus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ea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nibh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dictas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sed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cu. Cum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autem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in. No quo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noster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veritus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copiosae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pri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periculis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consectetuer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Atomorum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urbanitas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Errem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insolens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ad.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Ancillae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interesset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ne pro,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tempor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apeirian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persequeris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 duo.</a:t>
            </a:r>
          </a:p>
        </p:txBody>
      </p:sp>
    </p:spTree>
    <p:extLst>
      <p:ext uri="{BB962C8B-B14F-4D97-AF65-F5344CB8AC3E}">
        <p14:creationId xmlns:p14="http://schemas.microsoft.com/office/powerpoint/2010/main" val="327867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Whit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 flipH="1">
            <a:off x="501650" y="0"/>
            <a:ext cx="5486400" cy="5143500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214437" y="1"/>
            <a:ext cx="3949660" cy="2579806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5900 w 3952385"/>
              <a:gd name="connsiteY0" fmla="*/ 5901 h 2573456"/>
              <a:gd name="connsiteX1" fmla="*/ 3935464 w 3952385"/>
              <a:gd name="connsiteY1" fmla="*/ 0 h 2573456"/>
              <a:gd name="connsiteX2" fmla="*/ 3952385 w 3952385"/>
              <a:gd name="connsiteY2" fmla="*/ 2567555 h 2573456"/>
              <a:gd name="connsiteX3" fmla="*/ 0 w 3952385"/>
              <a:gd name="connsiteY3" fmla="*/ 2573456 h 2573456"/>
              <a:gd name="connsiteX4" fmla="*/ 5900 w 3952385"/>
              <a:gd name="connsiteY4" fmla="*/ 5901 h 2573456"/>
              <a:gd name="connsiteX0" fmla="*/ 4 w 3946489"/>
              <a:gd name="connsiteY0" fmla="*/ 5901 h 2567555"/>
              <a:gd name="connsiteX1" fmla="*/ 3929568 w 3946489"/>
              <a:gd name="connsiteY1" fmla="*/ 0 h 2567555"/>
              <a:gd name="connsiteX2" fmla="*/ 3946489 w 3946489"/>
              <a:gd name="connsiteY2" fmla="*/ 2567555 h 2567555"/>
              <a:gd name="connsiteX3" fmla="*/ 768804 w 3946489"/>
              <a:gd name="connsiteY3" fmla="*/ 2560756 h 2567555"/>
              <a:gd name="connsiteX4" fmla="*/ 4 w 3946489"/>
              <a:gd name="connsiteY4" fmla="*/ 5901 h 2567555"/>
              <a:gd name="connsiteX0" fmla="*/ 0 w 3946485"/>
              <a:gd name="connsiteY0" fmla="*/ 5901 h 2567555"/>
              <a:gd name="connsiteX1" fmla="*/ 3929564 w 3946485"/>
              <a:gd name="connsiteY1" fmla="*/ 0 h 2567555"/>
              <a:gd name="connsiteX2" fmla="*/ 3946485 w 3946485"/>
              <a:gd name="connsiteY2" fmla="*/ 2567555 h 2567555"/>
              <a:gd name="connsiteX3" fmla="*/ 768800 w 3946485"/>
              <a:gd name="connsiteY3" fmla="*/ 2560756 h 2567555"/>
              <a:gd name="connsiteX4" fmla="*/ 0 w 3946485"/>
              <a:gd name="connsiteY4" fmla="*/ 5901 h 2567555"/>
              <a:gd name="connsiteX0" fmla="*/ 0 w 3946485"/>
              <a:gd name="connsiteY0" fmla="*/ 5901 h 2567555"/>
              <a:gd name="connsiteX1" fmla="*/ 3929564 w 3946485"/>
              <a:gd name="connsiteY1" fmla="*/ 0 h 2567555"/>
              <a:gd name="connsiteX2" fmla="*/ 3946485 w 3946485"/>
              <a:gd name="connsiteY2" fmla="*/ 2567555 h 2567555"/>
              <a:gd name="connsiteX3" fmla="*/ 768800 w 3946485"/>
              <a:gd name="connsiteY3" fmla="*/ 2560756 h 2567555"/>
              <a:gd name="connsiteX4" fmla="*/ 0 w 3946485"/>
              <a:gd name="connsiteY4" fmla="*/ 5901 h 2567555"/>
              <a:gd name="connsiteX0" fmla="*/ 0 w 3946485"/>
              <a:gd name="connsiteY0" fmla="*/ 5901 h 2573456"/>
              <a:gd name="connsiteX1" fmla="*/ 3929564 w 3946485"/>
              <a:gd name="connsiteY1" fmla="*/ 0 h 2573456"/>
              <a:gd name="connsiteX2" fmla="*/ 3946485 w 3946485"/>
              <a:gd name="connsiteY2" fmla="*/ 2567555 h 2573456"/>
              <a:gd name="connsiteX3" fmla="*/ 768800 w 3946485"/>
              <a:gd name="connsiteY3" fmla="*/ 2573456 h 2573456"/>
              <a:gd name="connsiteX4" fmla="*/ 0 w 3946485"/>
              <a:gd name="connsiteY4" fmla="*/ 5901 h 2573456"/>
              <a:gd name="connsiteX0" fmla="*/ 0 w 3949660"/>
              <a:gd name="connsiteY0" fmla="*/ 5901 h 2573905"/>
              <a:gd name="connsiteX1" fmla="*/ 3929564 w 3949660"/>
              <a:gd name="connsiteY1" fmla="*/ 0 h 2573905"/>
              <a:gd name="connsiteX2" fmla="*/ 3949660 w 3949660"/>
              <a:gd name="connsiteY2" fmla="*/ 2573905 h 2573905"/>
              <a:gd name="connsiteX3" fmla="*/ 768800 w 3949660"/>
              <a:gd name="connsiteY3" fmla="*/ 2573456 h 2573905"/>
              <a:gd name="connsiteX4" fmla="*/ 0 w 3949660"/>
              <a:gd name="connsiteY4" fmla="*/ 5901 h 2573905"/>
              <a:gd name="connsiteX0" fmla="*/ 0 w 3949660"/>
              <a:gd name="connsiteY0" fmla="*/ 5901 h 2579806"/>
              <a:gd name="connsiteX1" fmla="*/ 3929564 w 3949660"/>
              <a:gd name="connsiteY1" fmla="*/ 0 h 2579806"/>
              <a:gd name="connsiteX2" fmla="*/ 3949660 w 3949660"/>
              <a:gd name="connsiteY2" fmla="*/ 2573905 h 2579806"/>
              <a:gd name="connsiteX3" fmla="*/ 768800 w 3949660"/>
              <a:gd name="connsiteY3" fmla="*/ 2579806 h 2579806"/>
              <a:gd name="connsiteX4" fmla="*/ 0 w 3949660"/>
              <a:gd name="connsiteY4" fmla="*/ 5901 h 257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660" h="2579806">
                <a:moveTo>
                  <a:pt x="0" y="5901"/>
                </a:moveTo>
                <a:lnTo>
                  <a:pt x="3929564" y="0"/>
                </a:lnTo>
                <a:lnTo>
                  <a:pt x="3949660" y="2573905"/>
                </a:lnTo>
                <a:lnTo>
                  <a:pt x="768800" y="2579806"/>
                </a:lnTo>
                <a:lnTo>
                  <a:pt x="0" y="5901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220360" y="2580480"/>
            <a:ext cx="3919411" cy="2596639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13 w 4147709"/>
              <a:gd name="connsiteY0" fmla="*/ 1925398 h 2573456"/>
              <a:gd name="connsiteX1" fmla="*/ 4147709 w 4147709"/>
              <a:gd name="connsiteY1" fmla="*/ 0 h 2573456"/>
              <a:gd name="connsiteX2" fmla="*/ 3510580 w 4147709"/>
              <a:gd name="connsiteY2" fmla="*/ 2567555 h 2573456"/>
              <a:gd name="connsiteX3" fmla="*/ 212245 w 4147709"/>
              <a:gd name="connsiteY3" fmla="*/ 2573456 h 2573456"/>
              <a:gd name="connsiteX4" fmla="*/ 13 w 4147709"/>
              <a:gd name="connsiteY4" fmla="*/ 1925398 h 2573456"/>
              <a:gd name="connsiteX0" fmla="*/ 323 w 4148019"/>
              <a:gd name="connsiteY0" fmla="*/ 1925398 h 4507495"/>
              <a:gd name="connsiteX1" fmla="*/ 4148019 w 4148019"/>
              <a:gd name="connsiteY1" fmla="*/ 0 h 4507495"/>
              <a:gd name="connsiteX2" fmla="*/ 3510890 w 4148019"/>
              <a:gd name="connsiteY2" fmla="*/ 2567555 h 4507495"/>
              <a:gd name="connsiteX3" fmla="*/ 4117 w 4148019"/>
              <a:gd name="connsiteY3" fmla="*/ 4507495 h 4507495"/>
              <a:gd name="connsiteX4" fmla="*/ 323 w 4148019"/>
              <a:gd name="connsiteY4" fmla="*/ 1925398 h 4507495"/>
              <a:gd name="connsiteX0" fmla="*/ 323 w 4148019"/>
              <a:gd name="connsiteY0" fmla="*/ 1925398 h 4507495"/>
              <a:gd name="connsiteX1" fmla="*/ 4148019 w 4148019"/>
              <a:gd name="connsiteY1" fmla="*/ 0 h 4507495"/>
              <a:gd name="connsiteX2" fmla="*/ 3922919 w 4148019"/>
              <a:gd name="connsiteY2" fmla="*/ 4487052 h 4507495"/>
              <a:gd name="connsiteX3" fmla="*/ 4117 w 4148019"/>
              <a:gd name="connsiteY3" fmla="*/ 4507495 h 4507495"/>
              <a:gd name="connsiteX4" fmla="*/ 323 w 4148019"/>
              <a:gd name="connsiteY4" fmla="*/ 1925398 h 4507495"/>
              <a:gd name="connsiteX0" fmla="*/ 323 w 3922919"/>
              <a:gd name="connsiteY0" fmla="*/ 20443 h 2602540"/>
              <a:gd name="connsiteX1" fmla="*/ 3294878 w 3922919"/>
              <a:gd name="connsiteY1" fmla="*/ 0 h 2602540"/>
              <a:gd name="connsiteX2" fmla="*/ 3922919 w 3922919"/>
              <a:gd name="connsiteY2" fmla="*/ 2582097 h 2602540"/>
              <a:gd name="connsiteX3" fmla="*/ 4117 w 3922919"/>
              <a:gd name="connsiteY3" fmla="*/ 2602540 h 2602540"/>
              <a:gd name="connsiteX4" fmla="*/ 323 w 3922919"/>
              <a:gd name="connsiteY4" fmla="*/ 20443 h 2602540"/>
              <a:gd name="connsiteX0" fmla="*/ 323 w 3922919"/>
              <a:gd name="connsiteY0" fmla="*/ 1054 h 2602540"/>
              <a:gd name="connsiteX1" fmla="*/ 3294878 w 3922919"/>
              <a:gd name="connsiteY1" fmla="*/ 0 h 2602540"/>
              <a:gd name="connsiteX2" fmla="*/ 3922919 w 3922919"/>
              <a:gd name="connsiteY2" fmla="*/ 2582097 h 2602540"/>
              <a:gd name="connsiteX3" fmla="*/ 4117 w 3922919"/>
              <a:gd name="connsiteY3" fmla="*/ 2602540 h 2602540"/>
              <a:gd name="connsiteX4" fmla="*/ 323 w 3922919"/>
              <a:gd name="connsiteY4" fmla="*/ 1054 h 2602540"/>
              <a:gd name="connsiteX0" fmla="*/ 323 w 3922919"/>
              <a:gd name="connsiteY0" fmla="*/ 1054 h 2602540"/>
              <a:gd name="connsiteX1" fmla="*/ 3294878 w 3922919"/>
              <a:gd name="connsiteY1" fmla="*/ 0 h 2602540"/>
              <a:gd name="connsiteX2" fmla="*/ 3922919 w 3922919"/>
              <a:gd name="connsiteY2" fmla="*/ 2582097 h 2602540"/>
              <a:gd name="connsiteX3" fmla="*/ 4117 w 3922919"/>
              <a:gd name="connsiteY3" fmla="*/ 2602540 h 2602540"/>
              <a:gd name="connsiteX4" fmla="*/ 323 w 3922919"/>
              <a:gd name="connsiteY4" fmla="*/ 1054 h 2602540"/>
              <a:gd name="connsiteX0" fmla="*/ 102 w 3942088"/>
              <a:gd name="connsiteY0" fmla="*/ 5901 h 2602540"/>
              <a:gd name="connsiteX1" fmla="*/ 3314047 w 3942088"/>
              <a:gd name="connsiteY1" fmla="*/ 0 h 2602540"/>
              <a:gd name="connsiteX2" fmla="*/ 3942088 w 3942088"/>
              <a:gd name="connsiteY2" fmla="*/ 2582097 h 2602540"/>
              <a:gd name="connsiteX3" fmla="*/ 23286 w 3942088"/>
              <a:gd name="connsiteY3" fmla="*/ 2602540 h 2602540"/>
              <a:gd name="connsiteX4" fmla="*/ 102 w 3942088"/>
              <a:gd name="connsiteY4" fmla="*/ 5901 h 2602540"/>
              <a:gd name="connsiteX0" fmla="*/ 102 w 3942697"/>
              <a:gd name="connsiteY0" fmla="*/ 0 h 2596639"/>
              <a:gd name="connsiteX1" fmla="*/ 3942697 w 3942697"/>
              <a:gd name="connsiteY1" fmla="*/ 449 h 2596639"/>
              <a:gd name="connsiteX2" fmla="*/ 3942088 w 3942697"/>
              <a:gd name="connsiteY2" fmla="*/ 2576196 h 2596639"/>
              <a:gd name="connsiteX3" fmla="*/ 23286 w 3942697"/>
              <a:gd name="connsiteY3" fmla="*/ 2596639 h 2596639"/>
              <a:gd name="connsiteX4" fmla="*/ 102 w 3942697"/>
              <a:gd name="connsiteY4" fmla="*/ 0 h 2596639"/>
              <a:gd name="connsiteX0" fmla="*/ 764216 w 3919411"/>
              <a:gd name="connsiteY0" fmla="*/ 0 h 2596639"/>
              <a:gd name="connsiteX1" fmla="*/ 3919411 w 3919411"/>
              <a:gd name="connsiteY1" fmla="*/ 449 h 2596639"/>
              <a:gd name="connsiteX2" fmla="*/ 3918802 w 3919411"/>
              <a:gd name="connsiteY2" fmla="*/ 2576196 h 2596639"/>
              <a:gd name="connsiteX3" fmla="*/ 0 w 3919411"/>
              <a:gd name="connsiteY3" fmla="*/ 2596639 h 2596639"/>
              <a:gd name="connsiteX4" fmla="*/ 764216 w 3919411"/>
              <a:gd name="connsiteY4" fmla="*/ 0 h 2596639"/>
              <a:gd name="connsiteX0" fmla="*/ 764216 w 3919411"/>
              <a:gd name="connsiteY0" fmla="*/ 0 h 2596639"/>
              <a:gd name="connsiteX1" fmla="*/ 3919411 w 3919411"/>
              <a:gd name="connsiteY1" fmla="*/ 449 h 2596639"/>
              <a:gd name="connsiteX2" fmla="*/ 3918802 w 3919411"/>
              <a:gd name="connsiteY2" fmla="*/ 2576196 h 2596639"/>
              <a:gd name="connsiteX3" fmla="*/ 0 w 3919411"/>
              <a:gd name="connsiteY3" fmla="*/ 2596639 h 2596639"/>
              <a:gd name="connsiteX4" fmla="*/ 764216 w 3919411"/>
              <a:gd name="connsiteY4" fmla="*/ 0 h 2596639"/>
              <a:gd name="connsiteX0" fmla="*/ 764216 w 3919411"/>
              <a:gd name="connsiteY0" fmla="*/ 0 h 2596639"/>
              <a:gd name="connsiteX1" fmla="*/ 3919411 w 3919411"/>
              <a:gd name="connsiteY1" fmla="*/ 449 h 2596639"/>
              <a:gd name="connsiteX2" fmla="*/ 3918802 w 3919411"/>
              <a:gd name="connsiteY2" fmla="*/ 2576196 h 2596639"/>
              <a:gd name="connsiteX3" fmla="*/ 0 w 3919411"/>
              <a:gd name="connsiteY3" fmla="*/ 2596639 h 2596639"/>
              <a:gd name="connsiteX4" fmla="*/ 764216 w 3919411"/>
              <a:gd name="connsiteY4" fmla="*/ 0 h 259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9411" h="2596639">
                <a:moveTo>
                  <a:pt x="764216" y="0"/>
                </a:moveTo>
                <a:lnTo>
                  <a:pt x="3919411" y="449"/>
                </a:lnTo>
                <a:lnTo>
                  <a:pt x="3918802" y="2576196"/>
                </a:lnTo>
                <a:lnTo>
                  <a:pt x="0" y="2596639"/>
                </a:lnTo>
                <a:lnTo>
                  <a:pt x="764216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8849" y="1375975"/>
            <a:ext cx="3586163" cy="533812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en-US" sz="2800" b="0" i="0" dirty="0">
                <a:solidFill>
                  <a:srgbClr val="E80202"/>
                </a:solidFill>
                <a:latin typeface="ATC Overlook Heavy"/>
                <a:cs typeface="ATC Overlook Heavy"/>
              </a:rPr>
              <a:t>35 YEAR AWARDS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8849" y="1860669"/>
            <a:ext cx="3586163" cy="39811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sz="1800" b="1" i="0" dirty="0">
                <a:solidFill>
                  <a:srgbClr val="E80202"/>
                </a:solidFill>
                <a:latin typeface="FS Lola"/>
                <a:cs typeface="FS Lola"/>
              </a:rPr>
              <a:t>Todd</a:t>
            </a:r>
            <a:r>
              <a:rPr lang="en-US" sz="1800" b="1" i="0" baseline="0" dirty="0">
                <a:solidFill>
                  <a:srgbClr val="E80202"/>
                </a:solidFill>
                <a:latin typeface="FS Lola"/>
                <a:cs typeface="FS Lola"/>
              </a:rPr>
              <a:t> Andrews, </a:t>
            </a:r>
            <a:r>
              <a:rPr lang="en-US" sz="1800" b="1" i="0" baseline="0" dirty="0">
                <a:solidFill>
                  <a:schemeClr val="tx1"/>
                </a:solidFill>
                <a:latin typeface="FS Lola"/>
                <a:cs typeface="FS Lola"/>
              </a:rPr>
              <a:t>Physical Plant</a:t>
            </a:r>
            <a:endParaRPr lang="en-US" sz="1800" b="1" i="0" dirty="0">
              <a:solidFill>
                <a:schemeClr val="tx1"/>
              </a:solidFill>
              <a:latin typeface="FS Lola"/>
              <a:cs typeface="FS Lola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49" y="2258787"/>
            <a:ext cx="3586163" cy="163835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Lorem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ipsum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dolor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amet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vix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oratio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epicurei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eirmod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civibus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ea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nibh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dictas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sed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cu. Cum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autem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in. No quo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noster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veritus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copiosae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pri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periculis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consectetuer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Atomorum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urbanitas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Errem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insolens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ad.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Ancillae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interesset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ne pro,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tempor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apeirian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persequeris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 duo.</a:t>
            </a:r>
          </a:p>
        </p:txBody>
      </p:sp>
    </p:spTree>
    <p:extLst>
      <p:ext uri="{BB962C8B-B14F-4D97-AF65-F5344CB8AC3E}">
        <p14:creationId xmlns:p14="http://schemas.microsoft.com/office/powerpoint/2010/main" val="358060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Whit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>
            <a:off x="-6350" y="12700"/>
            <a:ext cx="5486400" cy="5143500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>
            <a:off x="3790950" y="3854450"/>
            <a:ext cx="5372100" cy="13144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  <a:gd name="connsiteX0" fmla="*/ 165100 w 3346450"/>
              <a:gd name="connsiteY0" fmla="*/ 641350 h 641350"/>
              <a:gd name="connsiteX1" fmla="*/ 0 w 3346450"/>
              <a:gd name="connsiteY1" fmla="*/ 0 h 641350"/>
              <a:gd name="connsiteX2" fmla="*/ 3346450 w 3346450"/>
              <a:gd name="connsiteY2" fmla="*/ 323850 h 641350"/>
              <a:gd name="connsiteX3" fmla="*/ 165100 w 3346450"/>
              <a:gd name="connsiteY3" fmla="*/ 641350 h 641350"/>
              <a:gd name="connsiteX0" fmla="*/ 165100 w 3238500"/>
              <a:gd name="connsiteY0" fmla="*/ 641350 h 952500"/>
              <a:gd name="connsiteX1" fmla="*/ 0 w 3238500"/>
              <a:gd name="connsiteY1" fmla="*/ 0 h 952500"/>
              <a:gd name="connsiteX2" fmla="*/ 3238500 w 3238500"/>
              <a:gd name="connsiteY2" fmla="*/ 952500 h 952500"/>
              <a:gd name="connsiteX3" fmla="*/ 165100 w 3238500"/>
              <a:gd name="connsiteY3" fmla="*/ 641350 h 952500"/>
              <a:gd name="connsiteX0" fmla="*/ 0 w 5340350"/>
              <a:gd name="connsiteY0" fmla="*/ 971550 h 1282700"/>
              <a:gd name="connsiteX1" fmla="*/ 5340350 w 5340350"/>
              <a:gd name="connsiteY1" fmla="*/ 0 h 1282700"/>
              <a:gd name="connsiteX2" fmla="*/ 3073400 w 5340350"/>
              <a:gd name="connsiteY2" fmla="*/ 1282700 h 1282700"/>
              <a:gd name="connsiteX3" fmla="*/ 0 w 5340350"/>
              <a:gd name="connsiteY3" fmla="*/ 971550 h 1282700"/>
              <a:gd name="connsiteX0" fmla="*/ 0 w 5372100"/>
              <a:gd name="connsiteY0" fmla="*/ 971550 h 1511300"/>
              <a:gd name="connsiteX1" fmla="*/ 5340350 w 5372100"/>
              <a:gd name="connsiteY1" fmla="*/ 0 h 1511300"/>
              <a:gd name="connsiteX2" fmla="*/ 5372100 w 5372100"/>
              <a:gd name="connsiteY2" fmla="*/ 1511300 h 1511300"/>
              <a:gd name="connsiteX3" fmla="*/ 0 w 5372100"/>
              <a:gd name="connsiteY3" fmla="*/ 971550 h 1511300"/>
              <a:gd name="connsiteX0" fmla="*/ 0 w 5372100"/>
              <a:gd name="connsiteY0" fmla="*/ 971550 h 1511300"/>
              <a:gd name="connsiteX1" fmla="*/ 1847850 w 5372100"/>
              <a:gd name="connsiteY1" fmla="*/ 1149350 h 1511300"/>
              <a:gd name="connsiteX2" fmla="*/ 5340350 w 5372100"/>
              <a:gd name="connsiteY2" fmla="*/ 0 h 1511300"/>
              <a:gd name="connsiteX3" fmla="*/ 5372100 w 5372100"/>
              <a:gd name="connsiteY3" fmla="*/ 1511300 h 1511300"/>
              <a:gd name="connsiteX4" fmla="*/ 0 w 5372100"/>
              <a:gd name="connsiteY4" fmla="*/ 971550 h 1511300"/>
              <a:gd name="connsiteX0" fmla="*/ 0 w 5372100"/>
              <a:gd name="connsiteY0" fmla="*/ 774700 h 1314450"/>
              <a:gd name="connsiteX1" fmla="*/ 1847850 w 5372100"/>
              <a:gd name="connsiteY1" fmla="*/ 952500 h 1314450"/>
              <a:gd name="connsiteX2" fmla="*/ 5353050 w 5372100"/>
              <a:gd name="connsiteY2" fmla="*/ 0 h 1314450"/>
              <a:gd name="connsiteX3" fmla="*/ 5372100 w 5372100"/>
              <a:gd name="connsiteY3" fmla="*/ 1314450 h 1314450"/>
              <a:gd name="connsiteX4" fmla="*/ 0 w 5372100"/>
              <a:gd name="connsiteY4" fmla="*/ 77470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100" h="1314450">
                <a:moveTo>
                  <a:pt x="0" y="774700"/>
                </a:moveTo>
                <a:cubicBezTo>
                  <a:pt x="6350" y="770467"/>
                  <a:pt x="1841500" y="956733"/>
                  <a:pt x="1847850" y="952500"/>
                </a:cubicBezTo>
                <a:lnTo>
                  <a:pt x="5353050" y="0"/>
                </a:lnTo>
                <a:lnTo>
                  <a:pt x="5372100" y="1314450"/>
                </a:lnTo>
                <a:lnTo>
                  <a:pt x="0" y="7747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-19050" y="424815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9074" y="618048"/>
            <a:ext cx="3434018" cy="3393465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018" h="3393465">
                <a:moveTo>
                  <a:pt x="0" y="2"/>
                </a:moveTo>
                <a:lnTo>
                  <a:pt x="3434018" y="0"/>
                </a:lnTo>
                <a:lnTo>
                  <a:pt x="3369127" y="3393465"/>
                </a:lnTo>
                <a:lnTo>
                  <a:pt x="171081" y="3004109"/>
                </a:lnTo>
                <a:lnTo>
                  <a:pt x="0" y="2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40286" y="1375975"/>
            <a:ext cx="3586163" cy="533812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en-US" sz="2800" b="0" i="0" dirty="0">
                <a:solidFill>
                  <a:srgbClr val="E80202"/>
                </a:solidFill>
                <a:latin typeface="ATC Overlook Heavy"/>
                <a:cs typeface="ATC Overlook Heavy"/>
              </a:rPr>
              <a:t>35 YEAR AWARDS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40286" y="1860669"/>
            <a:ext cx="3586163" cy="39811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sz="1800" b="1" i="0" dirty="0">
                <a:solidFill>
                  <a:srgbClr val="E80202"/>
                </a:solidFill>
                <a:latin typeface="FS Lola"/>
                <a:cs typeface="FS Lola"/>
              </a:rPr>
              <a:t>Todd</a:t>
            </a:r>
            <a:r>
              <a:rPr lang="en-US" sz="1800" b="1" i="0" baseline="0" dirty="0">
                <a:solidFill>
                  <a:srgbClr val="E80202"/>
                </a:solidFill>
                <a:latin typeface="FS Lola"/>
                <a:cs typeface="FS Lola"/>
              </a:rPr>
              <a:t> Andrews, </a:t>
            </a:r>
            <a:r>
              <a:rPr lang="en-US" sz="1800" b="1" i="0" baseline="0" dirty="0">
                <a:solidFill>
                  <a:schemeClr val="tx1"/>
                </a:solidFill>
                <a:latin typeface="FS Lola"/>
                <a:cs typeface="FS Lola"/>
              </a:rPr>
              <a:t>Physical Plant</a:t>
            </a:r>
            <a:endParaRPr lang="en-US" sz="1800" b="1" i="0" dirty="0">
              <a:solidFill>
                <a:schemeClr val="tx1"/>
              </a:solidFill>
              <a:latin typeface="FS Lola"/>
              <a:cs typeface="FS Lola"/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40286" y="2258787"/>
            <a:ext cx="3586163" cy="163835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Lorem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ipsum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dolor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amet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vix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oratio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epicurei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eirmod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civibus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ea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nibh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dictas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sed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cu. Cum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autem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in. No quo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noster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veritus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copiosae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pri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periculis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consectetuer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Atomorum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urbanitas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Errem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insolens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ad.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Ancillae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interesset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ne pro,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tempor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apeirian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persequeris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 duo.</a:t>
            </a:r>
          </a:p>
        </p:txBody>
      </p:sp>
    </p:spTree>
    <p:extLst>
      <p:ext uri="{BB962C8B-B14F-4D97-AF65-F5344CB8AC3E}">
        <p14:creationId xmlns:p14="http://schemas.microsoft.com/office/powerpoint/2010/main" val="108966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0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Whit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 flipH="1">
            <a:off x="3651250" y="0"/>
            <a:ext cx="5486400" cy="5143500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flipH="1">
            <a:off x="-19050" y="3854450"/>
            <a:ext cx="5372100" cy="13144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  <a:gd name="connsiteX0" fmla="*/ 165100 w 3346450"/>
              <a:gd name="connsiteY0" fmla="*/ 641350 h 641350"/>
              <a:gd name="connsiteX1" fmla="*/ 0 w 3346450"/>
              <a:gd name="connsiteY1" fmla="*/ 0 h 641350"/>
              <a:gd name="connsiteX2" fmla="*/ 3346450 w 3346450"/>
              <a:gd name="connsiteY2" fmla="*/ 323850 h 641350"/>
              <a:gd name="connsiteX3" fmla="*/ 165100 w 3346450"/>
              <a:gd name="connsiteY3" fmla="*/ 641350 h 641350"/>
              <a:gd name="connsiteX0" fmla="*/ 165100 w 3238500"/>
              <a:gd name="connsiteY0" fmla="*/ 641350 h 952500"/>
              <a:gd name="connsiteX1" fmla="*/ 0 w 3238500"/>
              <a:gd name="connsiteY1" fmla="*/ 0 h 952500"/>
              <a:gd name="connsiteX2" fmla="*/ 3238500 w 3238500"/>
              <a:gd name="connsiteY2" fmla="*/ 952500 h 952500"/>
              <a:gd name="connsiteX3" fmla="*/ 165100 w 3238500"/>
              <a:gd name="connsiteY3" fmla="*/ 641350 h 952500"/>
              <a:gd name="connsiteX0" fmla="*/ 0 w 5340350"/>
              <a:gd name="connsiteY0" fmla="*/ 971550 h 1282700"/>
              <a:gd name="connsiteX1" fmla="*/ 5340350 w 5340350"/>
              <a:gd name="connsiteY1" fmla="*/ 0 h 1282700"/>
              <a:gd name="connsiteX2" fmla="*/ 3073400 w 5340350"/>
              <a:gd name="connsiteY2" fmla="*/ 1282700 h 1282700"/>
              <a:gd name="connsiteX3" fmla="*/ 0 w 5340350"/>
              <a:gd name="connsiteY3" fmla="*/ 971550 h 1282700"/>
              <a:gd name="connsiteX0" fmla="*/ 0 w 5372100"/>
              <a:gd name="connsiteY0" fmla="*/ 971550 h 1511300"/>
              <a:gd name="connsiteX1" fmla="*/ 5340350 w 5372100"/>
              <a:gd name="connsiteY1" fmla="*/ 0 h 1511300"/>
              <a:gd name="connsiteX2" fmla="*/ 5372100 w 5372100"/>
              <a:gd name="connsiteY2" fmla="*/ 1511300 h 1511300"/>
              <a:gd name="connsiteX3" fmla="*/ 0 w 5372100"/>
              <a:gd name="connsiteY3" fmla="*/ 971550 h 1511300"/>
              <a:gd name="connsiteX0" fmla="*/ 0 w 5372100"/>
              <a:gd name="connsiteY0" fmla="*/ 971550 h 1511300"/>
              <a:gd name="connsiteX1" fmla="*/ 1847850 w 5372100"/>
              <a:gd name="connsiteY1" fmla="*/ 1149350 h 1511300"/>
              <a:gd name="connsiteX2" fmla="*/ 5340350 w 5372100"/>
              <a:gd name="connsiteY2" fmla="*/ 0 h 1511300"/>
              <a:gd name="connsiteX3" fmla="*/ 5372100 w 5372100"/>
              <a:gd name="connsiteY3" fmla="*/ 1511300 h 1511300"/>
              <a:gd name="connsiteX4" fmla="*/ 0 w 5372100"/>
              <a:gd name="connsiteY4" fmla="*/ 971550 h 1511300"/>
              <a:gd name="connsiteX0" fmla="*/ 0 w 5372100"/>
              <a:gd name="connsiteY0" fmla="*/ 774700 h 1314450"/>
              <a:gd name="connsiteX1" fmla="*/ 1847850 w 5372100"/>
              <a:gd name="connsiteY1" fmla="*/ 952500 h 1314450"/>
              <a:gd name="connsiteX2" fmla="*/ 5353050 w 5372100"/>
              <a:gd name="connsiteY2" fmla="*/ 0 h 1314450"/>
              <a:gd name="connsiteX3" fmla="*/ 5372100 w 5372100"/>
              <a:gd name="connsiteY3" fmla="*/ 1314450 h 1314450"/>
              <a:gd name="connsiteX4" fmla="*/ 0 w 5372100"/>
              <a:gd name="connsiteY4" fmla="*/ 77470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100" h="1314450">
                <a:moveTo>
                  <a:pt x="0" y="774700"/>
                </a:moveTo>
                <a:cubicBezTo>
                  <a:pt x="6350" y="770467"/>
                  <a:pt x="1841500" y="956733"/>
                  <a:pt x="1847850" y="952500"/>
                </a:cubicBezTo>
                <a:lnTo>
                  <a:pt x="5353050" y="0"/>
                </a:lnTo>
                <a:lnTo>
                  <a:pt x="5372100" y="1314450"/>
                </a:lnTo>
                <a:lnTo>
                  <a:pt x="0" y="7747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6350" y="424815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992431" y="618048"/>
            <a:ext cx="3434018" cy="3393465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018" h="3393465">
                <a:moveTo>
                  <a:pt x="0" y="2"/>
                </a:moveTo>
                <a:lnTo>
                  <a:pt x="3434018" y="0"/>
                </a:lnTo>
                <a:lnTo>
                  <a:pt x="3369127" y="3393465"/>
                </a:lnTo>
                <a:lnTo>
                  <a:pt x="171081" y="3004109"/>
                </a:lnTo>
                <a:lnTo>
                  <a:pt x="0" y="2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34545" y="1375975"/>
            <a:ext cx="3586163" cy="533812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en-US" sz="2800" b="0" i="0" dirty="0">
                <a:solidFill>
                  <a:srgbClr val="E80202"/>
                </a:solidFill>
                <a:latin typeface="ATC Overlook Heavy"/>
                <a:cs typeface="ATC Overlook Heavy"/>
              </a:rPr>
              <a:t>35 YEAR AWARDS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34545" y="1860669"/>
            <a:ext cx="3586163" cy="39811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sz="1800" b="1" i="0" dirty="0">
                <a:solidFill>
                  <a:srgbClr val="E80202"/>
                </a:solidFill>
                <a:latin typeface="FS Lola"/>
                <a:cs typeface="FS Lola"/>
              </a:rPr>
              <a:t>Todd</a:t>
            </a:r>
            <a:r>
              <a:rPr lang="en-US" sz="1800" b="1" i="0" baseline="0" dirty="0">
                <a:solidFill>
                  <a:srgbClr val="E80202"/>
                </a:solidFill>
                <a:latin typeface="FS Lola"/>
                <a:cs typeface="FS Lola"/>
              </a:rPr>
              <a:t> Andrews, </a:t>
            </a:r>
            <a:r>
              <a:rPr lang="en-US" sz="1800" b="1" i="0" baseline="0" dirty="0">
                <a:solidFill>
                  <a:schemeClr val="tx1"/>
                </a:solidFill>
                <a:latin typeface="FS Lola"/>
                <a:cs typeface="FS Lola"/>
              </a:rPr>
              <a:t>Physical Plant</a:t>
            </a:r>
            <a:endParaRPr lang="en-US" sz="1800" b="1" i="0" dirty="0">
              <a:solidFill>
                <a:schemeClr val="tx1"/>
              </a:solidFill>
              <a:latin typeface="FS Lola"/>
              <a:cs typeface="FS Lola"/>
            </a:endParaRP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4545" y="2258787"/>
            <a:ext cx="3586163" cy="163835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Lorem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ipsum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dolor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amet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vix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oratio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epicurei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sit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eirmod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civibus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ea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nibh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dictas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sed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cu. Cum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autem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in. No quo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noster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veritus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copiosae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pri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periculis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consectetuer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Atomorum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urbanitas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ei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Errem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aliquid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insolens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eum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ad.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Ancillae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interesset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ne pro,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tempor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apeirian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FS Lola"/>
                <a:cs typeface="FS Lola"/>
              </a:rPr>
              <a:t>persequeris</a:t>
            </a:r>
            <a:r>
              <a:rPr lang="en-US" sz="1200" b="0" i="0" dirty="0">
                <a:solidFill>
                  <a:schemeClr val="tx1"/>
                </a:solidFill>
                <a:latin typeface="FS Lola"/>
                <a:cs typeface="FS Lola"/>
              </a:rPr>
              <a:t> an duo.</a:t>
            </a:r>
          </a:p>
        </p:txBody>
      </p:sp>
    </p:spTree>
    <p:extLst>
      <p:ext uri="{BB962C8B-B14F-4D97-AF65-F5344CB8AC3E}">
        <p14:creationId xmlns:p14="http://schemas.microsoft.com/office/powerpoint/2010/main" val="158161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0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Whit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 flipH="1">
            <a:off x="3651250" y="0"/>
            <a:ext cx="5486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4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2A084-4FDA-4931-9BE1-753C095C09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38200" cy="742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5266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i="0" dirty="0" err="1">
                <a:solidFill>
                  <a:srgbClr val="E80202"/>
                </a:solidFill>
                <a:latin typeface="ATC Overlook Heavy"/>
                <a:cs typeface="ATC Overlook Heavy"/>
              </a:rPr>
              <a:t>Lorem</a:t>
            </a:r>
            <a:r>
              <a:rPr lang="en-US" sz="2800" b="0" i="0" dirty="0">
                <a:solidFill>
                  <a:srgbClr val="E80202"/>
                </a:solidFill>
                <a:latin typeface="ATC Overlook Heavy"/>
                <a:cs typeface="ATC Overlook Heavy"/>
              </a:rPr>
              <a:t> </a:t>
            </a:r>
            <a:r>
              <a:rPr lang="en-US" sz="2800" b="0" i="0" dirty="0" err="1">
                <a:solidFill>
                  <a:srgbClr val="E80202"/>
                </a:solidFill>
                <a:latin typeface="ATC Overlook Heavy"/>
                <a:cs typeface="ATC Overlook Heavy"/>
              </a:rPr>
              <a:t>Ipsum</a:t>
            </a:r>
            <a:endParaRPr lang="en-US" sz="2800" b="0" i="0" dirty="0">
              <a:solidFill>
                <a:srgbClr val="E80202"/>
              </a:solidFill>
              <a:latin typeface="ATC Overlook Heavy"/>
              <a:cs typeface="ATC Overlook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0C1F-D94E-4714-956E-3DB79AB70240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D069-1377-45E7-A36E-BF054AF5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0" r:id="rId3"/>
    <p:sldLayoutId id="2147483676" r:id="rId4"/>
    <p:sldLayoutId id="2147483679" r:id="rId5"/>
    <p:sldLayoutId id="2147483677" r:id="rId6"/>
    <p:sldLayoutId id="2147483678" r:id="rId7"/>
    <p:sldLayoutId id="2147483681" r:id="rId8"/>
    <p:sldLayoutId id="2147483684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ATC Overlook Heavy"/>
          <a:ea typeface="+mj-ea"/>
          <a:cs typeface="ATC Overlook Heavy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S Lola"/>
          <a:ea typeface="+mn-ea"/>
          <a:cs typeface="FS Lol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FS Lola"/>
          <a:ea typeface="+mn-ea"/>
          <a:cs typeface="FS Lol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S Lola"/>
          <a:ea typeface="+mn-ea"/>
          <a:cs typeface="FS Lol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FS Lola"/>
          <a:ea typeface="+mn-ea"/>
          <a:cs typeface="FS Lol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FS Lola"/>
          <a:ea typeface="+mn-ea"/>
          <a:cs typeface="FS Lol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un.edu/afvp/budge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sun.edu/academic-resources-planning" TargetMode="External"/><Relationship Id="rId5" Type="http://schemas.openxmlformats.org/officeDocument/2006/relationships/hyperlink" Target="mailto:Callie.juarez@csun.edu" TargetMode="Externa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92031"/>
            <a:ext cx="6400800" cy="3663748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/>
              <a:t>August </a:t>
            </a:r>
            <a:r>
              <a:rPr lang="en-US" sz="2000" dirty="0" smtClean="0"/>
              <a:t>20, 2021</a:t>
            </a:r>
            <a:endParaRPr lang="en-US" sz="2000" dirty="0"/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Callie Juarez</a:t>
            </a:r>
          </a:p>
          <a:p>
            <a:r>
              <a:rPr lang="en-US" dirty="0">
                <a:solidFill>
                  <a:schemeClr val="bg1"/>
                </a:solidFill>
              </a:rPr>
              <a:t>Director of Academic Budget Management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1716"/>
            <a:ext cx="7772400" cy="1167387"/>
          </a:xfrm>
        </p:spPr>
        <p:txBody>
          <a:bodyPr>
            <a:normAutofit fontScale="90000"/>
          </a:bodyPr>
          <a:lstStyle/>
          <a:p>
            <a:r>
              <a:rPr lang="en-US" sz="2800" b="1" i="0" kern="120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TC Overlook Heavy"/>
                <a:ea typeface="+mj-ea"/>
                <a:cs typeface="ATC Overlook Heavy"/>
              </a:rPr>
              <a:t>Academic Affairs Budget</a:t>
            </a:r>
            <a:br>
              <a:rPr lang="en-US" sz="2800" b="1" i="0" kern="120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TC Overlook Heavy"/>
                <a:ea typeface="+mj-ea"/>
                <a:cs typeface="ATC Overlook Heavy"/>
              </a:rPr>
            </a:br>
            <a:r>
              <a:rPr lang="en-US" b="1" dirty="0"/>
              <a:t>New Department Chair Orientation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4042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/>
        </p:nvSpPr>
        <p:spPr>
          <a:xfrm>
            <a:off x="7195411" y="3020499"/>
            <a:ext cx="1853558" cy="5700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algn="l"/>
            <a:r>
              <a:rPr lang="en-US" sz="1400" b="1" i="1" dirty="0">
                <a:latin typeface="FS Lola"/>
              </a:rPr>
              <a:t>Total CSUN General Fund Budget = $</a:t>
            </a:r>
            <a:r>
              <a:rPr lang="en-US" sz="1400" b="1" i="1" dirty="0" smtClean="0">
                <a:latin typeface="FS Lola"/>
              </a:rPr>
              <a:t>460M</a:t>
            </a:r>
            <a:endParaRPr lang="en-US" sz="1400" b="1" i="1" dirty="0">
              <a:latin typeface="FS Lol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1723" y="2291603"/>
            <a:ext cx="1960935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1400" b="1" i="1" dirty="0">
                <a:latin typeface="FS Lola"/>
              </a:rPr>
              <a:t>Northridge is </a:t>
            </a:r>
            <a:r>
              <a:rPr lang="en-US" sz="1400" b="1" i="1" dirty="0" smtClean="0">
                <a:latin typeface="FS Lola"/>
              </a:rPr>
              <a:t>6.3% </a:t>
            </a:r>
            <a:r>
              <a:rPr lang="en-US" sz="1400" b="1" i="1" dirty="0">
                <a:latin typeface="FS Lola"/>
              </a:rPr>
              <a:t>of Total CSU General Fund 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587" y="159993"/>
            <a:ext cx="2048413" cy="4846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CSU Budget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47" y="290216"/>
            <a:ext cx="6447556" cy="45993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81" y="2787697"/>
            <a:ext cx="6679096" cy="109537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585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01"/>
    </mc:Choice>
    <mc:Fallback xmlns="">
      <p:transition spd="slow" advTm="569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lifornia State University, North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6" y="2576210"/>
            <a:ext cx="22669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DSU Mathematical Biophysicist Honored as a CSU Innovator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6" y="639363"/>
            <a:ext cx="2270872" cy="125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84851" y="1135414"/>
            <a:ext cx="5631478" cy="31006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CSUN budget is $1 million less than 21/22</a:t>
            </a:r>
          </a:p>
          <a:p>
            <a:r>
              <a:rPr lang="en-US" dirty="0"/>
              <a:t>	</a:t>
            </a:r>
            <a:r>
              <a:rPr lang="en-US" dirty="0" smtClean="0"/>
              <a:t>What happened – weren’t budgets 	</a:t>
            </a:r>
          </a:p>
          <a:p>
            <a:r>
              <a:rPr lang="en-US" dirty="0"/>
              <a:t>	</a:t>
            </a:r>
            <a:r>
              <a:rPr lang="en-US" dirty="0" smtClean="0"/>
              <a:t>restored??</a:t>
            </a:r>
            <a:endParaRPr lang="en-US" dirty="0"/>
          </a:p>
          <a:p>
            <a:r>
              <a:rPr lang="en-US" dirty="0" smtClean="0"/>
              <a:t>What is in the plan at the CSU for Northridge?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Retirement Benefits (above state funded at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Return of funds to the CSU for system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Restoration of 20-21 General Fund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 1460 Ethnic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Reduction in estimated FTES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84851" y="268268"/>
            <a:ext cx="3586163" cy="6661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a budget?</a:t>
            </a:r>
            <a:br>
              <a:rPr lang="en-US" b="1" dirty="0"/>
            </a:br>
            <a:r>
              <a:rPr lang="en-US" b="1" dirty="0"/>
              <a:t>A PLAN!</a:t>
            </a:r>
          </a:p>
        </p:txBody>
      </p:sp>
    </p:spTree>
    <p:extLst>
      <p:ext uri="{BB962C8B-B14F-4D97-AF65-F5344CB8AC3E}">
        <p14:creationId xmlns:p14="http://schemas.microsoft.com/office/powerpoint/2010/main" val="37373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funded Mandates Cartoons and Comics - funny pictures from ...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18390" r="2665"/>
          <a:stretch/>
        </p:blipFill>
        <p:spPr bwMode="auto">
          <a:xfrm>
            <a:off x="2547141" y="292991"/>
            <a:ext cx="4026975" cy="42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286" y="-640080"/>
            <a:ext cx="3586163" cy="416680"/>
          </a:xfrm>
        </p:spPr>
        <p:txBody>
          <a:bodyPr>
            <a:normAutofit fontScale="90000"/>
          </a:bodyPr>
          <a:lstStyle/>
          <a:p>
            <a:r>
              <a:rPr lang="en-US" dirty="0"/>
              <a:t>Unfunded Mandates</a:t>
            </a:r>
          </a:p>
        </p:txBody>
      </p:sp>
    </p:spTree>
    <p:extLst>
      <p:ext uri="{BB962C8B-B14F-4D97-AF65-F5344CB8AC3E}">
        <p14:creationId xmlns:p14="http://schemas.microsoft.com/office/powerpoint/2010/main" val="33618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4042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15" name="TextBox 14"/>
          <p:cNvSpPr txBox="1"/>
          <p:nvPr/>
        </p:nvSpPr>
        <p:spPr>
          <a:xfrm>
            <a:off x="0" y="1920797"/>
            <a:ext cx="836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n-US" sz="3200" dirty="0">
                <a:hlinkClick r:id="rId4"/>
              </a:rPr>
              <a:t>https://www.csun.edu/afvp/budget</a:t>
            </a:r>
            <a:endParaRPr lang="en-US" sz="3200" b="1" dirty="0">
              <a:solidFill>
                <a:srgbClr val="E80202"/>
              </a:solidFill>
              <a:latin typeface="ATC Overlook Heavy"/>
              <a:cs typeface="ATC Overlook Heavy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6" y="331992"/>
            <a:ext cx="8738554" cy="484694"/>
          </a:xfrm>
        </p:spPr>
        <p:txBody>
          <a:bodyPr>
            <a:noAutofit/>
          </a:bodyPr>
          <a:lstStyle/>
          <a:p>
            <a:r>
              <a:rPr lang="en-US" b="1" dirty="0"/>
              <a:t>CSUN Budget</a:t>
            </a:r>
            <a:r>
              <a:rPr lang="en-US" b="1" baseline="0" dirty="0"/>
              <a:t> (Budget Dashboard – </a:t>
            </a:r>
            <a:r>
              <a:rPr lang="en-US" b="1" baseline="0" dirty="0"/>
              <a:t>OpenBook</a:t>
            </a:r>
            <a:r>
              <a:rPr lang="en-US" b="1" baseline="0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94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olicy fold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85" y="1422400"/>
            <a:ext cx="1793081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5497" y="1422400"/>
            <a:ext cx="7002153" cy="2144101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Expenditures don’t exceed available resources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Funds expended for intended purposes in appropriate time period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Use internal controls to protect from misuse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Correctly classify receipts and expenditures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Comply with campus policies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8637" y="899940"/>
            <a:ext cx="3586163" cy="39811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Ensure that: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0258" y="212594"/>
            <a:ext cx="7309085" cy="4846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CSUN Policy on Fiscal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5840"/>
            <a:ext cx="7772400" cy="835479"/>
          </a:xfrm>
        </p:spPr>
        <p:txBody>
          <a:bodyPr/>
          <a:lstStyle/>
          <a:p>
            <a:r>
              <a:rPr lang="en-US" b="1" dirty="0" smtClean="0"/>
              <a:t>Department Budgets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76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4042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938839" y="473963"/>
            <a:ext cx="6081336" cy="3669024"/>
          </a:xfrm>
        </p:spPr>
        <p:txBody>
          <a:bodyPr>
            <a:normAutofit fontScale="70000" lnSpcReduction="20000"/>
          </a:bodyPr>
          <a:lstStyle>
            <a:lvl1pPr marL="0" indent="0">
              <a:buNone/>
              <a:defRPr sz="1800"/>
            </a:lvl1pPr>
          </a:lstStyle>
          <a:p>
            <a:pPr marL="70104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/>
              <a:t>Fees in </a:t>
            </a:r>
            <a:r>
              <a:rPr lang="en-US" sz="2800" b="1" dirty="0"/>
              <a:t>General Fund </a:t>
            </a:r>
            <a:r>
              <a:rPr lang="en-US" sz="2800" dirty="0"/>
              <a:t>(appropriations, allocations, and fee revenue) – 48501</a:t>
            </a:r>
          </a:p>
          <a:p>
            <a:pPr marL="701040" indent="-4572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800" b="1" dirty="0"/>
              <a:t>Research, Scholarship, and Creative Awards (RSCA) </a:t>
            </a:r>
            <a:r>
              <a:rPr lang="en-US" sz="2800" dirty="0"/>
              <a:t>– 48518</a:t>
            </a:r>
          </a:p>
          <a:p>
            <a:pPr marL="243840">
              <a:lnSpc>
                <a:spcPct val="120000"/>
              </a:lnSpc>
              <a:spcBef>
                <a:spcPts val="0"/>
              </a:spcBef>
              <a:defRPr/>
            </a:pPr>
            <a:endParaRPr lang="en-US" sz="1000" dirty="0"/>
          </a:p>
          <a:p>
            <a:pPr marL="681038" indent="-45720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b="1" dirty="0"/>
              <a:t>Campus Quality Fee </a:t>
            </a:r>
            <a:r>
              <a:rPr lang="en-US" sz="2800" dirty="0"/>
              <a:t>(CQF)</a:t>
            </a:r>
          </a:p>
          <a:p>
            <a:pPr marL="990600" lvl="1" indent="-301625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/>
              <a:t>Course materials - 48520</a:t>
            </a:r>
          </a:p>
          <a:p>
            <a:pPr marL="990600" lvl="1" indent="-301625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/>
              <a:t>Student support - 48521</a:t>
            </a:r>
          </a:p>
          <a:p>
            <a:pPr marL="990600" lvl="1" indent="-301625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/>
              <a:t>Technology – 48522</a:t>
            </a:r>
            <a:endParaRPr lang="en-US" sz="1000" dirty="0"/>
          </a:p>
          <a:p>
            <a:pPr marL="70104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1" dirty="0"/>
              <a:t>State Trust Fund </a:t>
            </a:r>
            <a:r>
              <a:rPr lang="en-US" sz="2800" dirty="0"/>
              <a:t>(includes TExL MOU revenues, IRA, etc.) – 496XX, 444XX, etc.</a:t>
            </a:r>
          </a:p>
          <a:p>
            <a:pPr marL="415290" indent="-1714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sz="1000" dirty="0"/>
          </a:p>
          <a:p>
            <a:pPr marL="681990" indent="-45720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b="1" dirty="0"/>
              <a:t>Lottery Fund </a:t>
            </a:r>
            <a:r>
              <a:rPr lang="en-US" sz="2800" dirty="0"/>
              <a:t>– 48101</a:t>
            </a:r>
          </a:p>
          <a:p>
            <a:pPr marL="609600" indent="-365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963"/>
            <a:ext cx="2938839" cy="2930274"/>
          </a:xfrm>
        </p:spPr>
        <p:txBody>
          <a:bodyPr>
            <a:normAutofit/>
          </a:bodyPr>
          <a:lstStyle/>
          <a:p>
            <a:r>
              <a:rPr lang="en-US" b="1" dirty="0"/>
              <a:t>Typical “State-Side” Funds in Academic Departments</a:t>
            </a:r>
          </a:p>
        </p:txBody>
      </p:sp>
    </p:spTree>
    <p:extLst>
      <p:ext uri="{BB962C8B-B14F-4D97-AF65-F5344CB8AC3E}">
        <p14:creationId xmlns:p14="http://schemas.microsoft.com/office/powerpoint/2010/main" val="38268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4042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4505" y="738872"/>
            <a:ext cx="8378975" cy="3688347"/>
          </a:xfrm>
        </p:spPr>
        <p:txBody>
          <a:bodyPr>
            <a:normAutofit fontScale="25000" lnSpcReduction="20000"/>
          </a:bodyPr>
          <a:lstStyle>
            <a:lvl1pPr marL="0" indent="0">
              <a:buNone/>
              <a:defRPr sz="1800"/>
            </a:lvl1pPr>
          </a:lstStyle>
          <a:p>
            <a:pPr marL="243840">
              <a:spcBef>
                <a:spcPts val="0"/>
              </a:spcBef>
              <a:spcAft>
                <a:spcPts val="1200"/>
              </a:spcAft>
              <a:defRPr/>
            </a:pPr>
            <a:endParaRPr lang="en-US" sz="5000" b="1" dirty="0"/>
          </a:p>
          <a:p>
            <a:pPr marL="24384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0" b="1" dirty="0"/>
              <a:t>Auxiliary Funds </a:t>
            </a:r>
            <a:r>
              <a:rPr lang="en-US" sz="8000" dirty="0"/>
              <a:t>(separate 501(c)(3) entities) </a:t>
            </a:r>
          </a:p>
          <a:p>
            <a:pPr marL="990600" lvl="1" indent="-3657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8000" b="1" dirty="0"/>
              <a:t>The University Corporation (TUC)</a:t>
            </a:r>
          </a:p>
          <a:p>
            <a:pPr marL="1390650" lvl="2" indent="-3657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8000" dirty="0"/>
              <a:t>TUC provides commercial and administrative services to CSUN and also manages sponsored programs.</a:t>
            </a:r>
          </a:p>
          <a:p>
            <a:pPr marL="1847850" lvl="3" indent="-3657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8000" dirty="0"/>
              <a:t>Sponsored programs grantor is an agency of the local, state, or federal government.</a:t>
            </a:r>
          </a:p>
          <a:p>
            <a:pPr marL="990600" lvl="1" indent="-3657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8000" b="1" dirty="0"/>
              <a:t>CSUN Foundation</a:t>
            </a:r>
          </a:p>
          <a:p>
            <a:pPr marL="1390650" lvl="2" indent="-3657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8000" dirty="0"/>
              <a:t>The CSUN Foundation is responsible for accepting, managing, investing and disbursing all CSUN related philanthropic funds.</a:t>
            </a:r>
          </a:p>
          <a:p>
            <a:pPr marL="1847850" lvl="3" indent="-3657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8000" dirty="0"/>
              <a:t>Scholarships</a:t>
            </a:r>
          </a:p>
          <a:p>
            <a:pPr marL="1847850" lvl="3" indent="-3657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8000" dirty="0"/>
              <a:t>Restricted/unrestricted gifts</a:t>
            </a:r>
          </a:p>
          <a:p>
            <a:pPr marL="609600" indent="-3657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2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8763"/>
            <a:ext cx="8205788" cy="4841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Department Auxiliary Funds</a:t>
            </a:r>
          </a:p>
        </p:txBody>
      </p:sp>
    </p:spTree>
    <p:extLst>
      <p:ext uri="{BB962C8B-B14F-4D97-AF65-F5344CB8AC3E}">
        <p14:creationId xmlns:p14="http://schemas.microsoft.com/office/powerpoint/2010/main" val="39120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169"/>
            <a:ext cx="9156986" cy="12132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8812" y="942218"/>
            <a:ext cx="8027988" cy="3293231"/>
          </a:xfrm>
        </p:spPr>
        <p:txBody>
          <a:bodyPr numCol="2">
            <a:normAutofit/>
          </a:bodyPr>
          <a:lstStyle/>
          <a:p>
            <a:r>
              <a:rPr lang="en-US" sz="2000" dirty="0"/>
              <a:t>Communication and Disclosure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ERC Recommendation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College Budget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Clarity of Business Practices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Facilitate Sharing of Information and Open Communication</a:t>
            </a:r>
          </a:p>
          <a:p>
            <a:r>
              <a:rPr lang="en-US" sz="2000" dirty="0"/>
              <a:t>Balanced Budgets</a:t>
            </a:r>
          </a:p>
          <a:p>
            <a:r>
              <a:rPr lang="en-US" sz="2000" dirty="0"/>
              <a:t>Meet FTES Targets</a:t>
            </a:r>
          </a:p>
          <a:p>
            <a:pPr>
              <a:defRPr/>
            </a:pPr>
            <a:r>
              <a:rPr lang="en-US" sz="2000" dirty="0"/>
              <a:t>Continuity/Consistency of Practices</a:t>
            </a:r>
          </a:p>
          <a:p>
            <a:pPr>
              <a:defRPr/>
            </a:pPr>
            <a:r>
              <a:rPr lang="en-US" sz="2000" dirty="0"/>
              <a:t>Defensible Systems (audit readiness)</a:t>
            </a:r>
          </a:p>
          <a:p>
            <a:r>
              <a:rPr lang="en-US" sz="2000" dirty="0"/>
              <a:t>Accountability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Decentralized Model Principles</a:t>
            </a:r>
          </a:p>
        </p:txBody>
      </p:sp>
    </p:spTree>
    <p:extLst>
      <p:ext uri="{BB962C8B-B14F-4D97-AF65-F5344CB8AC3E}">
        <p14:creationId xmlns:p14="http://schemas.microsoft.com/office/powerpoint/2010/main" val="36014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3065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2681493" y="319490"/>
            <a:ext cx="6334916" cy="42244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en-US" sz="2000" b="1" dirty="0">
                <a:latin typeface="FS Lola"/>
                <a:cs typeface="FS Lola"/>
              </a:rPr>
              <a:t>Role of the College Directors </a:t>
            </a:r>
            <a:r>
              <a:rPr lang="en-US" sz="2000" i="1" dirty="0">
                <a:latin typeface="FS Lola"/>
                <a:cs typeface="FS Lola"/>
              </a:rPr>
              <a:t>vary </a:t>
            </a:r>
            <a:r>
              <a:rPr lang="en-US" sz="2000" dirty="0">
                <a:latin typeface="FS Lola"/>
                <a:cs typeface="FS Lola"/>
              </a:rPr>
              <a:t>and generally include: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Part of college leadership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Advisor to dean on resource matters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Member of administrative council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Resource for department chairs, faculty, and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Resource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Budget planning and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Schedule of Classes planning (with dean or associate dean)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Technology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Staff human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Space assignments and utilization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Business process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S Lola"/>
                <a:cs typeface="FS Lola"/>
              </a:rPr>
              <a:t>Much, much more!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88293"/>
            <a:ext cx="2781300" cy="289313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Role of the Director of Finance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41810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4042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pic>
        <p:nvPicPr>
          <p:cNvPr id="3" name="Picture 2" descr="Clip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564" y="856969"/>
            <a:ext cx="2143125" cy="2143125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5038" y="605614"/>
            <a:ext cx="6718242" cy="336457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Budget </a:t>
            </a:r>
            <a:r>
              <a:rPr lang="en-US" sz="2400" dirty="0" smtClean="0"/>
              <a:t>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CSUN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</a:t>
            </a:r>
            <a:r>
              <a:rPr lang="en-US" sz="2400" dirty="0"/>
              <a:t>Budgeting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/>
              <a:t>Faculty Position Funding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/>
              <a:t>Best Practices and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Q&amp;A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6" y="96476"/>
            <a:ext cx="3586163" cy="4846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777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53"/>
    </mc:Choice>
    <mc:Fallback xmlns="">
      <p:transition spd="slow" advTm="3695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graphicFrame>
        <p:nvGraphicFramePr>
          <p:cNvPr id="2" name="Table 1" title="Director of Finance and Operations by Colleg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65639"/>
              </p:ext>
            </p:extLst>
          </p:nvPr>
        </p:nvGraphicFramePr>
        <p:xfrm>
          <a:off x="1580707" y="1339704"/>
          <a:ext cx="5987881" cy="2923826"/>
        </p:xfrm>
        <a:graphic>
          <a:graphicData uri="http://schemas.openxmlformats.org/drawingml/2006/table">
            <a:tbl>
              <a:tblPr firstRow="1"/>
              <a:tblGrid>
                <a:gridCol w="4170761">
                  <a:extLst>
                    <a:ext uri="{9D8B030D-6E8A-4147-A177-3AD203B41FA5}">
                      <a16:colId xmlns:a16="http://schemas.microsoft.com/office/drawing/2014/main" val="2535825290"/>
                    </a:ext>
                  </a:extLst>
                </a:gridCol>
                <a:gridCol w="1817120">
                  <a:extLst>
                    <a:ext uri="{9D8B030D-6E8A-4147-A177-3AD203B41FA5}">
                      <a16:colId xmlns:a16="http://schemas.microsoft.com/office/drawing/2014/main" val="3799486289"/>
                    </a:ext>
                  </a:extLst>
                </a:gridCol>
              </a:tblGrid>
              <a:tr h="276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Director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06699"/>
                  </a:ext>
                </a:extLst>
              </a:tr>
              <a:tr h="43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Mike Curb College of Arts, Media, and Communication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Natali Papazyan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6265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David Nazarian College of Business and Economics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Cathleen Fager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060904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Michael D. Eisner College of Education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Fred Moreno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156947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College of Engineering and Computer 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Magda Azouz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284696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College of Health and Human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Todd Oberson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82879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College of Humanities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Janene White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472265"/>
                  </a:ext>
                </a:extLst>
              </a:tr>
              <a:tr h="279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College of Science and Mathematics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Nidia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Goitia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320501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College of Social and Behavioral Sciences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Serinah Gabrelian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880171"/>
                  </a:ext>
                </a:extLst>
              </a:tr>
              <a:tr h="27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Oviatt Library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Jamie Skeggs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3485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66700" y="274559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Meet with your Director of Finance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9945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pic>
        <p:nvPicPr>
          <p:cNvPr id="2050" name="Picture 2" descr="Resource Planning Staff in the colleges are the Directors of Finance and Operations, University Financial Analysts (UFAs), and SOLAR Coordinator.&#10;Academic Resources and Planning staff support the colleg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7" y="1340347"/>
            <a:ext cx="7473974" cy="320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1334" y="289444"/>
            <a:ext cx="8229600" cy="857250"/>
          </a:xfrm>
        </p:spPr>
        <p:txBody>
          <a:bodyPr/>
          <a:lstStyle/>
          <a:p>
            <a:r>
              <a:rPr lang="en-US" b="1" dirty="0"/>
              <a:t>Resource Planning Staff in Academic Affairs</a:t>
            </a:r>
          </a:p>
        </p:txBody>
      </p:sp>
    </p:spTree>
    <p:extLst>
      <p:ext uri="{BB962C8B-B14F-4D97-AF65-F5344CB8AC3E}">
        <p14:creationId xmlns:p14="http://schemas.microsoft.com/office/powerpoint/2010/main" val="29273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gnifying glass being used to see numbers on a general ledg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2273300"/>
            <a:ext cx="2146300" cy="165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8381" y="1332689"/>
            <a:ext cx="6035338" cy="34825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Open budget reporting and consultation process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Resources and allocations for all departments, centers, and </a:t>
            </a:r>
            <a:r>
              <a:rPr lang="en-US" sz="2400" dirty="0" smtClean="0"/>
              <a:t>programs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Contingency </a:t>
            </a:r>
            <a:r>
              <a:rPr lang="en-US" sz="2400" dirty="0"/>
              <a:t>funds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Maintain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Communicate to department chairs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9275" y="77823"/>
            <a:ext cx="8467253" cy="133268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Educational Resource Committee of the Academic Senate (</a:t>
            </a:r>
            <a:r>
              <a:rPr lang="en-US" b="1" dirty="0">
                <a:solidFill>
                  <a:srgbClr val="FF0000"/>
                </a:solidFill>
              </a:rPr>
              <a:t>ERC</a:t>
            </a:r>
            <a:r>
              <a:rPr lang="en-US" b="1" dirty="0">
                <a:solidFill>
                  <a:srgbClr val="FF0000"/>
                </a:solidFill>
              </a:rPr>
              <a:t>) Recommendation on College Budgets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1999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5840"/>
            <a:ext cx="7772400" cy="835479"/>
          </a:xfrm>
        </p:spPr>
        <p:txBody>
          <a:bodyPr/>
          <a:lstStyle/>
          <a:p>
            <a:r>
              <a:rPr lang="en-US" b="1" dirty="0"/>
              <a:t>Faculty Position Funding</a:t>
            </a:r>
          </a:p>
        </p:txBody>
      </p:sp>
    </p:spTree>
    <p:extLst>
      <p:ext uri="{BB962C8B-B14F-4D97-AF65-F5344CB8AC3E}">
        <p14:creationId xmlns:p14="http://schemas.microsoft.com/office/powerpoint/2010/main" val="2279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4042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grpSp>
        <p:nvGrpSpPr>
          <p:cNvPr id="2" name="Group 1"/>
          <p:cNvGrpSpPr/>
          <p:nvPr/>
        </p:nvGrpSpPr>
        <p:grpSpPr>
          <a:xfrm>
            <a:off x="1512116" y="695069"/>
            <a:ext cx="6937170" cy="3615902"/>
            <a:chOff x="1143000" y="1143000"/>
            <a:chExt cx="6937170" cy="3615902"/>
          </a:xfrm>
        </p:grpSpPr>
        <p:sp>
          <p:nvSpPr>
            <p:cNvPr id="13" name="Rectangle 12"/>
            <p:cNvSpPr/>
            <p:nvPr/>
          </p:nvSpPr>
          <p:spPr>
            <a:xfrm>
              <a:off x="1143000" y="3512407"/>
              <a:ext cx="5867401" cy="12464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Commitments</a:t>
              </a:r>
              <a:r>
                <a:rPr lang="en-US" sz="1600" dirty="0"/>
                <a:t>:	</a:t>
              </a:r>
            </a:p>
            <a:p>
              <a:r>
                <a:rPr lang="en-US" sz="1600" dirty="0"/>
                <a:t>Annual Cost of Faculty Promotions	                  ($650,000) </a:t>
              </a:r>
            </a:p>
            <a:p>
              <a:r>
                <a:rPr lang="en-US" sz="1600" dirty="0"/>
                <a:t>Annual Cost of Staff Promotions/Actions	                    </a:t>
              </a:r>
              <a:r>
                <a:rPr lang="en-US" sz="1600" u="sng" dirty="0"/>
                <a:t>(400,000) </a:t>
              </a:r>
            </a:p>
            <a:p>
              <a:r>
                <a:rPr lang="en-US" sz="1600" dirty="0"/>
                <a:t>	</a:t>
              </a:r>
              <a:r>
                <a:rPr lang="en-US" sz="1600" b="1" i="1" dirty="0"/>
                <a:t>Net Available for Redistribution*</a:t>
              </a:r>
              <a:r>
                <a:rPr lang="en-US" sz="1600" dirty="0"/>
                <a:t>             	</a:t>
              </a:r>
              <a:r>
                <a:rPr lang="en-US" sz="1600" b="1" i="1" dirty="0"/>
                <a:t>$200,000 </a:t>
              </a:r>
            </a:p>
            <a:p>
              <a:r>
                <a:rPr lang="en-US" sz="1100" i="1" dirty="0"/>
                <a:t>*for faculty positions, initiatives, unfunded mandates</a:t>
              </a:r>
              <a:endParaRPr lang="en-US" sz="1100" dirty="0"/>
            </a:p>
          </p:txBody>
        </p:sp>
        <p:sp>
          <p:nvSpPr>
            <p:cNvPr id="14" name="Curved Left Arrow 13"/>
            <p:cNvSpPr/>
            <p:nvPr/>
          </p:nvSpPr>
          <p:spPr>
            <a:xfrm>
              <a:off x="7006981" y="1394225"/>
              <a:ext cx="1062171" cy="1396681"/>
            </a:xfrm>
            <a:prstGeom prst="curved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2189204"/>
              <a:ext cx="5867401" cy="11079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Example:  Assume 15 Full-time Retirements and 20 FERPs					Full-Time      $750,000</a:t>
              </a:r>
            </a:p>
            <a:p>
              <a:r>
                <a:rPr lang="en-US" sz="1600" dirty="0"/>
                <a:t>				FERPs	     </a:t>
              </a:r>
              <a:r>
                <a:rPr lang="en-US" sz="1600" u="sng" dirty="0"/>
                <a:t>500,000 </a:t>
              </a:r>
            </a:p>
            <a:p>
              <a:r>
                <a:rPr lang="en-US" sz="1600" b="1" i="1" dirty="0"/>
                <a:t>Total Contribution to Attrition Salary Savings    	$1,250,000 </a:t>
              </a:r>
            </a:p>
          </p:txBody>
        </p:sp>
        <p:sp>
          <p:nvSpPr>
            <p:cNvPr id="15" name="Curved Left Arrow 14"/>
            <p:cNvSpPr/>
            <p:nvPr/>
          </p:nvSpPr>
          <p:spPr>
            <a:xfrm>
              <a:off x="7017999" y="2914290"/>
              <a:ext cx="1062171" cy="1396681"/>
            </a:xfrm>
            <a:prstGeom prst="curved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1" y="1143000"/>
              <a:ext cx="5867400" cy="830997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Example: Retiring Faculty Salary		                         $98,442</a:t>
              </a:r>
            </a:p>
            <a:p>
              <a:r>
                <a:rPr lang="en-US" sz="1600" dirty="0"/>
                <a:t>Replacement Salary Retained in College (24 units AY)  	     </a:t>
              </a:r>
              <a:r>
                <a:rPr lang="en-US" sz="1600" u="sng" dirty="0"/>
                <a:t>(48,442) </a:t>
              </a:r>
            </a:p>
            <a:p>
              <a:r>
                <a:rPr lang="en-US" sz="1600" dirty="0"/>
                <a:t>			</a:t>
              </a:r>
              <a:r>
                <a:rPr lang="en-US" sz="1600" b="1" i="1" dirty="0"/>
                <a:t>Salary Savings	     $50,000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603" y="148683"/>
            <a:ext cx="8413494" cy="4846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Does Faculty Attrition Affect the Budget?</a:t>
            </a:r>
          </a:p>
        </p:txBody>
      </p:sp>
    </p:spTree>
    <p:extLst>
      <p:ext uri="{BB962C8B-B14F-4D97-AF65-F5344CB8AC3E}">
        <p14:creationId xmlns:p14="http://schemas.microsoft.com/office/powerpoint/2010/main" val="2285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4042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pic>
        <p:nvPicPr>
          <p:cNvPr id="2" name="Picture 1" descr="Gears moving in a he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71" y="1707118"/>
            <a:ext cx="2143125" cy="2143125"/>
          </a:xfrm>
          <a:prstGeom prst="rect">
            <a:avLst/>
          </a:prstGeom>
        </p:spPr>
      </p:pic>
      <p:sp>
        <p:nvSpPr>
          <p:cNvPr id="7" name="Text Placeholder 6"/>
          <p:cNvSpPr txBox="1">
            <a:spLocks noGrp="1"/>
          </p:cNvSpPr>
          <p:nvPr>
            <p:ph type="body" sz="quarter" idx="14"/>
          </p:nvPr>
        </p:nvSpPr>
        <p:spPr>
          <a:xfrm>
            <a:off x="2769514" y="1229405"/>
            <a:ext cx="3708404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Funded enrollment growth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Academic Affairs salary savings from attrition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666" y="395633"/>
            <a:ext cx="8494714" cy="4846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Tenure-Track Faculty Position 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1485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4042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7" name="Text Placeholder 6"/>
          <p:cNvSpPr txBox="1">
            <a:spLocks noGrp="1"/>
          </p:cNvSpPr>
          <p:nvPr>
            <p:ph type="body" sz="quarter" idx="14"/>
          </p:nvPr>
        </p:nvSpPr>
        <p:spPr>
          <a:xfrm>
            <a:off x="684737" y="770321"/>
            <a:ext cx="76426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Funding for schedule adjustments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Process initiated by departments and colleges when over-enrolled.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Faculty positions funded at replacement rate and when college exceeds </a:t>
            </a:r>
            <a:r>
              <a:rPr lang="en-US" sz="2200" b="1" u="sng" dirty="0"/>
              <a:t>planned internal target</a:t>
            </a:r>
            <a:r>
              <a:rPr lang="en-US" sz="2200" dirty="0"/>
              <a:t>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/>
              <a:t>Undergraduate Studies approved FTES funded as follows: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200" dirty="0"/>
              <a:t>Increase to class limit – funded at 50%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200" dirty="0"/>
              <a:t>Additional sections – funded at 100%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46" y="141287"/>
            <a:ext cx="8314434" cy="4846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FTES Growth Funding for Lecturers</a:t>
            </a:r>
          </a:p>
        </p:txBody>
      </p:sp>
    </p:spTree>
    <p:extLst>
      <p:ext uri="{BB962C8B-B14F-4D97-AF65-F5344CB8AC3E}">
        <p14:creationId xmlns:p14="http://schemas.microsoft.com/office/powerpoint/2010/main" val="9171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5840"/>
            <a:ext cx="7772400" cy="835479"/>
          </a:xfrm>
        </p:spPr>
        <p:txBody>
          <a:bodyPr/>
          <a:lstStyle/>
          <a:p>
            <a:r>
              <a:rPr lang="en-US" b="1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1119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4042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pic>
        <p:nvPicPr>
          <p:cNvPr id="4" name="Picture 3" descr="monthly schedu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066" y="2805457"/>
            <a:ext cx="1922449" cy="1279303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51670" y="1049839"/>
            <a:ext cx="8556770" cy="282458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marL="285750" indent="-285750" fontAlgn="auto">
              <a:lnSpc>
                <a:spcPct val="9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This is the </a:t>
            </a:r>
            <a:r>
              <a:rPr lang="en-US" sz="2200" i="1" u="sng" dirty="0">
                <a:cs typeface="Arial" panose="020B0604020202020204" pitchFamily="34" charset="0"/>
              </a:rPr>
              <a:t>number one area of control </a:t>
            </a:r>
            <a:r>
              <a:rPr lang="en-US" sz="2200" dirty="0">
                <a:cs typeface="Arial" panose="020B0604020202020204" pitchFamily="34" charset="0"/>
              </a:rPr>
              <a:t>for department chairs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Effective use of physical, fiscal, and human resources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Effectively deploy tenured and tenure-track faculty in order to maximize enrollments using “fixed costs”</a:t>
            </a:r>
          </a:p>
          <a:p>
            <a:pPr marL="285750"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Monitor/eliminate “low enrolled” sections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70" y="250628"/>
            <a:ext cx="6842550" cy="4846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Managing the Schedule</a:t>
            </a:r>
          </a:p>
        </p:txBody>
      </p:sp>
    </p:spTree>
    <p:extLst>
      <p:ext uri="{BB962C8B-B14F-4D97-AF65-F5344CB8AC3E}">
        <p14:creationId xmlns:p14="http://schemas.microsoft.com/office/powerpoint/2010/main" val="2850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4042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40819" y="528475"/>
            <a:ext cx="8556770" cy="37006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  <a:buClrTx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 marL="1028700"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Regular (monthly) account reconciliation</a:t>
            </a:r>
          </a:p>
          <a:p>
            <a:pPr marL="1028700"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Line-item budgeting – Questica</a:t>
            </a:r>
          </a:p>
          <a:p>
            <a:pPr marL="1028700"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Generation of alternative funds</a:t>
            </a:r>
          </a:p>
          <a:p>
            <a:pPr marL="1428750" lvl="2">
              <a:lnSpc>
                <a:spcPct val="90000"/>
              </a:lnSpc>
              <a:defRPr/>
            </a:pPr>
            <a:r>
              <a:rPr lang="en-US" sz="2400" dirty="0">
                <a:cs typeface="Arial" panose="020B0604020202020204" pitchFamily="34" charset="0"/>
              </a:rPr>
              <a:t>Extended Learning, fundraising, grants/IDC</a:t>
            </a:r>
          </a:p>
          <a:p>
            <a:pPr marL="1428750" lvl="2">
              <a:lnSpc>
                <a:spcPct val="90000"/>
              </a:lnSpc>
              <a:defRPr/>
            </a:pPr>
            <a:r>
              <a:rPr lang="en-US" sz="2400" dirty="0">
                <a:cs typeface="Arial" panose="020B0604020202020204" pitchFamily="34" charset="0"/>
              </a:rPr>
              <a:t>Others?</a:t>
            </a:r>
          </a:p>
          <a:p>
            <a:pPr marL="1028700"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Planning</a:t>
            </a:r>
          </a:p>
          <a:p>
            <a:pPr marL="1428750" lvl="2">
              <a:lnSpc>
                <a:spcPct val="90000"/>
              </a:lnSpc>
              <a:defRPr/>
            </a:pPr>
            <a:r>
              <a:rPr lang="en-US" sz="2400" dirty="0">
                <a:cs typeface="Arial" panose="020B0604020202020204" pitchFamily="34" charset="0"/>
              </a:rPr>
              <a:t>Equipment refresh</a:t>
            </a:r>
          </a:p>
          <a:p>
            <a:pPr marL="1428750" lvl="2">
              <a:lnSpc>
                <a:spcPct val="90000"/>
              </a:lnSpc>
              <a:defRPr/>
            </a:pPr>
            <a:r>
              <a:rPr lang="en-US" sz="2400" dirty="0">
                <a:cs typeface="Arial" panose="020B0604020202020204" pitchFamily="34" charset="0"/>
              </a:rPr>
              <a:t>Wish lists (for windfalls, donors, etc.)</a:t>
            </a:r>
          </a:p>
          <a:p>
            <a:pPr marL="1428750" lvl="2">
              <a:lnSpc>
                <a:spcPct val="90000"/>
              </a:lnSpc>
              <a:defRPr/>
            </a:pPr>
            <a:r>
              <a:rPr lang="en-US" sz="2400" dirty="0">
                <a:cs typeface="Arial" panose="020B0604020202020204" pitchFamily="34" charset="0"/>
              </a:rPr>
              <a:t>Contingencies</a:t>
            </a:r>
          </a:p>
        </p:txBody>
      </p:sp>
      <p:pic>
        <p:nvPicPr>
          <p:cNvPr id="2" name="Picture 1" descr="Best Practice with thumbs 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453" y="145206"/>
            <a:ext cx="1889651" cy="18896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532" y="213587"/>
            <a:ext cx="3586163" cy="4846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Other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5317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port. Service. Solutions."/>
          <p:cNvPicPr>
            <a:picLocks noChangeAspect="1"/>
          </p:cNvPicPr>
          <p:nvPr/>
        </p:nvPicPr>
        <p:blipFill rotWithShape="1">
          <a:blip r:embed="rId3"/>
          <a:srcRect t="24625" b="2"/>
          <a:stretch/>
        </p:blipFill>
        <p:spPr>
          <a:xfrm>
            <a:off x="366875" y="4670197"/>
            <a:ext cx="2829044" cy="204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42" y="4442387"/>
            <a:ext cx="3738477" cy="386303"/>
          </a:xfrm>
        </p:spPr>
        <p:txBody>
          <a:bodyPr>
            <a:normAutofit fontScale="85000" lnSpcReduction="10000"/>
          </a:bodyPr>
          <a:lstStyle/>
          <a:p>
            <a:r>
              <a:rPr lang="en-US" sz="1400" dirty="0"/>
              <a:t>Department of Academic Resources and Planning</a:t>
            </a:r>
          </a:p>
        </p:txBody>
      </p:sp>
      <p:pic>
        <p:nvPicPr>
          <p:cNvPr id="7" name="Picture 6" descr="CSUN_Logo"/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pic>
        <p:nvPicPr>
          <p:cNvPr id="13" name="Picture 2" descr="Image result for red arrow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r="26040"/>
          <a:stretch/>
        </p:blipFill>
        <p:spPr bwMode="auto">
          <a:xfrm rot="6785269">
            <a:off x="3837110" y="3196134"/>
            <a:ext cx="261118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red arrow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r="26040"/>
          <a:stretch/>
        </p:blipFill>
        <p:spPr bwMode="auto">
          <a:xfrm rot="5037739">
            <a:off x="4064596" y="734301"/>
            <a:ext cx="564416" cy="14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kflow chart of Resource Effectiveness focusing on Budget Planning and Management and Scheduling 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" y="1036357"/>
            <a:ext cx="9061882" cy="30518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35943"/>
            <a:ext cx="7772400" cy="835479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Resource Planning Environment in Academic Affairs</a:t>
            </a:r>
          </a:p>
        </p:txBody>
      </p:sp>
    </p:spTree>
    <p:extLst>
      <p:ext uri="{BB962C8B-B14F-4D97-AF65-F5344CB8AC3E}">
        <p14:creationId xmlns:p14="http://schemas.microsoft.com/office/powerpoint/2010/main" val="6758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pic>
        <p:nvPicPr>
          <p:cNvPr id="3" name="Picture 2" descr="Question mark"/>
          <p:cNvPicPr>
            <a:picLocks noChangeAspect="1"/>
          </p:cNvPicPr>
          <p:nvPr/>
        </p:nvPicPr>
        <p:blipFill rotWithShape="1">
          <a:blip r:embed="rId4"/>
          <a:srcRect l="11761" b="7807"/>
          <a:stretch/>
        </p:blipFill>
        <p:spPr>
          <a:xfrm rot="1092771">
            <a:off x="5437719" y="894551"/>
            <a:ext cx="2246705" cy="25022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 rot="1025444">
            <a:off x="345517" y="2771220"/>
            <a:ext cx="4782994" cy="15058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hlinkClick r:id="rId5"/>
              </a:rPr>
              <a:t>callie.juarez@csun.edu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hlinkClick r:id="rId6"/>
              </a:rPr>
              <a:t>www.csun.edu/academic-resources-planning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308" y="664351"/>
            <a:ext cx="3944923" cy="835479"/>
          </a:xfrm>
        </p:spPr>
        <p:txBody>
          <a:bodyPr/>
          <a:lstStyle/>
          <a:p>
            <a:r>
              <a:rPr lang="en-US" b="1" dirty="0"/>
              <a:t>Other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7495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5840"/>
            <a:ext cx="7772400" cy="835479"/>
          </a:xfrm>
        </p:spPr>
        <p:txBody>
          <a:bodyPr/>
          <a:lstStyle/>
          <a:p>
            <a:r>
              <a:rPr lang="en-US" b="1" dirty="0"/>
              <a:t>Budget Overview</a:t>
            </a:r>
          </a:p>
        </p:txBody>
      </p:sp>
    </p:spTree>
    <p:extLst>
      <p:ext uri="{BB962C8B-B14F-4D97-AF65-F5344CB8AC3E}">
        <p14:creationId xmlns:p14="http://schemas.microsoft.com/office/powerpoint/2010/main" val="15293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"/>
    </mc:Choice>
    <mc:Fallback xmlns="">
      <p:transition spd="slow" advTm="152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SUN_Logo&#10;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pic>
        <p:nvPicPr>
          <p:cNvPr id="4" name="Picture 3" descr="A budget is not money or cash it is a plan, like a map"/>
          <p:cNvPicPr>
            <a:picLocks noChangeAspect="1"/>
          </p:cNvPicPr>
          <p:nvPr/>
        </p:nvPicPr>
        <p:blipFill rotWithShape="1">
          <a:blip r:embed="rId4"/>
          <a:srcRect l="4218" t="12296" r="2101"/>
          <a:stretch/>
        </p:blipFill>
        <p:spPr>
          <a:xfrm>
            <a:off x="1858034" y="2591056"/>
            <a:ext cx="5300420" cy="158558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41132" y="1358520"/>
            <a:ext cx="7334224" cy="1051466"/>
          </a:xfrm>
        </p:spPr>
        <p:txBody>
          <a:bodyPr>
            <a:noAutofit/>
          </a:bodyPr>
          <a:lstStyle/>
          <a:p>
            <a:r>
              <a:rPr lang="en-US" sz="2000" dirty="0"/>
              <a:t>noun: an </a:t>
            </a:r>
            <a:r>
              <a:rPr lang="en-US" sz="2000" b="1" dirty="0"/>
              <a:t>estimate</a:t>
            </a:r>
            <a:r>
              <a:rPr lang="en-US" sz="2000" dirty="0"/>
              <a:t>, often itemized, of </a:t>
            </a:r>
            <a:r>
              <a:rPr lang="en-US" sz="2000" b="1" dirty="0"/>
              <a:t>expected</a:t>
            </a:r>
            <a:r>
              <a:rPr lang="en-US" sz="2000" dirty="0"/>
              <a:t> income (or allotment) available for spending that is based on a </a:t>
            </a:r>
            <a:r>
              <a:rPr lang="en-US" sz="2000" b="1" dirty="0"/>
              <a:t>plan</a:t>
            </a:r>
            <a:r>
              <a:rPr lang="en-US" sz="2000" dirty="0"/>
              <a:t> for how it will be spent for a given period of </a:t>
            </a:r>
            <a:r>
              <a:rPr lang="en-US" sz="2000" b="1" dirty="0"/>
              <a:t>time</a:t>
            </a:r>
            <a:r>
              <a:rPr lang="en-US" sz="20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2180" y="31862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What is a budget?</a:t>
            </a:r>
          </a:p>
        </p:txBody>
      </p:sp>
    </p:spTree>
    <p:extLst>
      <p:ext uri="{BB962C8B-B14F-4D97-AF65-F5344CB8AC3E}">
        <p14:creationId xmlns:p14="http://schemas.microsoft.com/office/powerpoint/2010/main" val="13717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SUN_Logo&#10;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1860" y="820161"/>
            <a:ext cx="8119920" cy="304065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forecast</a:t>
            </a:r>
            <a:r>
              <a:rPr lang="en-US" sz="2400" dirty="0"/>
              <a:t> of planned revenues, expenditures and saving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tool for the </a:t>
            </a:r>
            <a:r>
              <a:rPr lang="en-US" sz="2400" b="1" dirty="0"/>
              <a:t>allocation</a:t>
            </a:r>
            <a:r>
              <a:rPr lang="en-US" sz="2400" dirty="0"/>
              <a:t> of current and anticipated financial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means to promote </a:t>
            </a:r>
            <a:r>
              <a:rPr lang="en-US" sz="2400" b="1" dirty="0"/>
              <a:t>good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controlling</a:t>
            </a:r>
            <a:r>
              <a:rPr lang="en-US" sz="2400" dirty="0"/>
              <a:t> instrument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method of </a:t>
            </a:r>
            <a:r>
              <a:rPr lang="en-US" sz="2400" b="1" dirty="0"/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reflection of the </a:t>
            </a:r>
            <a:r>
              <a:rPr lang="en-US" sz="2400" b="1" dirty="0"/>
              <a:t>organizational values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title" idx="4294967295"/>
          </p:nvPr>
        </p:nvSpPr>
        <p:spPr>
          <a:xfrm>
            <a:off x="507020" y="133658"/>
            <a:ext cx="8229600" cy="857250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 budget can serve multiple purposes:</a:t>
            </a:r>
          </a:p>
        </p:txBody>
      </p:sp>
    </p:spTree>
    <p:extLst>
      <p:ext uri="{BB962C8B-B14F-4D97-AF65-F5344CB8AC3E}">
        <p14:creationId xmlns:p14="http://schemas.microsoft.com/office/powerpoint/2010/main" val="36864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UN_Logo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179514" y="4712245"/>
            <a:ext cx="1581968" cy="2508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algn="l"/>
            <a:r>
              <a:rPr lang="en-US" sz="1400" dirty="0"/>
              <a:t>Source: www.wacubo.org</a:t>
            </a:r>
          </a:p>
        </p:txBody>
      </p:sp>
      <p:pic>
        <p:nvPicPr>
          <p:cNvPr id="6" name="Picture 5" descr="Finance encompasses accounting which is the past and budgeting which is the future.  Accounting includes recording, reporting, analysis and audits.  Budgeting includes information gathering, modeling, discussions, and decisions."/>
          <p:cNvPicPr>
            <a:picLocks noChangeAspect="1"/>
          </p:cNvPicPr>
          <p:nvPr/>
        </p:nvPicPr>
        <p:blipFill rotWithShape="1">
          <a:blip r:embed="rId4"/>
          <a:srcRect l="58" t="338" r="604" b="1607"/>
          <a:stretch/>
        </p:blipFill>
        <p:spPr>
          <a:xfrm>
            <a:off x="1469772" y="931229"/>
            <a:ext cx="5946405" cy="3522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" y="8945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is the difference</a:t>
            </a:r>
            <a:r>
              <a:rPr lang="en-US" b="1" baseline="0" dirty="0">
                <a:solidFill>
                  <a:srgbClr val="FF0000"/>
                </a:solidFill>
              </a:rPr>
              <a:t> between accounting, budgeting and finance?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7"/>
          <p:cNvSpPr/>
          <p:nvPr/>
        </p:nvSpPr>
        <p:spPr>
          <a:xfrm>
            <a:off x="0" y="4229100"/>
            <a:ext cx="9156700" cy="914400"/>
          </a:xfrm>
          <a:custGeom>
            <a:avLst/>
            <a:gdLst>
              <a:gd name="connsiteX0" fmla="*/ 0 w 9144000"/>
              <a:gd name="connsiteY0" fmla="*/ 908050 h 908050"/>
              <a:gd name="connsiteX1" fmla="*/ 0 w 9144000"/>
              <a:gd name="connsiteY1" fmla="*/ 0 h 908050"/>
              <a:gd name="connsiteX2" fmla="*/ 9144000 w 9144000"/>
              <a:gd name="connsiteY2" fmla="*/ 908050 h 908050"/>
              <a:gd name="connsiteX3" fmla="*/ 0 w 9144000"/>
              <a:gd name="connsiteY3" fmla="*/ 908050 h 908050"/>
              <a:gd name="connsiteX0" fmla="*/ 0 w 9156700"/>
              <a:gd name="connsiteY0" fmla="*/ 914400 h 914400"/>
              <a:gd name="connsiteX1" fmla="*/ 9156700 w 9156700"/>
              <a:gd name="connsiteY1" fmla="*/ 0 h 914400"/>
              <a:gd name="connsiteX2" fmla="*/ 9144000 w 9156700"/>
              <a:gd name="connsiteY2" fmla="*/ 914400 h 914400"/>
              <a:gd name="connsiteX3" fmla="*/ 0 w 91567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700" h="914400">
                <a:moveTo>
                  <a:pt x="0" y="914400"/>
                </a:moveTo>
                <a:lnTo>
                  <a:pt x="9156700" y="0"/>
                </a:lnTo>
                <a:lnTo>
                  <a:pt x="91440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6"/>
          <p:cNvSpPr/>
          <p:nvPr/>
        </p:nvSpPr>
        <p:spPr>
          <a:xfrm>
            <a:off x="0" y="3940420"/>
            <a:ext cx="3181350" cy="1212850"/>
          </a:xfrm>
          <a:custGeom>
            <a:avLst/>
            <a:gdLst>
              <a:gd name="connsiteX0" fmla="*/ 0 w 2870200"/>
              <a:gd name="connsiteY0" fmla="*/ 1212850 h 1212850"/>
              <a:gd name="connsiteX1" fmla="*/ 0 w 2870200"/>
              <a:gd name="connsiteY1" fmla="*/ 0 h 1212850"/>
              <a:gd name="connsiteX2" fmla="*/ 2870200 w 2870200"/>
              <a:gd name="connsiteY2" fmla="*/ 1212850 h 1212850"/>
              <a:gd name="connsiteX3" fmla="*/ 0 w 2870200"/>
              <a:gd name="connsiteY3" fmla="*/ 1212850 h 1212850"/>
              <a:gd name="connsiteX0" fmla="*/ 0 w 2324100"/>
              <a:gd name="connsiteY0" fmla="*/ 1212850 h 1212850"/>
              <a:gd name="connsiteX1" fmla="*/ 0 w 2324100"/>
              <a:gd name="connsiteY1" fmla="*/ 0 h 1212850"/>
              <a:gd name="connsiteX2" fmla="*/ 2324100 w 2324100"/>
              <a:gd name="connsiteY2" fmla="*/ 984250 h 1212850"/>
              <a:gd name="connsiteX3" fmla="*/ 0 w 2324100"/>
              <a:gd name="connsiteY3" fmla="*/ 1212850 h 1212850"/>
              <a:gd name="connsiteX0" fmla="*/ 0 w 3181350"/>
              <a:gd name="connsiteY0" fmla="*/ 1212850 h 1212850"/>
              <a:gd name="connsiteX1" fmla="*/ 0 w 3181350"/>
              <a:gd name="connsiteY1" fmla="*/ 0 h 1212850"/>
              <a:gd name="connsiteX2" fmla="*/ 3181350 w 3181350"/>
              <a:gd name="connsiteY2" fmla="*/ 895350 h 1212850"/>
              <a:gd name="connsiteX3" fmla="*/ 0 w 3181350"/>
              <a:gd name="connsiteY3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1212850">
                <a:moveTo>
                  <a:pt x="0" y="1212850"/>
                </a:moveTo>
                <a:lnTo>
                  <a:pt x="0" y="0"/>
                </a:lnTo>
                <a:lnTo>
                  <a:pt x="3181350" y="895350"/>
                </a:lnTo>
                <a:lnTo>
                  <a:pt x="0" y="1212850"/>
                </a:lnTo>
                <a:close/>
              </a:path>
            </a:pathLst>
          </a:custGeom>
          <a:solidFill>
            <a:srgbClr val="E802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UN_Logo&#10;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92970" y="1293602"/>
            <a:ext cx="5495430" cy="2604317"/>
          </a:xfrm>
        </p:spPr>
        <p:txBody>
          <a:bodyPr>
            <a:normAutofit fontScale="85000" lnSpcReduction="20000"/>
          </a:bodyPr>
          <a:lstStyle>
            <a:lvl1pPr marL="0" indent="0">
              <a:buNone/>
              <a:defRPr sz="1800"/>
            </a:lvl1pPr>
          </a:lstStyle>
          <a:p>
            <a:pPr marL="609600" indent="-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/>
              <a:t>General Accounting</a:t>
            </a:r>
            <a:endParaRPr lang="en-US" sz="2800" b="1" i="1" dirty="0"/>
          </a:p>
          <a:p>
            <a:pPr marL="609600" indent="-36576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/>
              <a:t>An accounting system that emphasizes accountability rather than profitability   </a:t>
            </a:r>
          </a:p>
          <a:p>
            <a:pPr marL="929640" lvl="1" indent="-36576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endParaRPr lang="en-US" sz="1000" dirty="0"/>
          </a:p>
          <a:p>
            <a:pPr marL="609600" indent="-3657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/>
              <a:t>Fund Accounting</a:t>
            </a:r>
            <a:endParaRPr lang="en-US" sz="2800" b="1" i="1" dirty="0"/>
          </a:p>
          <a:p>
            <a:pPr marL="609600" indent="-36576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/>
              <a:t>Self-balancing set of accounts, with identified sources of income and segregated for specific uses in accordance with laws, regulations, or special restrictions or limitations</a:t>
            </a:r>
          </a:p>
        </p:txBody>
      </p:sp>
      <p:pic>
        <p:nvPicPr>
          <p:cNvPr id="4" name="Picture 3" descr="Image shows a pie chart at top that is 100% General Ledger with Income as in in-arrow and Expense as an out-arrow, labeled General Accounting.  The bottom half of the image is labeled Fund Accounting and has a pie chart that is about 1/2 General ledger with in and out arrows, 1/4 Grant, and 1/4 Endowments with in and out arrows on each of the latter two." title="General Accounting and Fund Account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51" y="749395"/>
            <a:ext cx="2548877" cy="3012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926" y="400971"/>
            <a:ext cx="5248594" cy="484694"/>
          </a:xfrm>
        </p:spPr>
        <p:txBody>
          <a:bodyPr>
            <a:noAutofit/>
          </a:bodyPr>
          <a:lstStyle/>
          <a:p>
            <a:r>
              <a:rPr lang="en-US" sz="3200" dirty="0"/>
              <a:t>Funds and Fund Accounting</a:t>
            </a:r>
          </a:p>
        </p:txBody>
      </p:sp>
    </p:spTree>
    <p:extLst>
      <p:ext uri="{BB962C8B-B14F-4D97-AF65-F5344CB8AC3E}">
        <p14:creationId xmlns:p14="http://schemas.microsoft.com/office/powerpoint/2010/main" val="32152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UN_Logo&#10;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31055"/>
          <a:stretch>
            <a:fillRect/>
          </a:stretch>
        </p:blipFill>
        <p:spPr>
          <a:xfrm>
            <a:off x="7769598" y="4543988"/>
            <a:ext cx="912182" cy="345590"/>
          </a:xfrm>
          <a:custGeom>
            <a:avLst/>
            <a:gdLst>
              <a:gd name="connsiteX0" fmla="*/ 0 w 3699490"/>
              <a:gd name="connsiteY0" fmla="*/ 0 h 1977619"/>
              <a:gd name="connsiteX1" fmla="*/ 0 w 3699490"/>
              <a:gd name="connsiteY1" fmla="*/ 0 h 1977619"/>
              <a:gd name="connsiteX2" fmla="*/ 3699490 w 3699490"/>
              <a:gd name="connsiteY2" fmla="*/ 0 h 1977619"/>
              <a:gd name="connsiteX3" fmla="*/ 3699490 w 3699490"/>
              <a:gd name="connsiteY3" fmla="*/ 0 h 1977619"/>
              <a:gd name="connsiteX4" fmla="*/ 3699490 w 3699490"/>
              <a:gd name="connsiteY4" fmla="*/ 1977619 h 1977619"/>
              <a:gd name="connsiteX5" fmla="*/ 3699490 w 3699490"/>
              <a:gd name="connsiteY5" fmla="*/ 1977619 h 1977619"/>
              <a:gd name="connsiteX6" fmla="*/ 0 w 3699490"/>
              <a:gd name="connsiteY6" fmla="*/ 1977619 h 1977619"/>
              <a:gd name="connsiteX7" fmla="*/ 0 w 3699490"/>
              <a:gd name="connsiteY7" fmla="*/ 1977619 h 1977619"/>
              <a:gd name="connsiteX8" fmla="*/ 0 w 3699490"/>
              <a:gd name="connsiteY8" fmla="*/ 0 h 1977619"/>
              <a:gd name="connsiteX0" fmla="*/ 0 w 4118344"/>
              <a:gd name="connsiteY0" fmla="*/ 0 h 2331580"/>
              <a:gd name="connsiteX1" fmla="*/ 418854 w 4118344"/>
              <a:gd name="connsiteY1" fmla="*/ 353961 h 2331580"/>
              <a:gd name="connsiteX2" fmla="*/ 4118344 w 4118344"/>
              <a:gd name="connsiteY2" fmla="*/ 353961 h 2331580"/>
              <a:gd name="connsiteX3" fmla="*/ 4118344 w 4118344"/>
              <a:gd name="connsiteY3" fmla="*/ 353961 h 2331580"/>
              <a:gd name="connsiteX4" fmla="*/ 4118344 w 4118344"/>
              <a:gd name="connsiteY4" fmla="*/ 2331580 h 2331580"/>
              <a:gd name="connsiteX5" fmla="*/ 4118344 w 4118344"/>
              <a:gd name="connsiteY5" fmla="*/ 2331580 h 2331580"/>
              <a:gd name="connsiteX6" fmla="*/ 418854 w 4118344"/>
              <a:gd name="connsiteY6" fmla="*/ 2331580 h 2331580"/>
              <a:gd name="connsiteX7" fmla="*/ 418854 w 4118344"/>
              <a:gd name="connsiteY7" fmla="*/ 2331580 h 2331580"/>
              <a:gd name="connsiteX8" fmla="*/ 0 w 4118344"/>
              <a:gd name="connsiteY8" fmla="*/ 0 h 2331580"/>
              <a:gd name="connsiteX0" fmla="*/ 88491 w 4206835"/>
              <a:gd name="connsiteY0" fmla="*/ 0 h 5157371"/>
              <a:gd name="connsiteX1" fmla="*/ 50734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353961 h 5157371"/>
              <a:gd name="connsiteX4" fmla="*/ 4206835 w 4206835"/>
              <a:gd name="connsiteY4" fmla="*/ 2331580 h 5157371"/>
              <a:gd name="connsiteX5" fmla="*/ 4206835 w 4206835"/>
              <a:gd name="connsiteY5" fmla="*/ 2331580 h 5157371"/>
              <a:gd name="connsiteX6" fmla="*/ 507345 w 4206835"/>
              <a:gd name="connsiteY6" fmla="*/ 2331580 h 5157371"/>
              <a:gd name="connsiteX7" fmla="*/ 0 w 4206835"/>
              <a:gd name="connsiteY7" fmla="*/ 5157371 h 5157371"/>
              <a:gd name="connsiteX8" fmla="*/ 88491 w 4206835"/>
              <a:gd name="connsiteY8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507345 w 4206835"/>
              <a:gd name="connsiteY5" fmla="*/ 2331580 h 5157371"/>
              <a:gd name="connsiteX6" fmla="*/ 0 w 4206835"/>
              <a:gd name="connsiteY6" fmla="*/ 5157371 h 5157371"/>
              <a:gd name="connsiteX7" fmla="*/ 88491 w 4206835"/>
              <a:gd name="connsiteY7" fmla="*/ 0 h 5157371"/>
              <a:gd name="connsiteX0" fmla="*/ 88491 w 4206835"/>
              <a:gd name="connsiteY0" fmla="*/ 0 h 5157371"/>
              <a:gd name="connsiteX1" fmla="*/ 4206835 w 4206835"/>
              <a:gd name="connsiteY1" fmla="*/ 353961 h 5157371"/>
              <a:gd name="connsiteX2" fmla="*/ 4206835 w 4206835"/>
              <a:gd name="connsiteY2" fmla="*/ 353961 h 5157371"/>
              <a:gd name="connsiteX3" fmla="*/ 4206835 w 4206835"/>
              <a:gd name="connsiteY3" fmla="*/ 2331580 h 5157371"/>
              <a:gd name="connsiteX4" fmla="*/ 4206835 w 4206835"/>
              <a:gd name="connsiteY4" fmla="*/ 2331580 h 5157371"/>
              <a:gd name="connsiteX5" fmla="*/ 0 w 4206835"/>
              <a:gd name="connsiteY5" fmla="*/ 5157371 h 5157371"/>
              <a:gd name="connsiteX6" fmla="*/ 88491 w 4206835"/>
              <a:gd name="connsiteY6" fmla="*/ 0 h 5157371"/>
              <a:gd name="connsiteX0" fmla="*/ 88491 w 4814468"/>
              <a:gd name="connsiteY0" fmla="*/ 5900 h 5163271"/>
              <a:gd name="connsiteX1" fmla="*/ 4206835 w 4814468"/>
              <a:gd name="connsiteY1" fmla="*/ 359861 h 5163271"/>
              <a:gd name="connsiteX2" fmla="*/ 4814468 w 4814468"/>
              <a:gd name="connsiteY2" fmla="*/ 0 h 5163271"/>
              <a:gd name="connsiteX3" fmla="*/ 4206835 w 4814468"/>
              <a:gd name="connsiteY3" fmla="*/ 2337480 h 5163271"/>
              <a:gd name="connsiteX4" fmla="*/ 4206835 w 4814468"/>
              <a:gd name="connsiteY4" fmla="*/ 2337480 h 5163271"/>
              <a:gd name="connsiteX5" fmla="*/ 0 w 4814468"/>
              <a:gd name="connsiteY5" fmla="*/ 5163271 h 5163271"/>
              <a:gd name="connsiteX6" fmla="*/ 88491 w 4814468"/>
              <a:gd name="connsiteY6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06835 w 4814468"/>
              <a:gd name="connsiteY3" fmla="*/ 2337480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06835 w 4814468"/>
              <a:gd name="connsiteY2" fmla="*/ 2337480 h 5163271"/>
              <a:gd name="connsiteX3" fmla="*/ 4265829 w 4814468"/>
              <a:gd name="connsiteY3" fmla="*/ 5151472 h 5163271"/>
              <a:gd name="connsiteX4" fmla="*/ 0 w 4814468"/>
              <a:gd name="connsiteY4" fmla="*/ 5163271 h 5163271"/>
              <a:gd name="connsiteX5" fmla="*/ 88491 w 4814468"/>
              <a:gd name="connsiteY5" fmla="*/ 5900 h 5163271"/>
              <a:gd name="connsiteX0" fmla="*/ 88491 w 4814468"/>
              <a:gd name="connsiteY0" fmla="*/ 5900 h 5163271"/>
              <a:gd name="connsiteX1" fmla="*/ 4814468 w 4814468"/>
              <a:gd name="connsiteY1" fmla="*/ 0 h 5163271"/>
              <a:gd name="connsiteX2" fmla="*/ 4265829 w 4814468"/>
              <a:gd name="connsiteY2" fmla="*/ 5151472 h 5163271"/>
              <a:gd name="connsiteX3" fmla="*/ 0 w 4814468"/>
              <a:gd name="connsiteY3" fmla="*/ 5163271 h 5163271"/>
              <a:gd name="connsiteX4" fmla="*/ 88491 w 4814468"/>
              <a:gd name="connsiteY4" fmla="*/ 5900 h 5163271"/>
              <a:gd name="connsiteX0" fmla="*/ 0 w 9168191"/>
              <a:gd name="connsiteY0" fmla="*/ 17699 h 5163271"/>
              <a:gd name="connsiteX1" fmla="*/ 9168191 w 9168191"/>
              <a:gd name="connsiteY1" fmla="*/ 0 h 5163271"/>
              <a:gd name="connsiteX2" fmla="*/ 8619552 w 9168191"/>
              <a:gd name="connsiteY2" fmla="*/ 5151472 h 5163271"/>
              <a:gd name="connsiteX3" fmla="*/ 4353723 w 9168191"/>
              <a:gd name="connsiteY3" fmla="*/ 5163271 h 5163271"/>
              <a:gd name="connsiteX4" fmla="*/ 0 w 9168191"/>
              <a:gd name="connsiteY4" fmla="*/ 17699 h 5163271"/>
              <a:gd name="connsiteX0" fmla="*/ 0 w 9168191"/>
              <a:gd name="connsiteY0" fmla="*/ 17699 h 5151473"/>
              <a:gd name="connsiteX1" fmla="*/ 9168191 w 9168191"/>
              <a:gd name="connsiteY1" fmla="*/ 0 h 5151473"/>
              <a:gd name="connsiteX2" fmla="*/ 8619552 w 9168191"/>
              <a:gd name="connsiteY2" fmla="*/ 5151472 h 5151473"/>
              <a:gd name="connsiteX3" fmla="*/ 5898 w 9168191"/>
              <a:gd name="connsiteY3" fmla="*/ 5151473 h 5151473"/>
              <a:gd name="connsiteX4" fmla="*/ 0 w 9168191"/>
              <a:gd name="connsiteY4" fmla="*/ 17699 h 5151473"/>
              <a:gd name="connsiteX0" fmla="*/ 0 w 8619552"/>
              <a:gd name="connsiteY0" fmla="*/ 5901 h 5139675"/>
              <a:gd name="connsiteX1" fmla="*/ 3905967 w 8619552"/>
              <a:gd name="connsiteY1" fmla="*/ 0 h 5139675"/>
              <a:gd name="connsiteX2" fmla="*/ 8619552 w 8619552"/>
              <a:gd name="connsiteY2" fmla="*/ 5139674 h 5139675"/>
              <a:gd name="connsiteX3" fmla="*/ 5898 w 8619552"/>
              <a:gd name="connsiteY3" fmla="*/ 5139675 h 5139675"/>
              <a:gd name="connsiteX4" fmla="*/ 0 w 8619552"/>
              <a:gd name="connsiteY4" fmla="*/ 5901 h 5139675"/>
              <a:gd name="connsiteX0" fmla="*/ 0 w 3905967"/>
              <a:gd name="connsiteY0" fmla="*/ 5901 h 5151473"/>
              <a:gd name="connsiteX1" fmla="*/ 3905967 w 3905967"/>
              <a:gd name="connsiteY1" fmla="*/ 0 h 5151473"/>
              <a:gd name="connsiteX2" fmla="*/ 3599201 w 3905967"/>
              <a:gd name="connsiteY2" fmla="*/ 5151473 h 5151473"/>
              <a:gd name="connsiteX3" fmla="*/ 5898 w 3905967"/>
              <a:gd name="connsiteY3" fmla="*/ 5139675 h 5151473"/>
              <a:gd name="connsiteX4" fmla="*/ 0 w 3905967"/>
              <a:gd name="connsiteY4" fmla="*/ 5901 h 5151473"/>
              <a:gd name="connsiteX0" fmla="*/ 0 w 3929564"/>
              <a:gd name="connsiteY0" fmla="*/ 5901 h 5151473"/>
              <a:gd name="connsiteX1" fmla="*/ 3929564 w 3929564"/>
              <a:gd name="connsiteY1" fmla="*/ 0 h 5151473"/>
              <a:gd name="connsiteX2" fmla="*/ 3599201 w 3929564"/>
              <a:gd name="connsiteY2" fmla="*/ 5151473 h 5151473"/>
              <a:gd name="connsiteX3" fmla="*/ 5898 w 3929564"/>
              <a:gd name="connsiteY3" fmla="*/ 5139675 h 5151473"/>
              <a:gd name="connsiteX4" fmla="*/ 0 w 3929564"/>
              <a:gd name="connsiteY4" fmla="*/ 5901 h 5151473"/>
              <a:gd name="connsiteX0" fmla="*/ 0 w 3929564"/>
              <a:gd name="connsiteY0" fmla="*/ 5901 h 5139675"/>
              <a:gd name="connsiteX1" fmla="*/ 3929564 w 3929564"/>
              <a:gd name="connsiteY1" fmla="*/ 0 h 5139675"/>
              <a:gd name="connsiteX2" fmla="*/ 3292435 w 3929564"/>
              <a:gd name="connsiteY2" fmla="*/ 2567555 h 5139675"/>
              <a:gd name="connsiteX3" fmla="*/ 5898 w 3929564"/>
              <a:gd name="connsiteY3" fmla="*/ 5139675 h 5139675"/>
              <a:gd name="connsiteX4" fmla="*/ 0 w 3929564"/>
              <a:gd name="connsiteY4" fmla="*/ 5901 h 5139675"/>
              <a:gd name="connsiteX0" fmla="*/ 5900 w 3935464"/>
              <a:gd name="connsiteY0" fmla="*/ 5901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5900 w 3935464"/>
              <a:gd name="connsiteY4" fmla="*/ 5901 h 2573456"/>
              <a:gd name="connsiteX0" fmla="*/ 289069 w 3935464"/>
              <a:gd name="connsiteY0" fmla="*/ 471950 h 2573456"/>
              <a:gd name="connsiteX1" fmla="*/ 3935464 w 3935464"/>
              <a:gd name="connsiteY1" fmla="*/ 0 h 2573456"/>
              <a:gd name="connsiteX2" fmla="*/ 3298335 w 3935464"/>
              <a:gd name="connsiteY2" fmla="*/ 2567555 h 2573456"/>
              <a:gd name="connsiteX3" fmla="*/ 0 w 3935464"/>
              <a:gd name="connsiteY3" fmla="*/ 2573456 h 2573456"/>
              <a:gd name="connsiteX4" fmla="*/ 289069 w 3935464"/>
              <a:gd name="connsiteY4" fmla="*/ 471950 h 2573456"/>
              <a:gd name="connsiteX0" fmla="*/ 17 w 3646412"/>
              <a:gd name="connsiteY0" fmla="*/ 471950 h 3470158"/>
              <a:gd name="connsiteX1" fmla="*/ 3646412 w 3646412"/>
              <a:gd name="connsiteY1" fmla="*/ 0 h 3470158"/>
              <a:gd name="connsiteX2" fmla="*/ 3009283 w 3646412"/>
              <a:gd name="connsiteY2" fmla="*/ 2567555 h 3470158"/>
              <a:gd name="connsiteX3" fmla="*/ 171098 w 3646412"/>
              <a:gd name="connsiteY3" fmla="*/ 3470158 h 3470158"/>
              <a:gd name="connsiteX4" fmla="*/ 17 w 3646412"/>
              <a:gd name="connsiteY4" fmla="*/ 471950 h 3470158"/>
              <a:gd name="connsiteX0" fmla="*/ 17 w 3646412"/>
              <a:gd name="connsiteY0" fmla="*/ 471950 h 3859514"/>
              <a:gd name="connsiteX1" fmla="*/ 3646412 w 3646412"/>
              <a:gd name="connsiteY1" fmla="*/ 0 h 3859514"/>
              <a:gd name="connsiteX2" fmla="*/ 3369144 w 3646412"/>
              <a:gd name="connsiteY2" fmla="*/ 3859514 h 3859514"/>
              <a:gd name="connsiteX3" fmla="*/ 171098 w 3646412"/>
              <a:gd name="connsiteY3" fmla="*/ 3470158 h 3859514"/>
              <a:gd name="connsiteX4" fmla="*/ 17 w 3646412"/>
              <a:gd name="connsiteY4" fmla="*/ 471950 h 3859514"/>
              <a:gd name="connsiteX0" fmla="*/ 17 w 3434035"/>
              <a:gd name="connsiteY0" fmla="*/ 5901 h 3393465"/>
              <a:gd name="connsiteX1" fmla="*/ 3434035 w 3434035"/>
              <a:gd name="connsiteY1" fmla="*/ 0 h 3393465"/>
              <a:gd name="connsiteX2" fmla="*/ 3369144 w 3434035"/>
              <a:gd name="connsiteY2" fmla="*/ 3393465 h 3393465"/>
              <a:gd name="connsiteX3" fmla="*/ 171098 w 3434035"/>
              <a:gd name="connsiteY3" fmla="*/ 3004109 h 3393465"/>
              <a:gd name="connsiteX4" fmla="*/ 17 w 3434035"/>
              <a:gd name="connsiteY4" fmla="*/ 5901 h 3393465"/>
              <a:gd name="connsiteX0" fmla="*/ 32 w 3434050"/>
              <a:gd name="connsiteY0" fmla="*/ 5901 h 3393465"/>
              <a:gd name="connsiteX1" fmla="*/ 3434050 w 3434050"/>
              <a:gd name="connsiteY1" fmla="*/ 0 h 3393465"/>
              <a:gd name="connsiteX2" fmla="*/ 3369159 w 3434050"/>
              <a:gd name="connsiteY2" fmla="*/ 3393465 h 3393465"/>
              <a:gd name="connsiteX3" fmla="*/ 171113 w 3434050"/>
              <a:gd name="connsiteY3" fmla="*/ 3004109 h 3393465"/>
              <a:gd name="connsiteX4" fmla="*/ 32 w 3434050"/>
              <a:gd name="connsiteY4" fmla="*/ 5901 h 3393465"/>
              <a:gd name="connsiteX0" fmla="*/ 0 w 3434018"/>
              <a:gd name="connsiteY0" fmla="*/ 5901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5901 h 3393465"/>
              <a:gd name="connsiteX0" fmla="*/ 0 w 3434018"/>
              <a:gd name="connsiteY0" fmla="*/ 2 h 3393465"/>
              <a:gd name="connsiteX1" fmla="*/ 3434018 w 3434018"/>
              <a:gd name="connsiteY1" fmla="*/ 0 h 3393465"/>
              <a:gd name="connsiteX2" fmla="*/ 3369127 w 3434018"/>
              <a:gd name="connsiteY2" fmla="*/ 3393465 h 3393465"/>
              <a:gd name="connsiteX3" fmla="*/ 171081 w 3434018"/>
              <a:gd name="connsiteY3" fmla="*/ 3004109 h 3393465"/>
              <a:gd name="connsiteX4" fmla="*/ 0 w 3434018"/>
              <a:gd name="connsiteY4" fmla="*/ 2 h 3393465"/>
              <a:gd name="connsiteX0" fmla="*/ 0 w 8731638"/>
              <a:gd name="connsiteY0" fmla="*/ 0 h 3393463"/>
              <a:gd name="connsiteX1" fmla="*/ 8731638 w 8731638"/>
              <a:gd name="connsiteY1" fmla="*/ 1834697 h 3393463"/>
              <a:gd name="connsiteX2" fmla="*/ 3369127 w 8731638"/>
              <a:gd name="connsiteY2" fmla="*/ 3393463 h 3393463"/>
              <a:gd name="connsiteX3" fmla="*/ 171081 w 8731638"/>
              <a:gd name="connsiteY3" fmla="*/ 3004107 h 3393463"/>
              <a:gd name="connsiteX4" fmla="*/ 0 w 8731638"/>
              <a:gd name="connsiteY4" fmla="*/ 0 h 3393463"/>
              <a:gd name="connsiteX0" fmla="*/ 3958468 w 8560557"/>
              <a:gd name="connsiteY0" fmla="*/ 0 h 2325680"/>
              <a:gd name="connsiteX1" fmla="*/ 8560557 w 8560557"/>
              <a:gd name="connsiteY1" fmla="*/ 766914 h 2325680"/>
              <a:gd name="connsiteX2" fmla="*/ 3198046 w 8560557"/>
              <a:gd name="connsiteY2" fmla="*/ 2325680 h 2325680"/>
              <a:gd name="connsiteX3" fmla="*/ 0 w 8560557"/>
              <a:gd name="connsiteY3" fmla="*/ 1936324 h 2325680"/>
              <a:gd name="connsiteX4" fmla="*/ 3958468 w 8560557"/>
              <a:gd name="connsiteY4" fmla="*/ 0 h 2325680"/>
              <a:gd name="connsiteX0" fmla="*/ 4577901 w 9179990"/>
              <a:gd name="connsiteY0" fmla="*/ 0 h 2325680"/>
              <a:gd name="connsiteX1" fmla="*/ 9179990 w 9179990"/>
              <a:gd name="connsiteY1" fmla="*/ 766914 h 2325680"/>
              <a:gd name="connsiteX2" fmla="*/ 3817479 w 9179990"/>
              <a:gd name="connsiteY2" fmla="*/ 2325680 h 2325680"/>
              <a:gd name="connsiteX3" fmla="*/ 0 w 9179990"/>
              <a:gd name="connsiteY3" fmla="*/ 774151 h 2325680"/>
              <a:gd name="connsiteX4" fmla="*/ 4577901 w 9179990"/>
              <a:gd name="connsiteY4" fmla="*/ 0 h 2325680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24194 w 9179990"/>
              <a:gd name="connsiteY2" fmla="*/ 3464255 h 3464255"/>
              <a:gd name="connsiteX3" fmla="*/ 0 w 9179990"/>
              <a:gd name="connsiteY3" fmla="*/ 774151 h 3464255"/>
              <a:gd name="connsiteX4" fmla="*/ 4577901 w 9179990"/>
              <a:gd name="connsiteY4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4721064 w 9179990"/>
              <a:gd name="connsiteY2" fmla="*/ 2077954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79990"/>
              <a:gd name="connsiteY0" fmla="*/ 0 h 3464255"/>
              <a:gd name="connsiteX1" fmla="*/ 9179990 w 9179990"/>
              <a:gd name="connsiteY1" fmla="*/ 766914 h 3464255"/>
              <a:gd name="connsiteX2" fmla="*/ 9157379 w 9179990"/>
              <a:gd name="connsiteY2" fmla="*/ 3458403 h 3464255"/>
              <a:gd name="connsiteX3" fmla="*/ 24194 w 9179990"/>
              <a:gd name="connsiteY3" fmla="*/ 3464255 h 3464255"/>
              <a:gd name="connsiteX4" fmla="*/ 0 w 9179990"/>
              <a:gd name="connsiteY4" fmla="*/ 774151 h 3464255"/>
              <a:gd name="connsiteX5" fmla="*/ 4577901 w 9179990"/>
              <a:gd name="connsiteY5" fmla="*/ 0 h 3464255"/>
              <a:gd name="connsiteX0" fmla="*/ 4577901 w 9195479"/>
              <a:gd name="connsiteY0" fmla="*/ 0 h 3483803"/>
              <a:gd name="connsiteX1" fmla="*/ 9179990 w 9195479"/>
              <a:gd name="connsiteY1" fmla="*/ 766914 h 3483803"/>
              <a:gd name="connsiteX2" fmla="*/ 9195479 w 9195479"/>
              <a:gd name="connsiteY2" fmla="*/ 3483803 h 3483803"/>
              <a:gd name="connsiteX3" fmla="*/ 24194 w 9195479"/>
              <a:gd name="connsiteY3" fmla="*/ 3464255 h 3483803"/>
              <a:gd name="connsiteX4" fmla="*/ 0 w 9195479"/>
              <a:gd name="connsiteY4" fmla="*/ 774151 h 3483803"/>
              <a:gd name="connsiteX5" fmla="*/ 4577901 w 9195479"/>
              <a:gd name="connsiteY5" fmla="*/ 0 h 348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479" h="3483803">
                <a:moveTo>
                  <a:pt x="4577901" y="0"/>
                </a:moveTo>
                <a:lnTo>
                  <a:pt x="9179990" y="766914"/>
                </a:lnTo>
                <a:lnTo>
                  <a:pt x="9195479" y="3483803"/>
                </a:lnTo>
                <a:lnTo>
                  <a:pt x="24194" y="3464255"/>
                </a:lnTo>
                <a:lnTo>
                  <a:pt x="0" y="774151"/>
                </a:lnTo>
                <a:lnTo>
                  <a:pt x="4577901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5840"/>
            <a:ext cx="7772400" cy="835479"/>
          </a:xfrm>
        </p:spPr>
        <p:txBody>
          <a:bodyPr/>
          <a:lstStyle/>
          <a:p>
            <a:r>
              <a:rPr lang="en-US" b="1" dirty="0"/>
              <a:t>CSUN Budget</a:t>
            </a:r>
          </a:p>
        </p:txBody>
      </p:sp>
    </p:spTree>
    <p:extLst>
      <p:ext uri="{BB962C8B-B14F-4D97-AF65-F5344CB8AC3E}">
        <p14:creationId xmlns:p14="http://schemas.microsoft.com/office/powerpoint/2010/main" val="33405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SixtyOverNint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7168</TotalTime>
  <Words>1452</Words>
  <Application>Microsoft Office PowerPoint</Application>
  <PresentationFormat>On-screen Show (16:9)</PresentationFormat>
  <Paragraphs>271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ATC Overlook Heavy</vt:lpstr>
      <vt:lpstr>Calibri</vt:lpstr>
      <vt:lpstr>Courier New</vt:lpstr>
      <vt:lpstr>FS Lola</vt:lpstr>
      <vt:lpstr>Times New Roman</vt:lpstr>
      <vt:lpstr>OneSixtyOverNintey_Theme</vt:lpstr>
      <vt:lpstr>Academic Affairs Budget New Department Chair Orientation </vt:lpstr>
      <vt:lpstr>Agenda</vt:lpstr>
      <vt:lpstr>The Resource Planning Environment in Academic Affairs</vt:lpstr>
      <vt:lpstr>Budget Overview</vt:lpstr>
      <vt:lpstr>What is a budget?</vt:lpstr>
      <vt:lpstr>A budget can serve multiple purposes:</vt:lpstr>
      <vt:lpstr>What is the difference between accounting, budgeting and finance?</vt:lpstr>
      <vt:lpstr>Funds and Fund Accounting</vt:lpstr>
      <vt:lpstr>CSUN Budget</vt:lpstr>
      <vt:lpstr>CSU Budget</vt:lpstr>
      <vt:lpstr>What is a budget? A PLAN!</vt:lpstr>
      <vt:lpstr>Unfunded Mandates</vt:lpstr>
      <vt:lpstr>CSUN Budget (Budget Dashboard – OpenBook)</vt:lpstr>
      <vt:lpstr>CSUN Policy on Fiscal Responsibility</vt:lpstr>
      <vt:lpstr>Department Budgets</vt:lpstr>
      <vt:lpstr>Typical “State-Side” Funds in Academic Departments</vt:lpstr>
      <vt:lpstr>Department Auxiliary Funds</vt:lpstr>
      <vt:lpstr>The Decentralized Model Principles</vt:lpstr>
      <vt:lpstr>Role of the Director of Finance and Operations</vt:lpstr>
      <vt:lpstr>Meet with your Director of Finance and Operations</vt:lpstr>
      <vt:lpstr>Resource Planning Staff in Academic Affairs</vt:lpstr>
      <vt:lpstr>PowerPoint Presentation</vt:lpstr>
      <vt:lpstr>Faculty Position Funding</vt:lpstr>
      <vt:lpstr>How Does Faculty Attrition Affect the Budget?</vt:lpstr>
      <vt:lpstr>Tenure-Track Faculty Position Funding Sources</vt:lpstr>
      <vt:lpstr>FTES Growth Funding for Lecturers</vt:lpstr>
      <vt:lpstr>Best Practices</vt:lpstr>
      <vt:lpstr>Managing the Schedule</vt:lpstr>
      <vt:lpstr>Other Best Practices</vt:lpstr>
      <vt:lpstr>Other Questions?</vt:lpstr>
    </vt:vector>
  </TitlesOfParts>
  <Company>CSUN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Chambers</dc:creator>
  <cp:lastModifiedBy>Juarez, Callie A</cp:lastModifiedBy>
  <cp:revision>303</cp:revision>
  <cp:lastPrinted>2020-08-11T18:17:11Z</cp:lastPrinted>
  <dcterms:created xsi:type="dcterms:W3CDTF">2015-05-15T13:04:53Z</dcterms:created>
  <dcterms:modified xsi:type="dcterms:W3CDTF">2021-08-20T16:26:44Z</dcterms:modified>
</cp:coreProperties>
</file>