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3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139" autoAdjust="0"/>
    <p:restoredTop sz="98551" autoAdjust="0"/>
  </p:normalViewPr>
  <p:slideViewPr>
    <p:cSldViewPr snapToGrid="0" snapToObjects="1">
      <p:cViewPr varScale="1">
        <p:scale>
          <a:sx n="106" d="100"/>
          <a:sy n="106" d="100"/>
        </p:scale>
        <p:origin x="200" y="7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16C5678-EE20-4FA5-88E2-6E0BD67A2E26}" type="datetime1">
              <a:rPr lang="en-US" smtClean="0"/>
              <a:t>4/2/18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577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A051B39-B140-43FE-96DB-472A2B59CE7C}" type="datetime1">
              <a:rPr lang="en-US" smtClean="0"/>
              <a:t>4/2/18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41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600BB2-27C5-458B-ABCE-839C88CF47CE}" type="datetime1">
              <a:rPr lang="en-US" smtClean="0"/>
              <a:t>4/2/18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243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1D738E-8962-435F-8C43-147B8DD7E819}" type="datetime1">
              <a:rPr lang="en-US" smtClean="0"/>
              <a:t>4/2/18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416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CAEA93-55E7-4DA9-90C2-089A26EEFEC4}" type="datetime1">
              <a:rPr lang="en-US" smtClean="0"/>
              <a:t>4/2/18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48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4CF3C7-6809-4F39-BD67-A75817BDDE0A}" type="datetime1">
              <a:rPr lang="en-US" smtClean="0"/>
              <a:t>4/2/18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804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7EAEB24-CE78-465C-A726-91D0868FA48F}" type="datetime1">
              <a:rPr lang="en-US" smtClean="0"/>
              <a:t>4/2/18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Footer Text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581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BAADF0-1749-4E8B-9691-B44A5F8C0895}" type="datetime1">
              <a:rPr lang="en-US" smtClean="0"/>
              <a:t>4/2/18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Footer Text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240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8AF628A-A867-4937-BBE5-207DB6F9C51A}" type="datetime1">
              <a:rPr lang="en-US" smtClean="0"/>
              <a:t>4/2/18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Footer Text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048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18BBB94-68E6-4675-A946-F1C5994EDBD7}" type="datetime1">
              <a:rPr lang="en-US" smtClean="0"/>
              <a:t>4/2/18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732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3B8377-21E3-4835-B75D-4E2847E2750F}" type="datetime1">
              <a:rPr lang="en-US" smtClean="0"/>
              <a:t>4/2/18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603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20638"/>
            <a:ext cx="9144000" cy="8302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066800"/>
            <a:ext cx="9144000" cy="579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78520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3600" b="1" kern="1200">
          <a:solidFill>
            <a:srgbClr val="800000"/>
          </a:solidFill>
          <a:latin typeface="Arial Black"/>
          <a:ea typeface="+mj-ea"/>
          <a:cs typeface="Arial Black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Wingdings" charset="2"/>
        <a:buChar char="v"/>
        <a:defRPr sz="2800" b="1" kern="1200">
          <a:solidFill>
            <a:srgbClr val="800000"/>
          </a:solidFill>
          <a:latin typeface="Times New Roman"/>
          <a:ea typeface="+mn-ea"/>
          <a:cs typeface="Times New Roman"/>
        </a:defRPr>
      </a:lvl1pPr>
      <a:lvl2pPr marL="742950" indent="-285750" algn="l" defTabSz="457200" rtl="0" eaLnBrk="1" latinLnBrk="0" hangingPunct="1">
        <a:spcBef>
          <a:spcPct val="20000"/>
        </a:spcBef>
        <a:buFont typeface="Wingdings" charset="2"/>
        <a:buChar char=""/>
        <a:defRPr sz="2600" kern="1200">
          <a:solidFill>
            <a:srgbClr val="800000"/>
          </a:solidFill>
          <a:latin typeface="Times New Roman"/>
          <a:ea typeface="+mn-ea"/>
          <a:cs typeface="Times New Roman"/>
        </a:defRPr>
      </a:lvl2pPr>
      <a:lvl3pPr marL="1028700" indent="-228600" algn="l" defTabSz="457200" rtl="0" eaLnBrk="1" latinLnBrk="0" hangingPunct="1">
        <a:spcBef>
          <a:spcPct val="20000"/>
        </a:spcBef>
        <a:buFont typeface="Wingdings" charset="2"/>
        <a:buChar char="§"/>
        <a:defRPr sz="2400" i="1" kern="1200">
          <a:solidFill>
            <a:srgbClr val="800000"/>
          </a:solidFill>
          <a:latin typeface="Times New Roman"/>
          <a:ea typeface="+mn-ea"/>
          <a:cs typeface="Times New Roman"/>
        </a:defRPr>
      </a:lvl3pPr>
      <a:lvl4pPr marL="1206500" indent="-1778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800000"/>
          </a:solidFill>
          <a:latin typeface="Times New Roman"/>
          <a:ea typeface="+mn-ea"/>
          <a:cs typeface="Times New Roman"/>
        </a:defRPr>
      </a:lvl4pPr>
      <a:lvl5pPr marL="14859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800000"/>
          </a:solidFill>
          <a:latin typeface="Times New Roman"/>
          <a:ea typeface="+mn-ea"/>
          <a:cs typeface="Times New Roman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84225"/>
            <a:ext cx="7772400" cy="1470025"/>
          </a:xfrm>
        </p:spPr>
        <p:txBody>
          <a:bodyPr>
            <a:noAutofit/>
          </a:bodyPr>
          <a:lstStyle/>
          <a:p>
            <a:r>
              <a:rPr lang="en-US" sz="9600" dirty="0"/>
              <a:t>SPSS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7000" y="2254250"/>
            <a:ext cx="9017000" cy="4195596"/>
          </a:xfrm>
        </p:spPr>
        <p:txBody>
          <a:bodyPr>
            <a:noAutofit/>
          </a:bodyPr>
          <a:lstStyle/>
          <a:p>
            <a:r>
              <a:rPr lang="en-US" sz="4200" dirty="0">
                <a:solidFill>
                  <a:schemeClr val="tx1"/>
                </a:solidFill>
              </a:rPr>
              <a:t>S</a:t>
            </a:r>
            <a:r>
              <a:rPr lang="en-US" sz="4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tatistical </a:t>
            </a:r>
            <a:r>
              <a:rPr lang="en-US" sz="4200" dirty="0">
                <a:solidFill>
                  <a:schemeClr val="tx1"/>
                </a:solidFill>
              </a:rPr>
              <a:t>P</a:t>
            </a:r>
            <a:r>
              <a:rPr lang="en-US" sz="4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ackage for </a:t>
            </a:r>
            <a:r>
              <a:rPr lang="en-US" sz="4200" dirty="0">
                <a:solidFill>
                  <a:schemeClr val="tx1"/>
                </a:solidFill>
              </a:rPr>
              <a:t>S</a:t>
            </a:r>
            <a:r>
              <a:rPr lang="en-US" sz="4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ocial </a:t>
            </a:r>
            <a:r>
              <a:rPr lang="en-US" sz="4200" dirty="0">
                <a:solidFill>
                  <a:schemeClr val="tx1"/>
                </a:solidFill>
              </a:rPr>
              <a:t>S</a:t>
            </a:r>
            <a:r>
              <a:rPr lang="en-US" sz="4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ciences</a:t>
            </a:r>
          </a:p>
          <a:p>
            <a:endParaRPr lang="en-US" sz="4800">
              <a:solidFill>
                <a:srgbClr val="800000"/>
              </a:solidFill>
            </a:endParaRPr>
          </a:p>
          <a:p>
            <a:r>
              <a:rPr lang="en-US" sz="4800">
                <a:solidFill>
                  <a:srgbClr val="800000"/>
                </a:solidFill>
              </a:rPr>
              <a:t>Setting </a:t>
            </a:r>
            <a:r>
              <a:rPr lang="en-US" sz="4800" dirty="0">
                <a:solidFill>
                  <a:srgbClr val="800000"/>
                </a:solidFill>
              </a:rPr>
              <a:t>up an SPSS Data File</a:t>
            </a:r>
          </a:p>
          <a:p>
            <a:r>
              <a:rPr lang="en-US" sz="2400" dirty="0">
                <a:solidFill>
                  <a:srgbClr val="000000"/>
                </a:solidFill>
              </a:rPr>
              <a:t>Department of Psychology</a:t>
            </a:r>
          </a:p>
          <a:p>
            <a:r>
              <a:rPr lang="en-US" sz="2400" dirty="0">
                <a:solidFill>
                  <a:srgbClr val="000000"/>
                </a:solidFill>
              </a:rPr>
              <a:t>California State University Northridge</a:t>
            </a:r>
          </a:p>
          <a:p>
            <a:r>
              <a:rPr lang="en-US" sz="2400" dirty="0" err="1">
                <a:solidFill>
                  <a:srgbClr val="000000"/>
                </a:solidFill>
              </a:rPr>
              <a:t>www.csun.edu</a:t>
            </a:r>
            <a:r>
              <a:rPr lang="en-US" sz="2400" dirty="0">
                <a:solidFill>
                  <a:srgbClr val="000000"/>
                </a:solidFill>
              </a:rPr>
              <a:t>/plunk</a:t>
            </a:r>
          </a:p>
        </p:txBody>
      </p:sp>
    </p:spTree>
    <p:extLst>
      <p:ext uri="{BB962C8B-B14F-4D97-AF65-F5344CB8AC3E}">
        <p14:creationId xmlns:p14="http://schemas.microsoft.com/office/powerpoint/2010/main" val="2705009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Setting up an SPSS data file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536530"/>
            <a:ext cx="9144000" cy="1321469"/>
          </a:xfrm>
        </p:spPr>
        <p:txBody>
          <a:bodyPr/>
          <a:lstStyle/>
          <a:p>
            <a:r>
              <a:rPr lang="en-US" dirty="0"/>
              <a:t>Go back to </a:t>
            </a:r>
            <a:r>
              <a:rPr lang="en-US" b="0" i="1" dirty="0"/>
              <a:t>Data View</a:t>
            </a:r>
            <a:r>
              <a:rPr lang="en-US" dirty="0"/>
              <a:t>, and under </a:t>
            </a:r>
            <a:r>
              <a:rPr lang="en-US" b="0" i="1" dirty="0"/>
              <a:t>View</a:t>
            </a:r>
            <a:r>
              <a:rPr lang="en-US" dirty="0"/>
              <a:t>, uncheck </a:t>
            </a:r>
            <a:r>
              <a:rPr lang="en-US" b="0" i="1" dirty="0"/>
              <a:t>Value Labels</a:t>
            </a:r>
            <a:endParaRPr lang="en-US" dirty="0"/>
          </a:p>
        </p:txBody>
      </p:sp>
      <p:pic>
        <p:nvPicPr>
          <p:cNvPr id="4" name="Picture 3" descr="Screen Shot 2012-11-26 at 9.28.5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2203"/>
            <a:ext cx="9144000" cy="3542018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V="1">
            <a:off x="1370347" y="2584457"/>
            <a:ext cx="980411" cy="178239"/>
          </a:xfrm>
          <a:prstGeom prst="straightConnector1">
            <a:avLst/>
          </a:prstGeom>
          <a:ln w="76200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3286604" y="4544854"/>
            <a:ext cx="620324" cy="991676"/>
          </a:xfrm>
          <a:prstGeom prst="straightConnector1">
            <a:avLst/>
          </a:prstGeom>
          <a:ln w="76200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80245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Setting up an SPSS data file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781606"/>
            <a:ext cx="9144000" cy="1076393"/>
          </a:xfrm>
        </p:spPr>
        <p:txBody>
          <a:bodyPr/>
          <a:lstStyle/>
          <a:p>
            <a:r>
              <a:rPr lang="en-US" dirty="0"/>
              <a:t>Type in the values as shown above.</a:t>
            </a:r>
          </a:p>
        </p:txBody>
      </p:sp>
      <p:pic>
        <p:nvPicPr>
          <p:cNvPr id="4" name="Picture 3" descr="Screen Shot 2012-11-26 at 9.30.0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719" y="699821"/>
            <a:ext cx="7835900" cy="483870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715720" y="1971763"/>
            <a:ext cx="3230898" cy="2083160"/>
          </a:xfrm>
          <a:prstGeom prst="ellipse">
            <a:avLst/>
          </a:prstGeom>
          <a:noFill/>
          <a:ln w="57150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1148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Setting up an SPSS data file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291452"/>
            <a:ext cx="9144000" cy="1566547"/>
          </a:xfrm>
        </p:spPr>
        <p:txBody>
          <a:bodyPr/>
          <a:lstStyle/>
          <a:p>
            <a:r>
              <a:rPr lang="en-US" dirty="0"/>
              <a:t>Go back under </a:t>
            </a:r>
            <a:r>
              <a:rPr lang="en-US" b="0" i="1" dirty="0"/>
              <a:t>View</a:t>
            </a:r>
            <a:r>
              <a:rPr lang="en-US" dirty="0"/>
              <a:t>, and check </a:t>
            </a:r>
            <a:r>
              <a:rPr lang="en-US" b="0" i="1" dirty="0"/>
              <a:t>Value Labels</a:t>
            </a:r>
            <a:endParaRPr lang="en-US" dirty="0"/>
          </a:p>
        </p:txBody>
      </p:sp>
      <p:pic>
        <p:nvPicPr>
          <p:cNvPr id="4" name="Picture 3" descr="Screen Shot 2012-11-26 at 9.30.1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5413"/>
            <a:ext cx="9144000" cy="4038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0184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Setting up an SPSS data file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536530"/>
            <a:ext cx="9144000" cy="1321469"/>
          </a:xfrm>
        </p:spPr>
        <p:txBody>
          <a:bodyPr/>
          <a:lstStyle/>
          <a:p>
            <a:r>
              <a:rPr lang="en-US" dirty="0"/>
              <a:t>Now the values you typed in will show in your data file.</a:t>
            </a:r>
          </a:p>
          <a:p>
            <a:pPr lvl="1"/>
            <a:r>
              <a:rPr lang="en-US" dirty="0"/>
              <a:t>They will also show in your output.</a:t>
            </a:r>
          </a:p>
        </p:txBody>
      </p:sp>
      <p:pic>
        <p:nvPicPr>
          <p:cNvPr id="4" name="Picture 3" descr="Screen Shot 2012-11-26 at 9.30.2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308" y="850900"/>
            <a:ext cx="6340041" cy="4391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8196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Setting up an SPSS data file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199742"/>
            <a:ext cx="9144000" cy="2658257"/>
          </a:xfrm>
        </p:spPr>
        <p:txBody>
          <a:bodyPr/>
          <a:lstStyle/>
          <a:p>
            <a:r>
              <a:rPr lang="en-US" dirty="0"/>
              <a:t>Go back to the </a:t>
            </a:r>
            <a:r>
              <a:rPr lang="en-US" b="0" i="1" dirty="0"/>
              <a:t>Variable View</a:t>
            </a:r>
            <a:endParaRPr lang="en-US" dirty="0"/>
          </a:p>
          <a:p>
            <a:r>
              <a:rPr lang="en-US" dirty="0"/>
              <a:t>Create a new variable named “Why”</a:t>
            </a:r>
          </a:p>
          <a:p>
            <a:pPr lvl="1"/>
            <a:r>
              <a:rPr lang="en-US" dirty="0"/>
              <a:t>Click on </a:t>
            </a:r>
            <a:r>
              <a:rPr lang="en-US" b="1" i="1" dirty="0"/>
              <a:t>Numeric</a:t>
            </a:r>
            <a:endParaRPr lang="en-US" dirty="0"/>
          </a:p>
          <a:p>
            <a:pPr lvl="1"/>
            <a:r>
              <a:rPr lang="en-US" dirty="0"/>
              <a:t>Then click </a:t>
            </a:r>
            <a:r>
              <a:rPr lang="en-US" b="1" i="1" dirty="0"/>
              <a:t>String</a:t>
            </a:r>
            <a:r>
              <a:rPr lang="en-US" dirty="0"/>
              <a:t> in the pop up window</a:t>
            </a:r>
          </a:p>
          <a:p>
            <a:pPr lvl="1"/>
            <a:r>
              <a:rPr lang="en-US" dirty="0"/>
              <a:t>Then click </a:t>
            </a:r>
            <a:r>
              <a:rPr lang="en-US" b="1" i="1" dirty="0"/>
              <a:t>OK</a:t>
            </a:r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3" descr="Screen Shot 2012-11-26 at 9.31.4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5072"/>
            <a:ext cx="9144000" cy="2664573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V="1">
            <a:off x="3476001" y="3642523"/>
            <a:ext cx="341799" cy="557219"/>
          </a:xfrm>
          <a:prstGeom prst="straightConnector1">
            <a:avLst/>
          </a:prstGeom>
          <a:ln w="76200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809722" y="2550812"/>
            <a:ext cx="0" cy="635199"/>
          </a:xfrm>
          <a:prstGeom prst="straightConnector1">
            <a:avLst/>
          </a:prstGeom>
          <a:ln w="76200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1418904" y="2550812"/>
            <a:ext cx="0" cy="635199"/>
          </a:xfrm>
          <a:prstGeom prst="straightConnector1">
            <a:avLst/>
          </a:prstGeom>
          <a:ln w="76200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5942162" y="2868411"/>
            <a:ext cx="631045" cy="1"/>
          </a:xfrm>
          <a:prstGeom prst="straightConnector1">
            <a:avLst/>
          </a:prstGeom>
          <a:ln w="76200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05280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Setting up an SPSS data file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124353"/>
            <a:ext cx="9144000" cy="1733646"/>
          </a:xfrm>
        </p:spPr>
        <p:txBody>
          <a:bodyPr/>
          <a:lstStyle/>
          <a:p>
            <a:r>
              <a:rPr lang="en-US" dirty="0"/>
              <a:t>Type “50” in the </a:t>
            </a:r>
            <a:r>
              <a:rPr lang="en-US" b="0" i="1" dirty="0"/>
              <a:t>Width</a:t>
            </a:r>
            <a:r>
              <a:rPr lang="en-US" dirty="0"/>
              <a:t> and “50” in the </a:t>
            </a:r>
            <a:r>
              <a:rPr lang="en-US" b="0" i="1" dirty="0"/>
              <a:t>Columns</a:t>
            </a:r>
          </a:p>
          <a:p>
            <a:pPr lvl="1"/>
            <a:r>
              <a:rPr lang="en-US" b="1" i="1" dirty="0"/>
              <a:t>Width</a:t>
            </a:r>
            <a:r>
              <a:rPr lang="en-US" dirty="0"/>
              <a:t> establishes how many characters the variable can be</a:t>
            </a:r>
          </a:p>
          <a:p>
            <a:pPr lvl="1"/>
            <a:r>
              <a:rPr lang="en-US" b="1" i="1" dirty="0"/>
              <a:t>Columns</a:t>
            </a:r>
            <a:r>
              <a:rPr lang="en-US" dirty="0"/>
              <a:t> establishes how wide it will be in </a:t>
            </a:r>
            <a:r>
              <a:rPr lang="en-US" b="1" i="1" dirty="0"/>
              <a:t>Data View</a:t>
            </a:r>
          </a:p>
        </p:txBody>
      </p:sp>
      <p:pic>
        <p:nvPicPr>
          <p:cNvPr id="7" name="Picture 6" descr="Screen Shot 2012-11-26 at 9.33.0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487" y="753011"/>
            <a:ext cx="8163589" cy="4137405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V="1">
            <a:off x="2907808" y="3085304"/>
            <a:ext cx="341799" cy="557219"/>
          </a:xfrm>
          <a:prstGeom prst="straightConnector1">
            <a:avLst/>
          </a:prstGeom>
          <a:ln w="76200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6885156" y="3085304"/>
            <a:ext cx="341799" cy="557219"/>
          </a:xfrm>
          <a:prstGeom prst="straightConnector1">
            <a:avLst/>
          </a:prstGeom>
          <a:ln w="76200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68926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Setting up an SPSS data file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124353"/>
            <a:ext cx="9144000" cy="1733646"/>
          </a:xfrm>
        </p:spPr>
        <p:txBody>
          <a:bodyPr/>
          <a:lstStyle/>
          <a:p>
            <a:r>
              <a:rPr lang="en-US" dirty="0"/>
              <a:t>Go back to </a:t>
            </a:r>
            <a:r>
              <a:rPr lang="en-US" b="0" i="1" dirty="0"/>
              <a:t>Data View</a:t>
            </a:r>
          </a:p>
          <a:p>
            <a:r>
              <a:rPr lang="en-US" dirty="0"/>
              <a:t>Under the variable called “Why”, you can type open ended (i.e., string) data.</a:t>
            </a:r>
          </a:p>
        </p:txBody>
      </p:sp>
      <p:pic>
        <p:nvPicPr>
          <p:cNvPr id="4" name="Picture 3" descr="Screen Shot 2012-11-26 at 9.33.3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90" y="757512"/>
            <a:ext cx="8253672" cy="4504181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V="1">
            <a:off x="5124873" y="3464060"/>
            <a:ext cx="341799" cy="557219"/>
          </a:xfrm>
          <a:prstGeom prst="straightConnector1">
            <a:avLst/>
          </a:prstGeom>
          <a:ln w="76200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035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Setting up an SPSS data file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625648"/>
            <a:ext cx="9144000" cy="1232351"/>
          </a:xfrm>
        </p:spPr>
        <p:txBody>
          <a:bodyPr/>
          <a:lstStyle/>
          <a:p>
            <a:r>
              <a:rPr lang="en-US" dirty="0"/>
              <a:t>This is how the new file should look</a:t>
            </a:r>
          </a:p>
        </p:txBody>
      </p:sp>
      <p:pic>
        <p:nvPicPr>
          <p:cNvPr id="4" name="Picture 3" descr="Screen Shot 2012-11-26 at 9.20.0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928880"/>
            <a:ext cx="6654800" cy="4093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4187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Setting up an SPSS data file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848446"/>
            <a:ext cx="9144000" cy="1009553"/>
          </a:xfrm>
        </p:spPr>
        <p:txBody>
          <a:bodyPr/>
          <a:lstStyle/>
          <a:p>
            <a:r>
              <a:rPr lang="en-US" dirty="0"/>
              <a:t>Click on variable view</a:t>
            </a:r>
          </a:p>
        </p:txBody>
      </p:sp>
      <p:pic>
        <p:nvPicPr>
          <p:cNvPr id="4" name="Picture 3" descr="Screen Shot 2012-11-26 at 9.20.1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34" y="928880"/>
            <a:ext cx="7535366" cy="458470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V="1">
            <a:off x="4345001" y="5234970"/>
            <a:ext cx="341799" cy="557219"/>
          </a:xfrm>
          <a:prstGeom prst="straightConnector1">
            <a:avLst/>
          </a:prstGeom>
          <a:ln w="76200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30110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Setting up an SPSS data file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562600"/>
            <a:ext cx="9144000" cy="1295400"/>
          </a:xfrm>
        </p:spPr>
        <p:txBody>
          <a:bodyPr/>
          <a:lstStyle/>
          <a:p>
            <a:r>
              <a:rPr lang="en-US" dirty="0"/>
              <a:t>Type “ID” under </a:t>
            </a:r>
            <a:r>
              <a:rPr lang="en-US" i="1" dirty="0"/>
              <a:t>Name</a:t>
            </a:r>
          </a:p>
          <a:p>
            <a:r>
              <a:rPr lang="en-US" dirty="0"/>
              <a:t>Type “0” under </a:t>
            </a:r>
            <a:r>
              <a:rPr lang="en-US" i="1" dirty="0"/>
              <a:t>Decimals</a:t>
            </a:r>
            <a:endParaRPr lang="en-US" dirty="0"/>
          </a:p>
        </p:txBody>
      </p:sp>
      <p:pic>
        <p:nvPicPr>
          <p:cNvPr id="4" name="Picture 3" descr="Screen Shot 2012-11-26 at 9.20.4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200" y="961244"/>
            <a:ext cx="6959600" cy="4271156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V="1">
            <a:off x="1871693" y="2517393"/>
            <a:ext cx="341799" cy="557219"/>
          </a:xfrm>
          <a:prstGeom prst="straightConnector1">
            <a:avLst/>
          </a:prstGeom>
          <a:ln w="76200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3988488" y="2517394"/>
            <a:ext cx="341799" cy="557219"/>
          </a:xfrm>
          <a:prstGeom prst="straightConnector1">
            <a:avLst/>
          </a:prstGeom>
          <a:ln w="76200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12884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Setting up an SPSS data file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926426"/>
            <a:ext cx="9144000" cy="931574"/>
          </a:xfrm>
        </p:spPr>
        <p:txBody>
          <a:bodyPr/>
          <a:lstStyle/>
          <a:p>
            <a:r>
              <a:rPr lang="en-US" dirty="0"/>
              <a:t>Set up your file to look like the one above.</a:t>
            </a:r>
          </a:p>
        </p:txBody>
      </p:sp>
      <p:pic>
        <p:nvPicPr>
          <p:cNvPr id="4" name="Picture 3" descr="Screen Shot 2012-11-26 at 9.24.2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55" y="895460"/>
            <a:ext cx="7758031" cy="4720175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414912" y="1626426"/>
            <a:ext cx="3230898" cy="2083160"/>
          </a:xfrm>
          <a:prstGeom prst="ellipse">
            <a:avLst/>
          </a:prstGeom>
          <a:noFill/>
          <a:ln w="57150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2866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Setting up an SPSS data file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155183"/>
            <a:ext cx="9144000" cy="270281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On row with “gender”, click “None” under </a:t>
            </a:r>
            <a:r>
              <a:rPr lang="en-US" i="1" dirty="0"/>
              <a:t>Values</a:t>
            </a:r>
            <a:endParaRPr lang="en-US" dirty="0"/>
          </a:p>
          <a:p>
            <a:pPr lvl="1"/>
            <a:r>
              <a:rPr lang="en-US" dirty="0"/>
              <a:t>Type “0” where it says </a:t>
            </a:r>
            <a:r>
              <a:rPr lang="en-US" b="1" i="1" dirty="0"/>
              <a:t>Value</a:t>
            </a:r>
            <a:r>
              <a:rPr lang="en-US" dirty="0"/>
              <a:t>, type “boys” where it says </a:t>
            </a:r>
            <a:r>
              <a:rPr lang="en-US" i="1" dirty="0"/>
              <a:t>Label</a:t>
            </a:r>
            <a:r>
              <a:rPr lang="en-US" dirty="0"/>
              <a:t>, and click</a:t>
            </a:r>
            <a:r>
              <a:rPr lang="en-US" i="1" dirty="0"/>
              <a:t> </a:t>
            </a:r>
            <a:r>
              <a:rPr lang="en-US" b="1" i="1" dirty="0"/>
              <a:t>Add</a:t>
            </a:r>
          </a:p>
          <a:p>
            <a:pPr lvl="1"/>
            <a:r>
              <a:rPr lang="en-US" dirty="0"/>
              <a:t>Type “1” where it says </a:t>
            </a:r>
            <a:r>
              <a:rPr lang="en-US" b="1" i="1" dirty="0"/>
              <a:t>Value</a:t>
            </a:r>
            <a:r>
              <a:rPr lang="en-US" dirty="0"/>
              <a:t>, type “girls” where it says </a:t>
            </a:r>
            <a:r>
              <a:rPr lang="en-US" i="1" dirty="0"/>
              <a:t>Label</a:t>
            </a:r>
            <a:r>
              <a:rPr lang="en-US" dirty="0"/>
              <a:t>, and click</a:t>
            </a:r>
            <a:r>
              <a:rPr lang="en-US" i="1" dirty="0"/>
              <a:t> </a:t>
            </a:r>
            <a:r>
              <a:rPr lang="en-US" b="1" i="1" dirty="0"/>
              <a:t>Add</a:t>
            </a:r>
          </a:p>
          <a:p>
            <a:pPr lvl="1"/>
            <a:r>
              <a:rPr lang="en-US" dirty="0"/>
              <a:t>Click </a:t>
            </a:r>
            <a:r>
              <a:rPr lang="en-US" b="1" i="1" dirty="0"/>
              <a:t>OK</a:t>
            </a:r>
            <a:endParaRPr lang="en-US" b="1" dirty="0"/>
          </a:p>
        </p:txBody>
      </p:sp>
      <p:pic>
        <p:nvPicPr>
          <p:cNvPr id="4" name="Picture 3" descr="Screen Shot 2012-11-26 at 9.25.0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8369"/>
            <a:ext cx="9144000" cy="3127095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V="1">
            <a:off x="3476001" y="2272315"/>
            <a:ext cx="341799" cy="557219"/>
          </a:xfrm>
          <a:prstGeom prst="straightConnector1">
            <a:avLst/>
          </a:prstGeom>
          <a:ln w="76200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4980040" y="2071797"/>
            <a:ext cx="341799" cy="557219"/>
          </a:xfrm>
          <a:prstGeom prst="straightConnector1">
            <a:avLst/>
          </a:prstGeom>
          <a:ln w="76200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81675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Setting up an SPSS data file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347151"/>
            <a:ext cx="9144000" cy="1510849"/>
          </a:xfrm>
        </p:spPr>
        <p:txBody>
          <a:bodyPr/>
          <a:lstStyle/>
          <a:p>
            <a:r>
              <a:rPr lang="en-US" dirty="0"/>
              <a:t>On the “happy” row, under </a:t>
            </a:r>
            <a:r>
              <a:rPr lang="en-US" i="1" dirty="0"/>
              <a:t>Label</a:t>
            </a:r>
            <a:r>
              <a:rPr lang="en-US" dirty="0"/>
              <a:t>, type “I am happy”</a:t>
            </a:r>
          </a:p>
          <a:p>
            <a:pPr lvl="1"/>
            <a:r>
              <a:rPr lang="en-US" dirty="0"/>
              <a:t>This could be the question, item, or longer label for a variable</a:t>
            </a:r>
          </a:p>
        </p:txBody>
      </p:sp>
      <p:pic>
        <p:nvPicPr>
          <p:cNvPr id="4" name="Picture 3" descr="Screen Shot 2012-11-26 at 9.25.4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949" y="932537"/>
            <a:ext cx="6842907" cy="4176422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V="1">
            <a:off x="4757219" y="2974129"/>
            <a:ext cx="341799" cy="557219"/>
          </a:xfrm>
          <a:prstGeom prst="straightConnector1">
            <a:avLst/>
          </a:prstGeom>
          <a:ln w="76200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50978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Setting up an SPSS data file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578498"/>
            <a:ext cx="9144000" cy="2279502"/>
          </a:xfrm>
        </p:spPr>
        <p:txBody>
          <a:bodyPr/>
          <a:lstStyle/>
          <a:p>
            <a:r>
              <a:rPr lang="en-US" dirty="0"/>
              <a:t>On row with “happy”, click “None” under </a:t>
            </a:r>
            <a:r>
              <a:rPr lang="en-US" i="1" dirty="0"/>
              <a:t>Values</a:t>
            </a:r>
            <a:endParaRPr lang="en-US" dirty="0"/>
          </a:p>
          <a:p>
            <a:pPr lvl="1"/>
            <a:r>
              <a:rPr lang="en-US" dirty="0"/>
              <a:t>Type “1” where it says </a:t>
            </a:r>
            <a:r>
              <a:rPr lang="en-US" b="1" i="1" dirty="0"/>
              <a:t>Value</a:t>
            </a:r>
            <a:r>
              <a:rPr lang="en-US" dirty="0"/>
              <a:t>, type “strongly disagree” where it says </a:t>
            </a:r>
            <a:r>
              <a:rPr lang="en-US" i="1" dirty="0"/>
              <a:t>Label</a:t>
            </a:r>
            <a:r>
              <a:rPr lang="en-US" dirty="0"/>
              <a:t>, and click</a:t>
            </a:r>
            <a:r>
              <a:rPr lang="en-US" i="1" dirty="0"/>
              <a:t> </a:t>
            </a:r>
            <a:r>
              <a:rPr lang="en-US" b="1" i="1" dirty="0"/>
              <a:t>Add</a:t>
            </a:r>
          </a:p>
          <a:p>
            <a:pPr lvl="1"/>
            <a:r>
              <a:rPr lang="en-US" dirty="0"/>
              <a:t>Add the remaining information as shown above and click </a:t>
            </a:r>
            <a:r>
              <a:rPr lang="en-US" b="1" i="1" dirty="0"/>
              <a:t>OK</a:t>
            </a:r>
            <a:endParaRPr lang="en-US" dirty="0"/>
          </a:p>
        </p:txBody>
      </p:sp>
      <p:pic>
        <p:nvPicPr>
          <p:cNvPr id="4" name="Picture 3" descr="Screen Shot 2012-11-26 at 9.26.2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4653"/>
            <a:ext cx="9144000" cy="2975043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V="1">
            <a:off x="3386873" y="2595372"/>
            <a:ext cx="341799" cy="557219"/>
          </a:xfrm>
          <a:prstGeom prst="straightConnector1">
            <a:avLst/>
          </a:prstGeom>
          <a:ln w="76200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6183271" y="2962989"/>
            <a:ext cx="341799" cy="557219"/>
          </a:xfrm>
          <a:prstGeom prst="straightConnector1">
            <a:avLst/>
          </a:prstGeom>
          <a:ln w="76200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46583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Setting up an SPSS data file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570984"/>
            <a:ext cx="9144000" cy="2287015"/>
          </a:xfrm>
        </p:spPr>
        <p:txBody>
          <a:bodyPr>
            <a:normAutofit/>
          </a:bodyPr>
          <a:lstStyle/>
          <a:p>
            <a:r>
              <a:rPr lang="en-US" dirty="0"/>
              <a:t>Designate variables as “Scale”, “Ordinal”, or “Nominal”</a:t>
            </a:r>
          </a:p>
          <a:p>
            <a:pPr lvl="1"/>
            <a:r>
              <a:rPr lang="en-US" dirty="0"/>
              <a:t>Gender would be “Nominal”</a:t>
            </a:r>
          </a:p>
          <a:p>
            <a:pPr lvl="1"/>
            <a:r>
              <a:rPr lang="en-US" dirty="0"/>
              <a:t>Happy would be “Ordinal”</a:t>
            </a:r>
          </a:p>
          <a:p>
            <a:pPr lvl="1"/>
            <a:r>
              <a:rPr lang="en-US" dirty="0"/>
              <a:t>ID could be any of the three, depending on how you use it.</a:t>
            </a:r>
          </a:p>
        </p:txBody>
      </p:sp>
      <p:pic>
        <p:nvPicPr>
          <p:cNvPr id="4" name="Picture 3" descr="Screen Shot 2012-11-26 at 9.27.4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9844"/>
            <a:ext cx="9144000" cy="357202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V="1">
            <a:off x="6172130" y="2684491"/>
            <a:ext cx="341799" cy="557219"/>
          </a:xfrm>
          <a:prstGeom prst="straightConnector1">
            <a:avLst/>
          </a:prstGeom>
          <a:ln w="76200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34460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2512</TotalTime>
  <Words>459</Words>
  <Application>Microsoft Macintosh PowerPoint</Application>
  <PresentationFormat>On-screen Show (4:3)</PresentationFormat>
  <Paragraphs>55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Arial Black</vt:lpstr>
      <vt:lpstr>Calibri</vt:lpstr>
      <vt:lpstr>Times New Roman</vt:lpstr>
      <vt:lpstr>Wingdings</vt:lpstr>
      <vt:lpstr>Office Theme</vt:lpstr>
      <vt:lpstr>SPSS</vt:lpstr>
      <vt:lpstr>Setting up an SPSS data file</vt:lpstr>
      <vt:lpstr>Setting up an SPSS data file</vt:lpstr>
      <vt:lpstr>Setting up an SPSS data file</vt:lpstr>
      <vt:lpstr>Setting up an SPSS data file</vt:lpstr>
      <vt:lpstr>Setting up an SPSS data file</vt:lpstr>
      <vt:lpstr>Setting up an SPSS data file</vt:lpstr>
      <vt:lpstr>Setting up an SPSS data file</vt:lpstr>
      <vt:lpstr>Setting up an SPSS data file</vt:lpstr>
      <vt:lpstr>Setting up an SPSS data file</vt:lpstr>
      <vt:lpstr>Setting up an SPSS data file</vt:lpstr>
      <vt:lpstr>Setting up an SPSS data file</vt:lpstr>
      <vt:lpstr>Setting up an SPSS data file</vt:lpstr>
      <vt:lpstr>Setting up an SPSS data file</vt:lpstr>
      <vt:lpstr>Setting up an SPSS data file</vt:lpstr>
      <vt:lpstr>Setting up an SPSS data file</vt:lpstr>
    </vt:vector>
  </TitlesOfParts>
  <Company>California State University Northridge</Company>
  <LinksUpToDate>false</LinksUpToDate>
  <SharedDoc>false</SharedDoc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SPSS</dc:title>
  <dc:creator>Scott Plunkett</dc:creator>
  <cp:lastModifiedBy>cameron young</cp:lastModifiedBy>
  <cp:revision>17</cp:revision>
  <dcterms:created xsi:type="dcterms:W3CDTF">2012-11-27T05:35:10Z</dcterms:created>
  <dcterms:modified xsi:type="dcterms:W3CDTF">2018-04-02T19:06:49Z</dcterms:modified>
</cp:coreProperties>
</file>