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3" autoAdjust="0"/>
    <p:restoredTop sz="98551" autoAdjust="0"/>
  </p:normalViewPr>
  <p:slideViewPr>
    <p:cSldViewPr snapToGrid="0" snapToObjects="1">
      <p:cViewPr varScale="1">
        <p:scale>
          <a:sx n="110" d="100"/>
          <a:sy n="110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C5678-EE20-4FA5-88E2-6E0BD67A2E26}" type="datetime1">
              <a:rPr lang="en-US" smtClean="0"/>
              <a:t>11/29/16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D738E-8962-435F-8C43-147B8DD7E819}" type="datetime1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11/29/16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800000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v"/>
        <a:defRPr sz="2800" b="1" kern="1200">
          <a:solidFill>
            <a:srgbClr val="800000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"/>
        <a:defRPr sz="2600" kern="1200">
          <a:solidFill>
            <a:srgbClr val="800000"/>
          </a:solidFill>
          <a:latin typeface="Times New Roman"/>
          <a:ea typeface="+mn-ea"/>
          <a:cs typeface="Times New Roman"/>
        </a:defRPr>
      </a:lvl2pPr>
      <a:lvl3pPr marL="10287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i="1" kern="1200">
          <a:solidFill>
            <a:srgbClr val="800000"/>
          </a:solidFill>
          <a:latin typeface="Times New Roman"/>
          <a:ea typeface="+mn-ea"/>
          <a:cs typeface="Times New Roman"/>
        </a:defRPr>
      </a:lvl3pPr>
      <a:lvl4pPr marL="1206500" indent="-1778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800000"/>
          </a:solidFill>
          <a:latin typeface="Times New Roman"/>
          <a:ea typeface="+mn-ea"/>
          <a:cs typeface="Times New Roman"/>
        </a:defRPr>
      </a:lvl4pPr>
      <a:lvl5pPr marL="14859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0000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7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SPSS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" y="1958535"/>
            <a:ext cx="9017000" cy="460375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S</a:t>
            </a:r>
            <a:r>
              <a:rPr lang="en-US" sz="4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tatistical </a:t>
            </a:r>
            <a:r>
              <a:rPr lang="en-US" sz="4200" dirty="0" smtClean="0">
                <a:solidFill>
                  <a:schemeClr val="tx1"/>
                </a:solidFill>
              </a:rPr>
              <a:t>P</a:t>
            </a:r>
            <a:r>
              <a:rPr lang="en-US" sz="4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ackage for </a:t>
            </a:r>
            <a:r>
              <a:rPr lang="en-US" sz="4200" dirty="0" smtClean="0">
                <a:solidFill>
                  <a:schemeClr val="tx1"/>
                </a:solidFill>
              </a:rPr>
              <a:t>S</a:t>
            </a:r>
            <a:r>
              <a:rPr lang="en-US" sz="4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ocial </a:t>
            </a:r>
            <a:r>
              <a:rPr lang="en-US" sz="4200" dirty="0" smtClean="0">
                <a:solidFill>
                  <a:schemeClr val="tx1"/>
                </a:solidFill>
              </a:rPr>
              <a:t>S</a:t>
            </a:r>
            <a:r>
              <a:rPr lang="en-US" sz="4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ciences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4800" dirty="0" smtClean="0">
                <a:solidFill>
                  <a:srgbClr val="800000"/>
                </a:solidFill>
              </a:rPr>
              <a:t>One-Way ANOVA</a:t>
            </a:r>
            <a:endParaRPr lang="en-US" sz="4800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Department </a:t>
            </a:r>
            <a:r>
              <a:rPr lang="en-US" sz="2400" dirty="0">
                <a:solidFill>
                  <a:schemeClr val="tx1"/>
                </a:solidFill>
              </a:rPr>
              <a:t>of Psychology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California State University Northridge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www.csun.edu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plunk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0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pic>
        <p:nvPicPr>
          <p:cNvPr id="3" name="Picture 2" descr="Screen Shot 2013-05-07 at 12.1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0" y="774700"/>
            <a:ext cx="4671367" cy="5911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9267" y="917954"/>
            <a:ext cx="6487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800000"/>
                </a:solidFill>
              </a:rPr>
              <a:t>One</a:t>
            </a:r>
            <a:r>
              <a:rPr lang="en-US" b="1" smtClean="0">
                <a:solidFill>
                  <a:srgbClr val="800000"/>
                </a:solidFill>
              </a:rPr>
              <a:t>-way </a:t>
            </a:r>
            <a:r>
              <a:rPr lang="en-US" b="1" dirty="0" smtClean="0">
                <a:solidFill>
                  <a:srgbClr val="800000"/>
                </a:solidFill>
              </a:rPr>
              <a:t>ANOVA indicated significant differences between people from </a:t>
            </a:r>
            <a:r>
              <a:rPr lang="en-US" b="1" smtClean="0">
                <a:solidFill>
                  <a:srgbClr val="800000"/>
                </a:solidFill>
              </a:rPr>
              <a:t>different states </a:t>
            </a:r>
            <a:r>
              <a:rPr lang="en-US" b="1" dirty="0" smtClean="0">
                <a:solidFill>
                  <a:srgbClr val="800000"/>
                </a:solidFill>
              </a:rPr>
              <a:t>on quality of life, </a:t>
            </a:r>
            <a:r>
              <a:rPr lang="en-US" b="1" i="1" dirty="0">
                <a:solidFill>
                  <a:srgbClr val="800000"/>
                </a:solidFill>
              </a:rPr>
              <a:t>F</a:t>
            </a:r>
            <a:r>
              <a:rPr lang="en-US" b="1" dirty="0" smtClean="0">
                <a:solidFill>
                  <a:srgbClr val="800000"/>
                </a:solidFill>
              </a:rPr>
              <a:t>(2,2680) = 8.81, </a:t>
            </a:r>
            <a:r>
              <a:rPr lang="en-US" b="1" i="1" dirty="0" smtClean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 &lt; .001, </a:t>
            </a:r>
            <a:r>
              <a:rPr lang="el-GR" b="1" dirty="0">
                <a:solidFill>
                  <a:srgbClr val="800000"/>
                </a:solidFill>
              </a:rPr>
              <a:t>η</a:t>
            </a:r>
            <a:r>
              <a:rPr lang="el-GR" b="1" baseline="-25000" dirty="0">
                <a:solidFill>
                  <a:srgbClr val="800000"/>
                </a:solidFill>
              </a:rPr>
              <a:t>p</a:t>
            </a:r>
            <a:r>
              <a:rPr lang="el-GR" b="1" baseline="30000" dirty="0">
                <a:solidFill>
                  <a:srgbClr val="800000"/>
                </a:solidFill>
              </a:rPr>
              <a:t>2</a:t>
            </a:r>
            <a:r>
              <a:rPr lang="en-US" b="1" dirty="0" smtClean="0">
                <a:solidFill>
                  <a:srgbClr val="800000"/>
                </a:solidFill>
              </a:rPr>
              <a:t> = .007. Specifically, post hoc analyses using </a:t>
            </a:r>
            <a:r>
              <a:rPr lang="en-US" b="1" dirty="0" err="1" smtClean="0">
                <a:solidFill>
                  <a:srgbClr val="800000"/>
                </a:solidFill>
              </a:rPr>
              <a:t>Tukey</a:t>
            </a:r>
            <a:r>
              <a:rPr lang="en-US" b="1" dirty="0" smtClean="0">
                <a:solidFill>
                  <a:srgbClr val="800000"/>
                </a:solidFill>
              </a:rPr>
              <a:t> HSD indicated that people from </a:t>
            </a:r>
            <a:r>
              <a:rPr lang="en-US" b="1" dirty="0">
                <a:solidFill>
                  <a:srgbClr val="800000"/>
                </a:solidFill>
              </a:rPr>
              <a:t>Enid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2.71,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0.75) reported significantly higher quality of life than people from New York City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2.58,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0.74, </a:t>
            </a:r>
            <a:r>
              <a:rPr lang="en-US" b="1" i="1" dirty="0" smtClean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 = .002) and </a:t>
            </a:r>
            <a:r>
              <a:rPr lang="en-US" b="1" dirty="0">
                <a:solidFill>
                  <a:srgbClr val="800000"/>
                </a:solidFill>
              </a:rPr>
              <a:t>Los Angeles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2.58,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0.73, </a:t>
            </a:r>
            <a:r>
              <a:rPr lang="en-US" b="1" i="1" dirty="0">
                <a:solidFill>
                  <a:srgbClr val="800000"/>
                </a:solidFill>
              </a:rPr>
              <a:t>p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&lt; </a:t>
            </a:r>
            <a:r>
              <a:rPr lang="en-US" b="1" dirty="0">
                <a:solidFill>
                  <a:srgbClr val="800000"/>
                </a:solidFill>
              </a:rPr>
              <a:t>.</a:t>
            </a:r>
            <a:r>
              <a:rPr lang="en-US" b="1" dirty="0" smtClean="0">
                <a:solidFill>
                  <a:srgbClr val="800000"/>
                </a:solidFill>
              </a:rPr>
              <a:t>001)</a:t>
            </a:r>
            <a:r>
              <a:rPr lang="en-US" b="1" dirty="0">
                <a:solidFill>
                  <a:srgbClr val="800000"/>
                </a:solidFill>
              </a:rPr>
              <a:t>.</a:t>
            </a:r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383" y="5786103"/>
            <a:ext cx="396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800000"/>
                </a:solidFill>
              </a:rPr>
              <a:t>Note: Since the </a:t>
            </a:r>
            <a:r>
              <a:rPr lang="en-US" sz="1100" b="1" i="1" dirty="0" smtClean="0">
                <a:solidFill>
                  <a:srgbClr val="800000"/>
                </a:solidFill>
              </a:rPr>
              <a:t>F</a:t>
            </a:r>
            <a:r>
              <a:rPr lang="en-US" sz="1100" b="1" dirty="0" smtClean="0">
                <a:solidFill>
                  <a:srgbClr val="800000"/>
                </a:solidFill>
              </a:rPr>
              <a:t> value was significant, the post hoc analyses do need to be examined. The significant levels (i.e., </a:t>
            </a:r>
            <a:r>
              <a:rPr lang="en-US" sz="1100" b="1" i="1" dirty="0" smtClean="0">
                <a:solidFill>
                  <a:srgbClr val="800000"/>
                </a:solidFill>
              </a:rPr>
              <a:t>p</a:t>
            </a:r>
            <a:r>
              <a:rPr lang="en-US" sz="1100" b="1" dirty="0" smtClean="0">
                <a:solidFill>
                  <a:srgbClr val="800000"/>
                </a:solidFill>
              </a:rPr>
              <a:t> values) of the pairwise comparisons are where it says “Sig.”.</a:t>
            </a:r>
            <a:endParaRPr lang="en-US" sz="11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One-Way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One-Way ANOVA examines differences between two or more groups on a dependent variable.</a:t>
            </a:r>
          </a:p>
          <a:p>
            <a:r>
              <a:rPr lang="en-US" dirty="0" smtClean="0"/>
              <a:t>In this example, the One-Way ANOVA option will be conducted.</a:t>
            </a:r>
          </a:p>
        </p:txBody>
      </p:sp>
      <p:pic>
        <p:nvPicPr>
          <p:cNvPr id="5" name="Picture 4" descr="Screen Shot 2013-05-07 at 10.2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2780457"/>
            <a:ext cx="4022857" cy="33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9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Move “Quality of Life” into the dependent variable box.</a:t>
            </a:r>
            <a:endParaRPr lang="en-US" dirty="0"/>
          </a:p>
          <a:p>
            <a:r>
              <a:rPr lang="en-US" dirty="0" smtClean="0"/>
              <a:t>Move the independent variable (in this case “state of origin”) into fixed factors.</a:t>
            </a:r>
            <a:endParaRPr lang="en-US" dirty="0"/>
          </a:p>
          <a:p>
            <a:r>
              <a:rPr lang="en-US" dirty="0" smtClean="0"/>
              <a:t>Click on “Options”</a:t>
            </a:r>
          </a:p>
        </p:txBody>
      </p:sp>
      <p:pic>
        <p:nvPicPr>
          <p:cNvPr id="5" name="Picture 4" descr="Screen Shot 2015-11-21 at 10.0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71" y="3059794"/>
            <a:ext cx="6286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Under “Options”, click “Descriptive” (which will print means and standard deviations for the IV).</a:t>
            </a:r>
          </a:p>
          <a:p>
            <a:pPr lvl="1"/>
            <a:r>
              <a:rPr lang="en-US" dirty="0" smtClean="0"/>
              <a:t>I will generally examine “homogeneity tests” also. </a:t>
            </a:r>
          </a:p>
          <a:p>
            <a:r>
              <a:rPr lang="en-US" dirty="0" smtClean="0"/>
              <a:t>Click “Continue”</a:t>
            </a:r>
          </a:p>
        </p:txBody>
      </p:sp>
      <p:pic>
        <p:nvPicPr>
          <p:cNvPr id="4" name="Picture 3" descr="Screen Shot 2015-11-21 at 10.0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15" y="2400300"/>
            <a:ext cx="4216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9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Click on “Post Hoc…”</a:t>
            </a:r>
          </a:p>
          <a:p>
            <a:pPr lvl="1"/>
            <a:r>
              <a:rPr lang="en-US" dirty="0" smtClean="0"/>
              <a:t>Since there are more than two groups, a post hoc analysis will need to be conducted if there are significant differences to determine which groups are significantly different.</a:t>
            </a:r>
          </a:p>
        </p:txBody>
      </p:sp>
      <p:pic>
        <p:nvPicPr>
          <p:cNvPr id="7" name="Picture 6" descr="Screen Shot 2015-11-21 at 10.0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5" y="2786076"/>
            <a:ext cx="6286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Click “</a:t>
            </a:r>
            <a:r>
              <a:rPr lang="en-US" dirty="0" err="1" smtClean="0"/>
              <a:t>Tukey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There are reasons to run the various types of post hoc analyses (but they are not discussed here)</a:t>
            </a:r>
          </a:p>
          <a:p>
            <a:r>
              <a:rPr lang="en-US" dirty="0" smtClean="0"/>
              <a:t>Click “continue”</a:t>
            </a:r>
          </a:p>
        </p:txBody>
      </p:sp>
      <p:pic>
        <p:nvPicPr>
          <p:cNvPr id="4" name="Picture 3" descr="Screen Shot 2015-11-21 at 10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23" y="3048433"/>
            <a:ext cx="5586023" cy="33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5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Click “OK”.</a:t>
            </a:r>
          </a:p>
        </p:txBody>
      </p:sp>
      <p:pic>
        <p:nvPicPr>
          <p:cNvPr id="6" name="Picture 5" descr="Screen Shot 2015-11-21 at 10.0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81" y="2019666"/>
            <a:ext cx="6286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9720" y="1133808"/>
            <a:ext cx="3141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800000"/>
                </a:solidFill>
              </a:rPr>
              <a:t>One-way </a:t>
            </a:r>
            <a:r>
              <a:rPr lang="en-US" b="1" dirty="0" smtClean="0">
                <a:solidFill>
                  <a:srgbClr val="800000"/>
                </a:solidFill>
              </a:rPr>
              <a:t>ANOVA indicated significant differences between people from different states on quality of life, </a:t>
            </a:r>
            <a:r>
              <a:rPr lang="en-US" b="1" i="1" dirty="0">
                <a:solidFill>
                  <a:srgbClr val="800000"/>
                </a:solidFill>
              </a:rPr>
              <a:t>F</a:t>
            </a:r>
            <a:r>
              <a:rPr lang="en-US" b="1" dirty="0" smtClean="0">
                <a:solidFill>
                  <a:srgbClr val="800000"/>
                </a:solidFill>
              </a:rPr>
              <a:t>(2,2680) = 8.81, </a:t>
            </a:r>
            <a:r>
              <a:rPr lang="en-US" b="1" i="1" dirty="0" smtClean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 &lt; .001. Specifically, post hoc analyses using </a:t>
            </a:r>
            <a:r>
              <a:rPr lang="en-US" b="1" dirty="0" err="1" smtClean="0">
                <a:solidFill>
                  <a:srgbClr val="800000"/>
                </a:solidFill>
              </a:rPr>
              <a:t>Tukey</a:t>
            </a:r>
            <a:r>
              <a:rPr lang="en-US" b="1" dirty="0" smtClean="0">
                <a:solidFill>
                  <a:srgbClr val="800000"/>
                </a:solidFill>
              </a:rPr>
              <a:t> HSD indicated that people from </a:t>
            </a:r>
            <a:r>
              <a:rPr lang="en-US" b="1" dirty="0">
                <a:solidFill>
                  <a:srgbClr val="800000"/>
                </a:solidFill>
              </a:rPr>
              <a:t>Enid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2.71,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0.75) reported significantly higher quality of life than people from New York City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2.58,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0.74, </a:t>
            </a:r>
            <a:r>
              <a:rPr lang="en-US" b="1" i="1" dirty="0" smtClean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 = .002) and </a:t>
            </a:r>
            <a:r>
              <a:rPr lang="en-US" b="1" dirty="0">
                <a:solidFill>
                  <a:srgbClr val="800000"/>
                </a:solidFill>
              </a:rPr>
              <a:t>Los Angeles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2.58,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0.73, </a:t>
            </a:r>
            <a:r>
              <a:rPr lang="en-US" b="1" i="1" dirty="0">
                <a:solidFill>
                  <a:srgbClr val="800000"/>
                </a:solidFill>
              </a:rPr>
              <a:t>p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&lt; </a:t>
            </a:r>
            <a:r>
              <a:rPr lang="en-US" b="1" dirty="0">
                <a:solidFill>
                  <a:srgbClr val="800000"/>
                </a:solidFill>
              </a:rPr>
              <a:t>.</a:t>
            </a:r>
            <a:r>
              <a:rPr lang="en-US" b="1" dirty="0" smtClean="0">
                <a:solidFill>
                  <a:srgbClr val="800000"/>
                </a:solidFill>
              </a:rPr>
              <a:t>001)</a:t>
            </a:r>
            <a:r>
              <a:rPr lang="en-US" b="1" dirty="0">
                <a:solidFill>
                  <a:srgbClr val="800000"/>
                </a:solidFill>
              </a:rPr>
              <a:t>.</a:t>
            </a:r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8163" y="6073228"/>
            <a:ext cx="396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800000"/>
                </a:solidFill>
              </a:rPr>
              <a:t>Note: Since the </a:t>
            </a:r>
            <a:r>
              <a:rPr lang="en-US" sz="1100" b="1" i="1" dirty="0" smtClean="0">
                <a:solidFill>
                  <a:srgbClr val="800000"/>
                </a:solidFill>
              </a:rPr>
              <a:t>F</a:t>
            </a:r>
            <a:r>
              <a:rPr lang="en-US" sz="1100" b="1" dirty="0" smtClean="0">
                <a:solidFill>
                  <a:srgbClr val="800000"/>
                </a:solidFill>
              </a:rPr>
              <a:t> value was significant, the post hoc analyses do need to be examined. The significant levels (i.e., </a:t>
            </a:r>
            <a:r>
              <a:rPr lang="en-US" sz="1100" b="1" i="1" dirty="0" smtClean="0">
                <a:solidFill>
                  <a:srgbClr val="800000"/>
                </a:solidFill>
              </a:rPr>
              <a:t>p</a:t>
            </a:r>
            <a:r>
              <a:rPr lang="en-US" sz="1100" b="1" dirty="0" smtClean="0">
                <a:solidFill>
                  <a:srgbClr val="800000"/>
                </a:solidFill>
              </a:rPr>
              <a:t> values) of the pairwise comparisons are where it says “Sig.”.</a:t>
            </a:r>
            <a:endParaRPr lang="en-US" sz="1100" b="1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5" y="917954"/>
            <a:ext cx="5687005" cy="1541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10" y="2461268"/>
            <a:ext cx="4154673" cy="1129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10" y="3590770"/>
            <a:ext cx="5339466" cy="23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9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One-Way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3564"/>
            <a:ext cx="9144000" cy="6124436"/>
          </a:xfrm>
        </p:spPr>
        <p:txBody>
          <a:bodyPr/>
          <a:lstStyle/>
          <a:p>
            <a:r>
              <a:rPr lang="en-US" dirty="0" smtClean="0"/>
              <a:t>One-Way ANOVA examines differences between two or more groups on a dependent variable.</a:t>
            </a:r>
          </a:p>
          <a:p>
            <a:pPr lvl="1"/>
            <a:r>
              <a:rPr lang="en-US" dirty="0" smtClean="0"/>
              <a:t>Although SPSS has a way to run one-way ANOVA (see figure 1), it does not have an option for the effect size. I show this method starting on slide 11.</a:t>
            </a:r>
          </a:p>
          <a:p>
            <a:pPr lvl="1"/>
            <a:r>
              <a:rPr lang="en-US" dirty="0" smtClean="0"/>
              <a:t>So, run a one-way ANOVA by using the general linear model command instead</a:t>
            </a:r>
            <a:r>
              <a:rPr lang="en-US" dirty="0"/>
              <a:t> </a:t>
            </a:r>
            <a:r>
              <a:rPr lang="en-US" dirty="0" smtClean="0"/>
              <a:t>(see Figure 2).</a:t>
            </a:r>
          </a:p>
        </p:txBody>
      </p:sp>
      <p:pic>
        <p:nvPicPr>
          <p:cNvPr id="5" name="Picture 4" descr="Screen Shot 2013-05-07 at 10.2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4127152"/>
            <a:ext cx="3141362" cy="2620433"/>
          </a:xfrm>
          <a:prstGeom prst="rect">
            <a:avLst/>
          </a:prstGeom>
        </p:spPr>
      </p:pic>
      <p:pic>
        <p:nvPicPr>
          <p:cNvPr id="7" name="Picture 6" descr="Screen Shot 2013-05-07 at 10.33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62" y="3750737"/>
            <a:ext cx="3270103" cy="3079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667" y="3750737"/>
            <a:ext cx="212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74362" y="3403523"/>
            <a:ext cx="212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741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Move “intelligence” into the dependent variable box.</a:t>
            </a:r>
            <a:endParaRPr lang="en-US" dirty="0"/>
          </a:p>
          <a:p>
            <a:r>
              <a:rPr lang="en-US" dirty="0" smtClean="0"/>
              <a:t>Move the independent variable (in this case “state of origin”) into fixed factors.</a:t>
            </a:r>
            <a:endParaRPr lang="en-US" dirty="0"/>
          </a:p>
          <a:p>
            <a:r>
              <a:rPr lang="en-US" dirty="0" smtClean="0"/>
              <a:t>Click on “Options”</a:t>
            </a:r>
          </a:p>
        </p:txBody>
      </p:sp>
      <p:pic>
        <p:nvPicPr>
          <p:cNvPr id="4" name="Picture 3" descr="Screen Shot 2013-05-07 at 10.3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99" y="2743480"/>
            <a:ext cx="4643967" cy="37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Under “Options”, click “Descriptive statistics” (which will print means and standard deviations for the IV), “Estimates of effect size” and “Observed power”.</a:t>
            </a:r>
          </a:p>
          <a:p>
            <a:pPr lvl="1"/>
            <a:r>
              <a:rPr lang="en-US" dirty="0" smtClean="0"/>
              <a:t>I will generally examine “homogeneity tests” also. </a:t>
            </a:r>
          </a:p>
          <a:p>
            <a:r>
              <a:rPr lang="en-US" dirty="0" smtClean="0"/>
              <a:t>Click “Continue”</a:t>
            </a:r>
          </a:p>
        </p:txBody>
      </p:sp>
      <p:pic>
        <p:nvPicPr>
          <p:cNvPr id="5" name="Picture 4" descr="Screen Shot 2013-05-07 at 10.3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6" y="2687178"/>
            <a:ext cx="4072466" cy="41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9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univariate</a:t>
            </a:r>
            <a:r>
              <a:rPr lang="en-US" dirty="0" smtClean="0"/>
              <a:t> window, click on “Post Hoc…”</a:t>
            </a:r>
          </a:p>
          <a:p>
            <a:pPr lvl="1"/>
            <a:r>
              <a:rPr lang="en-US" dirty="0" smtClean="0"/>
              <a:t>Since there are more than two groups, a post hoc analysis will need to be conducted if there are significant differences</a:t>
            </a:r>
          </a:p>
        </p:txBody>
      </p:sp>
      <p:pic>
        <p:nvPicPr>
          <p:cNvPr id="6" name="Picture 5" descr="Screen Shot 2013-05-07 at 10.3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32" y="2591080"/>
            <a:ext cx="4643967" cy="37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For this analysis, move “state” into the box that says “Post Hoc Tests for:”</a:t>
            </a:r>
          </a:p>
          <a:p>
            <a:r>
              <a:rPr lang="en-US" dirty="0" smtClean="0"/>
              <a:t>Then click on “</a:t>
            </a:r>
            <a:r>
              <a:rPr lang="en-US" dirty="0" err="1" smtClean="0"/>
              <a:t>Tukey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There are reasons to run the various types of post hoc analyses (but they are not </a:t>
            </a:r>
            <a:br>
              <a:rPr lang="en-US" dirty="0" smtClean="0"/>
            </a:br>
            <a:r>
              <a:rPr lang="en-US" dirty="0" smtClean="0"/>
              <a:t>discussed here)</a:t>
            </a:r>
          </a:p>
          <a:p>
            <a:r>
              <a:rPr lang="en-US" dirty="0" smtClean="0"/>
              <a:t>Click “continue”</a:t>
            </a:r>
          </a:p>
        </p:txBody>
      </p:sp>
      <p:pic>
        <p:nvPicPr>
          <p:cNvPr id="6" name="Picture 5" descr="Screen Shot 2013-05-07 at 10.3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87" y="2954868"/>
            <a:ext cx="4313588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Click “OK”.</a:t>
            </a:r>
          </a:p>
        </p:txBody>
      </p:sp>
      <p:pic>
        <p:nvPicPr>
          <p:cNvPr id="5" name="Picture 4" descr="Screen Shot 2013-05-07 at 10.3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7" y="1481666"/>
            <a:ext cx="4697063" cy="3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3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pic>
        <p:nvPicPr>
          <p:cNvPr id="4" name="Picture 3" descr="Screen Shot 2013-05-07 at 11.56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" y="850900"/>
            <a:ext cx="4769357" cy="5909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8150" y="1675692"/>
            <a:ext cx="61087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One-Way ANOVA indicated no significant differences between people from New </a:t>
            </a:r>
            <a:r>
              <a:rPr lang="en-US" b="1" dirty="0">
                <a:solidFill>
                  <a:srgbClr val="800000"/>
                </a:solidFill>
              </a:rPr>
              <a:t>York City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3.96,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1.21)</a:t>
            </a:r>
            <a:r>
              <a:rPr lang="en-US" b="1" dirty="0">
                <a:solidFill>
                  <a:srgbClr val="800000"/>
                </a:solidFill>
              </a:rPr>
              <a:t>, Los Angeles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3.95,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</a:t>
            </a:r>
            <a:r>
              <a:rPr lang="en-US" b="1" dirty="0" smtClean="0">
                <a:solidFill>
                  <a:srgbClr val="800000"/>
                </a:solidFill>
              </a:rPr>
              <a:t>1.18)</a:t>
            </a:r>
            <a:r>
              <a:rPr lang="en-US" b="1" dirty="0">
                <a:solidFill>
                  <a:srgbClr val="800000"/>
                </a:solidFill>
              </a:rPr>
              <a:t>, and Enid (</a:t>
            </a:r>
            <a:r>
              <a:rPr lang="en-US" b="1" i="1" dirty="0">
                <a:solidFill>
                  <a:srgbClr val="800000"/>
                </a:solidFill>
              </a:rPr>
              <a:t>M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= 3.93, </a:t>
            </a:r>
            <a:r>
              <a:rPr lang="en-US" b="1" i="1" dirty="0">
                <a:solidFill>
                  <a:srgbClr val="800000"/>
                </a:solidFill>
              </a:rPr>
              <a:t>SD</a:t>
            </a:r>
            <a:r>
              <a:rPr lang="en-US" b="1" dirty="0">
                <a:solidFill>
                  <a:srgbClr val="800000"/>
                </a:solidFill>
              </a:rPr>
              <a:t> = 1.18</a:t>
            </a:r>
            <a:r>
              <a:rPr lang="en-US" b="1" dirty="0" smtClean="0">
                <a:solidFill>
                  <a:srgbClr val="800000"/>
                </a:solidFill>
              </a:rPr>
              <a:t>) on intelligence level, </a:t>
            </a:r>
            <a:r>
              <a:rPr lang="en-US" b="1" i="1" dirty="0">
                <a:solidFill>
                  <a:srgbClr val="800000"/>
                </a:solidFill>
              </a:rPr>
              <a:t>F</a:t>
            </a:r>
            <a:r>
              <a:rPr lang="en-US" b="1" dirty="0" smtClean="0">
                <a:solidFill>
                  <a:srgbClr val="800000"/>
                </a:solidFill>
              </a:rPr>
              <a:t>(2,2752) = .18, </a:t>
            </a:r>
            <a:r>
              <a:rPr lang="en-US" b="1" i="1" dirty="0" smtClean="0">
                <a:solidFill>
                  <a:srgbClr val="800000"/>
                </a:solidFill>
              </a:rPr>
              <a:t>p</a:t>
            </a:r>
            <a:r>
              <a:rPr lang="en-US" b="1" dirty="0" smtClean="0">
                <a:solidFill>
                  <a:srgbClr val="800000"/>
                </a:solidFill>
              </a:rPr>
              <a:t> = .94, </a:t>
            </a:r>
            <a:r>
              <a:rPr lang="el-GR" b="1" dirty="0">
                <a:solidFill>
                  <a:srgbClr val="800000"/>
                </a:solidFill>
              </a:rPr>
              <a:t>η</a:t>
            </a:r>
            <a:r>
              <a:rPr lang="el-GR" b="1" baseline="-25000" dirty="0">
                <a:solidFill>
                  <a:srgbClr val="800000"/>
                </a:solidFill>
              </a:rPr>
              <a:t>p</a:t>
            </a:r>
            <a:r>
              <a:rPr lang="el-GR" b="1" baseline="30000" dirty="0">
                <a:solidFill>
                  <a:srgbClr val="800000"/>
                </a:solidFill>
              </a:rPr>
              <a:t>2</a:t>
            </a:r>
            <a:r>
              <a:rPr lang="en-US" b="1" dirty="0" smtClean="0">
                <a:solidFill>
                  <a:srgbClr val="800000"/>
                </a:solidFill>
              </a:rPr>
              <a:t> = .00.</a:t>
            </a:r>
          </a:p>
          <a:p>
            <a:r>
              <a:rPr lang="en-US" sz="1100" b="1" dirty="0" smtClean="0">
                <a:solidFill>
                  <a:srgbClr val="800000"/>
                </a:solidFill>
              </a:rPr>
              <a:t>Note: </a:t>
            </a:r>
            <a:r>
              <a:rPr lang="el-GR" sz="1100" b="1" dirty="0" smtClean="0">
                <a:solidFill>
                  <a:srgbClr val="800000"/>
                </a:solidFill>
              </a:rPr>
              <a:t>η</a:t>
            </a:r>
            <a:r>
              <a:rPr lang="el-GR" sz="1100" b="1" baseline="-25000" dirty="0" smtClean="0">
                <a:solidFill>
                  <a:srgbClr val="800000"/>
                </a:solidFill>
              </a:rPr>
              <a:t>p</a:t>
            </a:r>
            <a:r>
              <a:rPr lang="el-GR" sz="1100" b="1" baseline="30000" dirty="0" smtClean="0">
                <a:solidFill>
                  <a:srgbClr val="800000"/>
                </a:solidFill>
              </a:rPr>
              <a:t>2</a:t>
            </a:r>
            <a:r>
              <a:rPr lang="en-US" sz="1100" b="1" baseline="30000" dirty="0" smtClean="0">
                <a:solidFill>
                  <a:srgbClr val="800000"/>
                </a:solidFill>
              </a:rPr>
              <a:t> </a:t>
            </a:r>
            <a:r>
              <a:rPr lang="en-US" sz="1100" b="1" dirty="0" smtClean="0">
                <a:solidFill>
                  <a:srgbClr val="800000"/>
                </a:solidFill>
              </a:rPr>
              <a:t>is the partial eta squared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9383" y="5786103"/>
            <a:ext cx="396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800000"/>
                </a:solidFill>
              </a:rPr>
              <a:t>Note: Since the </a:t>
            </a:r>
            <a:r>
              <a:rPr lang="en-US" sz="1100" b="1" i="1" dirty="0" smtClean="0">
                <a:solidFill>
                  <a:srgbClr val="800000"/>
                </a:solidFill>
              </a:rPr>
              <a:t>F</a:t>
            </a:r>
            <a:r>
              <a:rPr lang="en-US" sz="1100" b="1" dirty="0" smtClean="0">
                <a:solidFill>
                  <a:srgbClr val="800000"/>
                </a:solidFill>
              </a:rPr>
              <a:t> value was not significant, the post hoc analyses do not need to be examined. Notice that none of the pairwise comparisons are significant.</a:t>
            </a:r>
            <a:endParaRPr lang="en-US" sz="11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3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900"/>
            <a:ext cx="9144000" cy="6007100"/>
          </a:xfrm>
        </p:spPr>
        <p:txBody>
          <a:bodyPr/>
          <a:lstStyle/>
          <a:p>
            <a:r>
              <a:rPr lang="en-US" dirty="0" smtClean="0"/>
              <a:t>Move “Quality of Life” into the dependent variable box.</a:t>
            </a:r>
            <a:endParaRPr lang="en-US" dirty="0"/>
          </a:p>
          <a:p>
            <a:r>
              <a:rPr lang="en-US" dirty="0" smtClean="0"/>
              <a:t>Move the independent variable (in this case “state of origin”) into fixed factors.</a:t>
            </a:r>
          </a:p>
          <a:p>
            <a:r>
              <a:rPr lang="en-US" dirty="0" smtClean="0"/>
              <a:t>Then, repeat </a:t>
            </a:r>
            <a:r>
              <a:rPr lang="en-US" dirty="0"/>
              <a:t>the steps </a:t>
            </a:r>
            <a:r>
              <a:rPr lang="en-US" dirty="0" smtClean="0"/>
              <a:t>above</a:t>
            </a:r>
            <a:r>
              <a:rPr lang="en-US" dirty="0"/>
              <a:t>.</a:t>
            </a:r>
          </a:p>
        </p:txBody>
      </p:sp>
      <p:pic>
        <p:nvPicPr>
          <p:cNvPr id="5" name="Picture 4" descr="Screen Shot 2013-05-07 at 12.0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2990598"/>
            <a:ext cx="4476750" cy="34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922</Words>
  <Application>Microsoft Macintosh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SPSS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  <vt:lpstr>One-Way ANOVA</vt:lpstr>
    </vt:vector>
  </TitlesOfParts>
  <Company>California State University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</dc:title>
  <dc:creator>Scott Plunkett</dc:creator>
  <cp:lastModifiedBy>Manuscript Authors</cp:lastModifiedBy>
  <cp:revision>58</cp:revision>
  <dcterms:created xsi:type="dcterms:W3CDTF">2012-11-27T05:35:10Z</dcterms:created>
  <dcterms:modified xsi:type="dcterms:W3CDTF">2016-11-30T00:59:01Z</dcterms:modified>
</cp:coreProperties>
</file>