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61" r:id="rId2"/>
  </p:sldMasterIdLst>
  <p:sldIdLst>
    <p:sldId id="256" r:id="rId3"/>
  </p:sldIdLst>
  <p:sldSz cx="51206400" cy="38404800"/>
  <p:notesSz cx="37585650" cy="495236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333333"/>
    <a:srgbClr val="993333"/>
    <a:srgbClr val="E78C31"/>
    <a:srgbClr val="B55239"/>
    <a:srgbClr val="99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7337" autoAdjust="0"/>
  </p:normalViewPr>
  <p:slideViewPr>
    <p:cSldViewPr snapToGrid="0">
      <p:cViewPr>
        <p:scale>
          <a:sx n="86" d="100"/>
          <a:sy n="86" d="100"/>
        </p:scale>
        <p:origin x="144" y="-4712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552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8961438"/>
            <a:ext cx="46085125" cy="253444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3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538288"/>
            <a:ext cx="11520488" cy="327675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538288"/>
            <a:ext cx="34412237" cy="32767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11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6284913"/>
            <a:ext cx="38404800" cy="1337151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0775"/>
            <a:ext cx="38404800" cy="927258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1075" y="35594925"/>
            <a:ext cx="11520488" cy="2044700"/>
          </a:xfrm>
          <a:prstGeom prst="rect">
            <a:avLst/>
          </a:prstGeom>
        </p:spPr>
        <p:txBody>
          <a:bodyPr/>
          <a:lstStyle/>
          <a:p>
            <a:fld id="{4C93926B-1DB3-2A44-9A89-456AA90A690F}" type="datetimeFigureOut">
              <a:rPr lang="en-US" smtClean="0"/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438" y="35594925"/>
            <a:ext cx="17281525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838" y="35594925"/>
            <a:ext cx="11520487" cy="2044700"/>
          </a:xfrm>
          <a:prstGeom prst="rect">
            <a:avLst/>
          </a:prstGeom>
        </p:spPr>
        <p:txBody>
          <a:bodyPr/>
          <a:lstStyle/>
          <a:p>
            <a:fld id="{16C9F839-40BD-6247-A619-B24C0440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4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1075" y="35594925"/>
            <a:ext cx="11520488" cy="2044700"/>
          </a:xfrm>
          <a:prstGeom prst="rect">
            <a:avLst/>
          </a:prstGeom>
        </p:spPr>
        <p:txBody>
          <a:bodyPr/>
          <a:lstStyle/>
          <a:p>
            <a:fld id="{4C93926B-1DB3-2A44-9A89-456AA90A690F}" type="datetimeFigureOut">
              <a:rPr lang="en-US" smtClean="0"/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438" y="35594925"/>
            <a:ext cx="17281525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838" y="35594925"/>
            <a:ext cx="11520487" cy="2044700"/>
          </a:xfrm>
          <a:prstGeom prst="rect">
            <a:avLst/>
          </a:prstGeom>
        </p:spPr>
        <p:txBody>
          <a:bodyPr/>
          <a:lstStyle/>
          <a:p>
            <a:fld id="{16C9F839-40BD-6247-A619-B24C0440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14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4088" y="9574213"/>
            <a:ext cx="44165837" cy="159750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4088" y="25701625"/>
            <a:ext cx="44165837" cy="84010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1075" y="35594925"/>
            <a:ext cx="11520488" cy="2044700"/>
          </a:xfrm>
          <a:prstGeom prst="rect">
            <a:avLst/>
          </a:prstGeom>
        </p:spPr>
        <p:txBody>
          <a:bodyPr/>
          <a:lstStyle/>
          <a:p>
            <a:fld id="{4C93926B-1DB3-2A44-9A89-456AA90A690F}" type="datetimeFigureOut">
              <a:rPr lang="en-US" smtClean="0"/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438" y="35594925"/>
            <a:ext cx="17281525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838" y="35594925"/>
            <a:ext cx="11520487" cy="2044700"/>
          </a:xfrm>
          <a:prstGeom prst="rect">
            <a:avLst/>
          </a:prstGeom>
        </p:spPr>
        <p:txBody>
          <a:bodyPr/>
          <a:lstStyle/>
          <a:p>
            <a:fld id="{16C9F839-40BD-6247-A619-B24C0440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38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1075" y="10223500"/>
            <a:ext cx="22005925" cy="2436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10223500"/>
            <a:ext cx="22005925" cy="2436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1075" y="35594925"/>
            <a:ext cx="11520488" cy="2044700"/>
          </a:xfrm>
          <a:prstGeom prst="rect">
            <a:avLst/>
          </a:prstGeom>
        </p:spPr>
        <p:txBody>
          <a:bodyPr/>
          <a:lstStyle/>
          <a:p>
            <a:fld id="{4C93926B-1DB3-2A44-9A89-456AA90A690F}" type="datetimeFigureOut">
              <a:rPr lang="en-US" smtClean="0"/>
              <a:t>11/24/17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438" y="35594925"/>
            <a:ext cx="17281525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164838" y="35594925"/>
            <a:ext cx="11520487" cy="2044700"/>
          </a:xfrm>
          <a:prstGeom prst="rect">
            <a:avLst/>
          </a:prstGeom>
        </p:spPr>
        <p:txBody>
          <a:bodyPr/>
          <a:lstStyle/>
          <a:p>
            <a:fld id="{16C9F839-40BD-6247-A619-B24C0440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18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25" y="2044700"/>
            <a:ext cx="44165838" cy="7423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425" y="9413875"/>
            <a:ext cx="21663025" cy="46148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425" y="14028738"/>
            <a:ext cx="21663025" cy="20632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875" y="9413875"/>
            <a:ext cx="21769388" cy="46148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875" y="14028738"/>
            <a:ext cx="21769388" cy="206327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21075" y="35594925"/>
            <a:ext cx="11520488" cy="2044700"/>
          </a:xfrm>
          <a:prstGeom prst="rect">
            <a:avLst/>
          </a:prstGeom>
        </p:spPr>
        <p:txBody>
          <a:bodyPr/>
          <a:lstStyle/>
          <a:p>
            <a:fld id="{4C93926B-1DB3-2A44-9A89-456AA90A690F}" type="datetimeFigureOut">
              <a:rPr lang="en-US" smtClean="0"/>
              <a:t>11/24/17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962438" y="35594925"/>
            <a:ext cx="17281525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164838" y="35594925"/>
            <a:ext cx="11520487" cy="2044700"/>
          </a:xfrm>
          <a:prstGeom prst="rect">
            <a:avLst/>
          </a:prstGeom>
        </p:spPr>
        <p:txBody>
          <a:bodyPr/>
          <a:lstStyle/>
          <a:p>
            <a:fld id="{16C9F839-40BD-6247-A619-B24C0440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61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21075" y="35594925"/>
            <a:ext cx="11520488" cy="2044700"/>
          </a:xfrm>
          <a:prstGeom prst="rect">
            <a:avLst/>
          </a:prstGeom>
        </p:spPr>
        <p:txBody>
          <a:bodyPr/>
          <a:lstStyle/>
          <a:p>
            <a:fld id="{4C93926B-1DB3-2A44-9A89-456AA90A690F}" type="datetimeFigureOut">
              <a:rPr lang="en-US" smtClean="0"/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62438" y="35594925"/>
            <a:ext cx="17281525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164838" y="35594925"/>
            <a:ext cx="11520487" cy="2044700"/>
          </a:xfrm>
          <a:prstGeom prst="rect">
            <a:avLst/>
          </a:prstGeom>
        </p:spPr>
        <p:txBody>
          <a:bodyPr/>
          <a:lstStyle/>
          <a:p>
            <a:fld id="{16C9F839-40BD-6247-A619-B24C0440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55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21075" y="35594925"/>
            <a:ext cx="11520488" cy="2044700"/>
          </a:xfrm>
          <a:prstGeom prst="rect">
            <a:avLst/>
          </a:prstGeom>
        </p:spPr>
        <p:txBody>
          <a:bodyPr/>
          <a:lstStyle/>
          <a:p>
            <a:fld id="{4C93926B-1DB3-2A44-9A89-456AA90A690F}" type="datetimeFigureOut">
              <a:rPr lang="en-US" smtClean="0"/>
              <a:t>11/24/17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962438" y="35594925"/>
            <a:ext cx="17281525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164838" y="35594925"/>
            <a:ext cx="11520487" cy="2044700"/>
          </a:xfrm>
          <a:prstGeom prst="rect">
            <a:avLst/>
          </a:prstGeom>
        </p:spPr>
        <p:txBody>
          <a:bodyPr/>
          <a:lstStyle/>
          <a:p>
            <a:fld id="{16C9F839-40BD-6247-A619-B24C0440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4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25" y="2560638"/>
            <a:ext cx="16514763" cy="8961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88" y="5529263"/>
            <a:ext cx="25923875" cy="27292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425" y="11522075"/>
            <a:ext cx="16514763" cy="21343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1075" y="35594925"/>
            <a:ext cx="11520488" cy="2044700"/>
          </a:xfrm>
          <a:prstGeom prst="rect">
            <a:avLst/>
          </a:prstGeom>
        </p:spPr>
        <p:txBody>
          <a:bodyPr/>
          <a:lstStyle/>
          <a:p>
            <a:fld id="{4C93926B-1DB3-2A44-9A89-456AA90A690F}" type="datetimeFigureOut">
              <a:rPr lang="en-US" smtClean="0"/>
              <a:t>11/24/17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438" y="35594925"/>
            <a:ext cx="17281525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164838" y="35594925"/>
            <a:ext cx="11520487" cy="2044700"/>
          </a:xfrm>
          <a:prstGeom prst="rect">
            <a:avLst/>
          </a:prstGeom>
        </p:spPr>
        <p:txBody>
          <a:bodyPr/>
          <a:lstStyle/>
          <a:p>
            <a:fld id="{16C9F839-40BD-6247-A619-B24C0440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638" y="8961438"/>
            <a:ext cx="46085125" cy="25344437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693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425" y="2560638"/>
            <a:ext cx="16514763" cy="8961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769388" y="5529263"/>
            <a:ext cx="25923875" cy="27292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425" y="11522075"/>
            <a:ext cx="16514763" cy="21343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1075" y="35594925"/>
            <a:ext cx="11520488" cy="2044700"/>
          </a:xfrm>
          <a:prstGeom prst="rect">
            <a:avLst/>
          </a:prstGeom>
        </p:spPr>
        <p:txBody>
          <a:bodyPr/>
          <a:lstStyle/>
          <a:p>
            <a:fld id="{4C93926B-1DB3-2A44-9A89-456AA90A690F}" type="datetimeFigureOut">
              <a:rPr lang="en-US" smtClean="0"/>
              <a:t>11/24/17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438" y="35594925"/>
            <a:ext cx="17281525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164838" y="35594925"/>
            <a:ext cx="11520487" cy="2044700"/>
          </a:xfrm>
          <a:prstGeom prst="rect">
            <a:avLst/>
          </a:prstGeom>
        </p:spPr>
        <p:txBody>
          <a:bodyPr/>
          <a:lstStyle/>
          <a:p>
            <a:fld id="{16C9F839-40BD-6247-A619-B24C0440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06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1075" y="35594925"/>
            <a:ext cx="11520488" cy="2044700"/>
          </a:xfrm>
          <a:prstGeom prst="rect">
            <a:avLst/>
          </a:prstGeom>
        </p:spPr>
        <p:txBody>
          <a:bodyPr/>
          <a:lstStyle/>
          <a:p>
            <a:fld id="{4C93926B-1DB3-2A44-9A89-456AA90A690F}" type="datetimeFigureOut">
              <a:rPr lang="en-US" smtClean="0"/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438" y="35594925"/>
            <a:ext cx="17281525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838" y="35594925"/>
            <a:ext cx="11520487" cy="2044700"/>
          </a:xfrm>
          <a:prstGeom prst="rect">
            <a:avLst/>
          </a:prstGeom>
        </p:spPr>
        <p:txBody>
          <a:bodyPr/>
          <a:lstStyle/>
          <a:p>
            <a:fld id="{16C9F839-40BD-6247-A619-B24C0440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07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263" y="2044700"/>
            <a:ext cx="11041062" cy="32546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1075" y="2044700"/>
            <a:ext cx="32970788" cy="32546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1075" y="35594925"/>
            <a:ext cx="11520488" cy="2044700"/>
          </a:xfrm>
          <a:prstGeom prst="rect">
            <a:avLst/>
          </a:prstGeom>
        </p:spPr>
        <p:txBody>
          <a:bodyPr/>
          <a:lstStyle/>
          <a:p>
            <a:fld id="{4C93926B-1DB3-2A44-9A89-456AA90A690F}" type="datetimeFigureOut">
              <a:rPr lang="en-US" smtClean="0"/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438" y="35594925"/>
            <a:ext cx="17281525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838" y="35594925"/>
            <a:ext cx="11520487" cy="2044700"/>
          </a:xfrm>
          <a:prstGeom prst="rect">
            <a:avLst/>
          </a:prstGeom>
        </p:spPr>
        <p:txBody>
          <a:bodyPr/>
          <a:lstStyle/>
          <a:p>
            <a:fld id="{16C9F839-40BD-6247-A619-B24C0440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059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961438"/>
            <a:ext cx="22966362" cy="25344437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961438"/>
            <a:ext cx="22966363" cy="25344437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8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7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659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75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319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806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9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defTabSz="4806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9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Monotype Corsiva" charset="0"/>
          <a:ea typeface="ＭＳ Ｐゴシック" charset="-128"/>
          <a:cs typeface="ＭＳ Ｐゴシック" charset="-128"/>
        </a:defRPr>
      </a:lvl2pPr>
      <a:lvl3pPr algn="ctr" defTabSz="4806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9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Monotype Corsiva" charset="0"/>
          <a:ea typeface="ＭＳ Ｐゴシック" charset="-128"/>
          <a:cs typeface="ＭＳ Ｐゴシック" charset="-128"/>
        </a:defRPr>
      </a:lvl3pPr>
      <a:lvl4pPr algn="ctr" defTabSz="4806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9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Monotype Corsiva" charset="0"/>
          <a:ea typeface="ＭＳ Ｐゴシック" charset="-128"/>
          <a:cs typeface="ＭＳ Ｐゴシック" charset="-128"/>
        </a:defRPr>
      </a:lvl4pPr>
      <a:lvl5pPr algn="ctr" defTabSz="480695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9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Monotype Corsiva" charset="0"/>
          <a:ea typeface="ＭＳ Ｐゴシック" charset="-128"/>
          <a:cs typeface="ＭＳ Ｐゴシック" charset="-128"/>
        </a:defRPr>
      </a:lvl5pPr>
      <a:lvl6pPr marL="457200" algn="ctr" defTabSz="4806950" rtl="0" fontAlgn="base">
        <a:lnSpc>
          <a:spcPct val="85000"/>
        </a:lnSpc>
        <a:spcBef>
          <a:spcPct val="0"/>
        </a:spcBef>
        <a:spcAft>
          <a:spcPct val="0"/>
        </a:spcAft>
        <a:defRPr sz="9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Monotype Corsiva" charset="0"/>
        </a:defRPr>
      </a:lvl6pPr>
      <a:lvl7pPr marL="914400" algn="ctr" defTabSz="4806950" rtl="0" fontAlgn="base">
        <a:lnSpc>
          <a:spcPct val="85000"/>
        </a:lnSpc>
        <a:spcBef>
          <a:spcPct val="0"/>
        </a:spcBef>
        <a:spcAft>
          <a:spcPct val="0"/>
        </a:spcAft>
        <a:defRPr sz="9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Monotype Corsiva" charset="0"/>
        </a:defRPr>
      </a:lvl7pPr>
      <a:lvl8pPr marL="1371600" algn="ctr" defTabSz="4806950" rtl="0" fontAlgn="base">
        <a:lnSpc>
          <a:spcPct val="85000"/>
        </a:lnSpc>
        <a:spcBef>
          <a:spcPct val="0"/>
        </a:spcBef>
        <a:spcAft>
          <a:spcPct val="0"/>
        </a:spcAft>
        <a:defRPr sz="9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Monotype Corsiva" charset="0"/>
        </a:defRPr>
      </a:lvl8pPr>
      <a:lvl9pPr marL="1828800" algn="ctr" defTabSz="4806950" rtl="0" fontAlgn="base">
        <a:lnSpc>
          <a:spcPct val="85000"/>
        </a:lnSpc>
        <a:spcBef>
          <a:spcPct val="0"/>
        </a:spcBef>
        <a:spcAft>
          <a:spcPct val="0"/>
        </a:spcAft>
        <a:defRPr sz="96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Monotype Corsiva" charset="0"/>
        </a:defRPr>
      </a:lvl9pPr>
    </p:titleStyle>
    <p:bodyStyle>
      <a:lvl1pPr marL="355600" indent="-355600" algn="l" defTabSz="4806950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charset="0"/>
        <a:buChar char="v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60425" indent="-390525" algn="l" defTabSz="4806950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charset="0"/>
        <a:buChar char="v"/>
        <a:defRPr sz="2800" b="1">
          <a:solidFill>
            <a:srgbClr val="000000"/>
          </a:solidFill>
          <a:latin typeface="+mn-lt"/>
          <a:ea typeface="ＭＳ Ｐゴシック" charset="-128"/>
        </a:defRPr>
      </a:lvl2pPr>
      <a:lvl3pPr marL="1371600" indent="-396875" algn="l" defTabSz="4806950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charset="0"/>
        <a:buChar char="v"/>
        <a:defRPr sz="2600" i="1">
          <a:solidFill>
            <a:srgbClr val="000000"/>
          </a:solidFill>
          <a:latin typeface="+mn-lt"/>
          <a:ea typeface="ＭＳ Ｐゴシック" charset="-128"/>
        </a:defRPr>
      </a:lvl3pPr>
      <a:lvl4pPr marL="1879600" indent="-393700" algn="l" defTabSz="4806950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charset="0"/>
        <a:buChar char="v"/>
        <a:defRPr sz="2200">
          <a:solidFill>
            <a:srgbClr val="000000"/>
          </a:solidFill>
          <a:latin typeface="+mn-lt"/>
          <a:ea typeface="ＭＳ Ｐゴシック" charset="-128"/>
        </a:defRPr>
      </a:lvl4pPr>
      <a:lvl5pPr marL="2286000" indent="-292100" algn="l" defTabSz="4806950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Font typeface="Wingdings" charset="0"/>
        <a:buChar char="v"/>
        <a:defRPr sz="2200">
          <a:solidFill>
            <a:srgbClr val="000000"/>
          </a:solidFill>
          <a:latin typeface="+mn-lt"/>
          <a:ea typeface="ＭＳ Ｐゴシック" charset="-128"/>
        </a:defRPr>
      </a:lvl5pPr>
      <a:lvl6pPr marL="2743200" indent="-292100" algn="l" defTabSz="4806950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charset="2"/>
        <a:buChar char="v"/>
        <a:defRPr sz="2200">
          <a:solidFill>
            <a:srgbClr val="000000"/>
          </a:solidFill>
          <a:latin typeface="+mn-lt"/>
          <a:ea typeface="ＭＳ Ｐゴシック" charset="-128"/>
        </a:defRPr>
      </a:lvl6pPr>
      <a:lvl7pPr marL="3200400" indent="-292100" algn="l" defTabSz="4806950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charset="2"/>
        <a:buChar char="v"/>
        <a:defRPr sz="2200">
          <a:solidFill>
            <a:srgbClr val="000000"/>
          </a:solidFill>
          <a:latin typeface="+mn-lt"/>
          <a:ea typeface="ＭＳ Ｐゴシック" charset="-128"/>
        </a:defRPr>
      </a:lvl7pPr>
      <a:lvl8pPr marL="3657600" indent="-292100" algn="l" defTabSz="4806950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charset="2"/>
        <a:buChar char="v"/>
        <a:defRPr sz="2200">
          <a:solidFill>
            <a:srgbClr val="000000"/>
          </a:solidFill>
          <a:latin typeface="+mn-lt"/>
          <a:ea typeface="ＭＳ Ｐゴシック" charset="-128"/>
        </a:defRPr>
      </a:lvl8pPr>
      <a:lvl9pPr marL="4114800" indent="-292100" algn="l" defTabSz="4806950" rtl="0" fontAlgn="base">
        <a:spcBef>
          <a:spcPct val="20000"/>
        </a:spcBef>
        <a:spcAft>
          <a:spcPct val="0"/>
        </a:spcAft>
        <a:buClr>
          <a:srgbClr val="000000"/>
        </a:buClr>
        <a:buFont typeface="Wingdings" charset="2"/>
        <a:buChar char="v"/>
        <a:defRPr sz="22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1075" y="2044700"/>
            <a:ext cx="44164250" cy="7423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1075" y="10223500"/>
            <a:ext cx="44164250" cy="268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0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515938" indent="-220663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752475" indent="-1778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26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1033463" indent="-192088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22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1270000" indent="-192088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4"/>
            </a:gs>
            <a:gs pos="100000">
              <a:schemeClr val="bg1"/>
            </a:gs>
            <a:gs pos="83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ounded Rectangle 68"/>
          <p:cNvSpPr/>
          <p:nvPr/>
        </p:nvSpPr>
        <p:spPr bwMode="auto">
          <a:xfrm>
            <a:off x="12964046" y="21277156"/>
            <a:ext cx="25166110" cy="1639570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999999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39218812" y="7901424"/>
            <a:ext cx="11430156" cy="2977143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999999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93891" y="5488234"/>
            <a:ext cx="11430156" cy="3218462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999999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12964046" y="5488234"/>
            <a:ext cx="25166110" cy="1460352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999999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52" name="Text Box 304"/>
          <p:cNvSpPr txBox="1">
            <a:spLocks noChangeArrowheads="1"/>
          </p:cNvSpPr>
          <p:nvPr/>
        </p:nvSpPr>
        <p:spPr bwMode="auto">
          <a:xfrm>
            <a:off x="844550" y="466725"/>
            <a:ext cx="386536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Put your amazing attention-getting title right here - </a:t>
            </a:r>
            <a:r>
              <a:rPr lang="en-US" sz="12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Yep</a:t>
            </a:r>
            <a:r>
              <a:rPr lang="en-US" sz="1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, right here at this </a:t>
            </a:r>
            <a:r>
              <a:rPr lang="en-US" sz="12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spot</a:t>
            </a:r>
            <a:endParaRPr lang="en-US" sz="12000" b="1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charset="0"/>
            </a:endParaRPr>
          </a:p>
        </p:txBody>
      </p:sp>
      <p:sp>
        <p:nvSpPr>
          <p:cNvPr id="13316" name="Text Box 319"/>
          <p:cNvSpPr txBox="1">
            <a:spLocks noChangeArrowheads="1"/>
          </p:cNvSpPr>
          <p:nvPr/>
        </p:nvSpPr>
        <p:spPr bwMode="auto">
          <a:xfrm>
            <a:off x="39117213" y="657241"/>
            <a:ext cx="11493856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ts val="1800"/>
              </a:spcBef>
            </a:pPr>
            <a:r>
              <a:rPr lang="en-US" sz="4800" b="1" dirty="0" smtClean="0">
                <a:solidFill>
                  <a:schemeClr val="accent4"/>
                </a:solidFill>
                <a:latin typeface="Arial" charset="0"/>
              </a:rPr>
              <a:t>1</a:t>
            </a:r>
            <a:r>
              <a:rPr lang="en-US" sz="4800" b="1" baseline="30000" dirty="0" smtClean="0">
                <a:solidFill>
                  <a:schemeClr val="accent4"/>
                </a:solidFill>
                <a:latin typeface="Arial" charset="0"/>
              </a:rPr>
              <a:t>st</a:t>
            </a:r>
            <a:r>
              <a:rPr lang="en-US" sz="4800" b="1" dirty="0" smtClean="0">
                <a:solidFill>
                  <a:schemeClr val="accent4"/>
                </a:solidFill>
                <a:latin typeface="Arial" charset="0"/>
              </a:rPr>
              <a:t> Author Name </a:t>
            </a:r>
            <a:r>
              <a:rPr lang="en-US" sz="4800" b="1" dirty="0">
                <a:solidFill>
                  <a:schemeClr val="accent4"/>
                </a:solidFill>
                <a:latin typeface="Arial" charset="0"/>
              </a:rPr>
              <a:t>Here </a:t>
            </a:r>
            <a:endParaRPr lang="en-US" sz="4800" b="1" dirty="0" smtClean="0">
              <a:solidFill>
                <a:schemeClr val="accent4"/>
              </a:solidFill>
              <a:latin typeface="Arial" charset="0"/>
            </a:endParaRP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chemeClr val="accent4"/>
                </a:solidFill>
                <a:latin typeface="Arial" charset="0"/>
              </a:rPr>
              <a:t>Department</a:t>
            </a:r>
          </a:p>
          <a:p>
            <a:pPr algn="ctr">
              <a:spcBef>
                <a:spcPts val="1800"/>
              </a:spcBef>
            </a:pPr>
            <a:r>
              <a:rPr lang="en-US" sz="4800" b="1" dirty="0" smtClean="0">
                <a:solidFill>
                  <a:schemeClr val="accent4"/>
                </a:solidFill>
                <a:latin typeface="Arial" charset="0"/>
              </a:rPr>
              <a:t>2</a:t>
            </a:r>
            <a:r>
              <a:rPr lang="en-US" sz="4800" b="1" baseline="30000" dirty="0" smtClean="0">
                <a:solidFill>
                  <a:schemeClr val="accent4"/>
                </a:solidFill>
                <a:latin typeface="Arial" charset="0"/>
              </a:rPr>
              <a:t>nd</a:t>
            </a:r>
            <a:r>
              <a:rPr lang="en-US" sz="4800" b="1" dirty="0" smtClean="0">
                <a:solidFill>
                  <a:schemeClr val="accent4"/>
                </a:solidFill>
                <a:latin typeface="Arial" charset="0"/>
              </a:rPr>
              <a:t> Author </a:t>
            </a:r>
            <a:r>
              <a:rPr lang="en-US" sz="4800" b="1" dirty="0">
                <a:solidFill>
                  <a:schemeClr val="accent4"/>
                </a:solidFill>
                <a:latin typeface="Arial" charset="0"/>
              </a:rPr>
              <a:t>Name </a:t>
            </a:r>
            <a:r>
              <a:rPr lang="en-US" sz="4800" b="1" dirty="0" smtClean="0">
                <a:solidFill>
                  <a:schemeClr val="accent4"/>
                </a:solidFill>
                <a:latin typeface="Arial" charset="0"/>
              </a:rPr>
              <a:t>Here</a:t>
            </a:r>
            <a:r>
              <a:rPr lang="en-US" sz="4800" b="1" dirty="0">
                <a:solidFill>
                  <a:schemeClr val="accent4"/>
                </a:solidFill>
                <a:latin typeface="Arial" charset="0"/>
              </a:rPr>
              <a:t>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chemeClr val="accent4"/>
                </a:solidFill>
                <a:latin typeface="Arial" charset="0"/>
              </a:rPr>
              <a:t>Department </a:t>
            </a:r>
            <a:endParaRPr lang="en-US" sz="3600" i="1" dirty="0">
              <a:solidFill>
                <a:schemeClr val="accent4"/>
              </a:solidFill>
              <a:latin typeface="Arial" charset="0"/>
            </a:endParaRPr>
          </a:p>
          <a:p>
            <a:pPr algn="ctr">
              <a:spcBef>
                <a:spcPts val="1800"/>
              </a:spcBef>
            </a:pPr>
            <a:r>
              <a:rPr lang="en-US" sz="4800" b="1" dirty="0" smtClean="0">
                <a:solidFill>
                  <a:schemeClr val="accent4"/>
                </a:solidFill>
                <a:latin typeface="Arial" charset="0"/>
              </a:rPr>
              <a:t>3</a:t>
            </a:r>
            <a:r>
              <a:rPr lang="en-US" sz="4800" b="1" baseline="30000" dirty="0" smtClean="0">
                <a:solidFill>
                  <a:schemeClr val="accent4"/>
                </a:solidFill>
                <a:latin typeface="Arial" charset="0"/>
              </a:rPr>
              <a:t>rd</a:t>
            </a:r>
            <a:r>
              <a:rPr lang="en-US" sz="4800" b="1" dirty="0" smtClean="0">
                <a:solidFill>
                  <a:schemeClr val="accent4"/>
                </a:solidFill>
                <a:latin typeface="Arial" charset="0"/>
              </a:rPr>
              <a:t> Author </a:t>
            </a:r>
            <a:r>
              <a:rPr lang="en-US" sz="4800" b="1" dirty="0">
                <a:solidFill>
                  <a:schemeClr val="accent4"/>
                </a:solidFill>
                <a:latin typeface="Arial" charset="0"/>
              </a:rPr>
              <a:t>Name </a:t>
            </a:r>
            <a:r>
              <a:rPr lang="en-US" sz="4800" b="1" dirty="0" smtClean="0">
                <a:solidFill>
                  <a:schemeClr val="accent4"/>
                </a:solidFill>
                <a:latin typeface="Arial" charset="0"/>
              </a:rPr>
              <a:t>Here</a:t>
            </a:r>
            <a:r>
              <a:rPr lang="en-US" sz="4800" b="1" dirty="0">
                <a:solidFill>
                  <a:schemeClr val="accent4"/>
                </a:solidFill>
                <a:latin typeface="Arial" charset="0"/>
              </a:rPr>
              <a:t>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chemeClr val="accent4"/>
                </a:solidFill>
                <a:latin typeface="Arial" charset="0"/>
              </a:rPr>
              <a:t>Department</a:t>
            </a:r>
            <a:endParaRPr lang="en-US" sz="3600" i="1" dirty="0">
              <a:solidFill>
                <a:schemeClr val="accent4"/>
              </a:solidFill>
              <a:latin typeface="Arial Black"/>
              <a:cs typeface="Arial Black"/>
            </a:endParaRPr>
          </a:p>
        </p:txBody>
      </p:sp>
      <p:sp>
        <p:nvSpPr>
          <p:cNvPr id="13323" name="Text Box 451"/>
          <p:cNvSpPr txBox="1">
            <a:spLocks noChangeArrowheads="1"/>
          </p:cNvSpPr>
          <p:nvPr/>
        </p:nvSpPr>
        <p:spPr bwMode="auto">
          <a:xfrm>
            <a:off x="39787161" y="10794724"/>
            <a:ext cx="10293458" cy="1735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9300" indent="-279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r>
              <a:rPr lang="en-GB" sz="4800" b="1" u="dotDashHeavy" dirty="0" smtClean="0">
                <a:solidFill>
                  <a:schemeClr val="accent4"/>
                </a:solidFill>
              </a:rPr>
              <a:t>Discussion</a:t>
            </a:r>
            <a:endParaRPr lang="en-US" sz="4800" dirty="0" smtClean="0">
              <a:solidFill>
                <a:schemeClr val="accent4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 smtClean="0">
                <a:solidFill>
                  <a:srgbClr val="000000"/>
                </a:solidFill>
              </a:rPr>
              <a:t>Discuss </a:t>
            </a:r>
            <a:r>
              <a:rPr lang="en-US" sz="3200" dirty="0">
                <a:solidFill>
                  <a:srgbClr val="000000"/>
                </a:solidFill>
              </a:rPr>
              <a:t>results </a:t>
            </a:r>
            <a:r>
              <a:rPr lang="en-US" sz="3200" dirty="0" smtClean="0">
                <a:solidFill>
                  <a:srgbClr val="000000"/>
                </a:solidFill>
              </a:rPr>
              <a:t>here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Discuss more results here 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And more results here 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And more discussion here.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With some </a:t>
            </a:r>
            <a:r>
              <a:rPr lang="en-US" sz="2800" dirty="0" err="1">
                <a:solidFill>
                  <a:srgbClr val="000000"/>
                </a:solidFill>
              </a:rPr>
              <a:t>subpoints</a:t>
            </a:r>
            <a:r>
              <a:rPr lang="en-US" sz="2800" dirty="0">
                <a:solidFill>
                  <a:srgbClr val="000000"/>
                </a:solidFill>
              </a:rPr>
              <a:t> here. 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What the heck, a bit more discussion here. </a:t>
            </a:r>
            <a:endParaRPr lang="en-US" sz="2800" dirty="0">
              <a:solidFill>
                <a:srgbClr val="000000"/>
              </a:solidFill>
            </a:endParaRP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And a </a:t>
            </a:r>
            <a:r>
              <a:rPr lang="en-US" sz="2800" dirty="0" err="1">
                <a:solidFill>
                  <a:srgbClr val="000000"/>
                </a:solidFill>
              </a:rPr>
              <a:t>subpoint</a:t>
            </a:r>
            <a:r>
              <a:rPr lang="en-US" sz="2800" dirty="0">
                <a:solidFill>
                  <a:srgbClr val="000000"/>
                </a:solidFill>
              </a:rPr>
              <a:t>. 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Furthermore, another </a:t>
            </a:r>
            <a:r>
              <a:rPr lang="en-US" sz="2800" dirty="0" err="1">
                <a:solidFill>
                  <a:srgbClr val="000000"/>
                </a:solidFill>
              </a:rPr>
              <a:t>subpoint</a:t>
            </a:r>
            <a:r>
              <a:rPr lang="en-US" sz="2800" dirty="0">
                <a:solidFill>
                  <a:srgbClr val="000000"/>
                </a:solidFill>
              </a:rPr>
              <a:t>.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469900" lvl="1" indent="0">
              <a:spcBef>
                <a:spcPct val="10000"/>
              </a:spcBef>
              <a:buClr>
                <a:schemeClr val="folHlink"/>
              </a:buClr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469900" lvl="1" indent="0">
              <a:spcBef>
                <a:spcPct val="10000"/>
              </a:spcBef>
              <a:buClr>
                <a:schemeClr val="folHlink"/>
              </a:buClr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r>
              <a:rPr lang="en-GB" sz="4800" b="1" u="dotDashHeavy" dirty="0" smtClean="0">
                <a:solidFill>
                  <a:schemeClr val="accent4"/>
                </a:solidFill>
              </a:rPr>
              <a:t>Limitations &amp; Research Implications</a:t>
            </a: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Write in a few limitations here</a:t>
            </a:r>
            <a:endParaRPr lang="en-US" sz="2800" dirty="0">
              <a:solidFill>
                <a:srgbClr val="000000"/>
              </a:solidFill>
            </a:endParaRP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Furthermore, blah blah. </a:t>
            </a: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Write in a few limitations here</a:t>
            </a:r>
            <a:endParaRPr lang="en-US" sz="2800" dirty="0">
              <a:solidFill>
                <a:srgbClr val="000000"/>
              </a:solidFill>
            </a:endParaRP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Furthermore, blah blah. </a:t>
            </a: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Write in a few limitations here</a:t>
            </a:r>
            <a:endParaRPr lang="en-US" sz="2800" dirty="0">
              <a:solidFill>
                <a:srgbClr val="000000"/>
              </a:solidFill>
            </a:endParaRP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Furthermore, blah blah. 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endParaRPr lang="en-GB" sz="4800" b="1" u="dotDashHeavy" dirty="0">
              <a:solidFill>
                <a:srgbClr val="8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r>
              <a:rPr lang="en-GB" sz="4800" b="1" u="dotDashHeavy" dirty="0" smtClean="0">
                <a:solidFill>
                  <a:schemeClr val="accent4"/>
                </a:solidFill>
              </a:rPr>
              <a:t>Implications for Practitioners</a:t>
            </a: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Our findings have important implication for practice and </a:t>
            </a:r>
            <a:r>
              <a:rPr lang="en-US" sz="3200" dirty="0" smtClean="0">
                <a:solidFill>
                  <a:srgbClr val="000000"/>
                </a:solidFill>
              </a:rPr>
              <a:t>policy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Discuss implications here 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And more implications here 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And more implications here. </a:t>
            </a:r>
            <a:endParaRPr lang="en-US" sz="2800" dirty="0">
              <a:solidFill>
                <a:srgbClr val="000000"/>
              </a:solidFill>
            </a:endParaRP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With some </a:t>
            </a:r>
            <a:r>
              <a:rPr lang="en-US" sz="2800" dirty="0" err="1">
                <a:solidFill>
                  <a:srgbClr val="000000"/>
                </a:solidFill>
              </a:rPr>
              <a:t>subpoints</a:t>
            </a:r>
            <a:r>
              <a:rPr lang="en-US" sz="2800" dirty="0">
                <a:solidFill>
                  <a:srgbClr val="000000"/>
                </a:solidFill>
              </a:rPr>
              <a:t> here. 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Implication for research. </a:t>
            </a:r>
            <a:endParaRPr lang="en-US" sz="2800" dirty="0">
              <a:solidFill>
                <a:srgbClr val="000000"/>
              </a:solidFill>
            </a:endParaRP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First, the findings suggest blah blah. 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Furthermore, blah blah. 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13326" name="Group 507"/>
          <p:cNvGrpSpPr>
            <a:grpSpLocks/>
          </p:cNvGrpSpPr>
          <p:nvPr/>
        </p:nvGrpSpPr>
        <p:grpSpPr bwMode="auto">
          <a:xfrm>
            <a:off x="28440540" y="21734988"/>
            <a:ext cx="8183563" cy="2020888"/>
            <a:chOff x="1515" y="13066"/>
            <a:chExt cx="5155" cy="1273"/>
          </a:xfrm>
        </p:grpSpPr>
        <p:sp>
          <p:nvSpPr>
            <p:cNvPr id="8700" name="Oval 508"/>
            <p:cNvSpPr>
              <a:spLocks noChangeArrowheads="1"/>
            </p:cNvSpPr>
            <p:nvPr/>
          </p:nvSpPr>
          <p:spPr bwMode="auto">
            <a:xfrm>
              <a:off x="2244" y="13066"/>
              <a:ext cx="4426" cy="1273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charset="0"/>
                </a:rPr>
                <a:t>Results</a:t>
              </a:r>
            </a:p>
          </p:txBody>
        </p:sp>
        <p:sp>
          <p:nvSpPr>
            <p:cNvPr id="8701" name="AutoShape 509"/>
            <p:cNvSpPr>
              <a:spLocks noChangeArrowheads="1"/>
            </p:cNvSpPr>
            <p:nvPr/>
          </p:nvSpPr>
          <p:spPr bwMode="auto">
            <a:xfrm>
              <a:off x="1515" y="13233"/>
              <a:ext cx="940" cy="939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7" name="Group 510"/>
          <p:cNvGrpSpPr>
            <a:grpSpLocks/>
          </p:cNvGrpSpPr>
          <p:nvPr/>
        </p:nvGrpSpPr>
        <p:grpSpPr bwMode="auto">
          <a:xfrm>
            <a:off x="1926682" y="5863719"/>
            <a:ext cx="8183563" cy="2064927"/>
            <a:chOff x="1515" y="13066"/>
            <a:chExt cx="5155" cy="1273"/>
          </a:xfrm>
        </p:grpSpPr>
        <p:sp>
          <p:nvSpPr>
            <p:cNvPr id="8703" name="Oval 511"/>
            <p:cNvSpPr>
              <a:spLocks noChangeArrowheads="1"/>
            </p:cNvSpPr>
            <p:nvPr/>
          </p:nvSpPr>
          <p:spPr bwMode="auto">
            <a:xfrm>
              <a:off x="2244" y="13066"/>
              <a:ext cx="4426" cy="1273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charset="0"/>
                </a:rPr>
                <a:t>Background</a:t>
              </a:r>
            </a:p>
          </p:txBody>
        </p:sp>
        <p:sp>
          <p:nvSpPr>
            <p:cNvPr id="8704" name="AutoShape 512"/>
            <p:cNvSpPr>
              <a:spLocks noChangeArrowheads="1"/>
            </p:cNvSpPr>
            <p:nvPr/>
          </p:nvSpPr>
          <p:spPr bwMode="auto">
            <a:xfrm>
              <a:off x="1515" y="13233"/>
              <a:ext cx="940" cy="939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8" name="Group 513"/>
          <p:cNvGrpSpPr>
            <a:grpSpLocks/>
          </p:cNvGrpSpPr>
          <p:nvPr/>
        </p:nvGrpSpPr>
        <p:grpSpPr bwMode="auto">
          <a:xfrm>
            <a:off x="13644574" y="5863719"/>
            <a:ext cx="8183563" cy="2020888"/>
            <a:chOff x="1515" y="13066"/>
            <a:chExt cx="5155" cy="1273"/>
          </a:xfrm>
        </p:grpSpPr>
        <p:sp>
          <p:nvSpPr>
            <p:cNvPr id="8706" name="Oval 514"/>
            <p:cNvSpPr>
              <a:spLocks noChangeArrowheads="1"/>
            </p:cNvSpPr>
            <p:nvPr/>
          </p:nvSpPr>
          <p:spPr bwMode="auto">
            <a:xfrm>
              <a:off x="2244" y="13066"/>
              <a:ext cx="4426" cy="1273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charset="0"/>
                </a:rPr>
                <a:t>Methods</a:t>
              </a:r>
            </a:p>
          </p:txBody>
        </p:sp>
        <p:sp>
          <p:nvSpPr>
            <p:cNvPr id="8707" name="AutoShape 515"/>
            <p:cNvSpPr>
              <a:spLocks noChangeArrowheads="1"/>
            </p:cNvSpPr>
            <p:nvPr/>
          </p:nvSpPr>
          <p:spPr bwMode="auto">
            <a:xfrm>
              <a:off x="1515" y="13233"/>
              <a:ext cx="940" cy="939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9" name="Group 516"/>
          <p:cNvGrpSpPr>
            <a:grpSpLocks/>
          </p:cNvGrpSpPr>
          <p:nvPr/>
        </p:nvGrpSpPr>
        <p:grpSpPr bwMode="auto">
          <a:xfrm>
            <a:off x="40842109" y="8276909"/>
            <a:ext cx="8183563" cy="2020888"/>
            <a:chOff x="1515" y="13066"/>
            <a:chExt cx="5155" cy="1273"/>
          </a:xfrm>
        </p:grpSpPr>
        <p:sp>
          <p:nvSpPr>
            <p:cNvPr id="8709" name="Oval 517"/>
            <p:cNvSpPr>
              <a:spLocks noChangeArrowheads="1"/>
            </p:cNvSpPr>
            <p:nvPr/>
          </p:nvSpPr>
          <p:spPr bwMode="auto">
            <a:xfrm>
              <a:off x="2244" y="13066"/>
              <a:ext cx="4426" cy="1273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6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charset="0"/>
                </a:rPr>
                <a:t>Conclusions</a:t>
              </a:r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endParaRPr>
            </a:p>
          </p:txBody>
        </p:sp>
        <p:sp>
          <p:nvSpPr>
            <p:cNvPr id="8710" name="AutoShape 518"/>
            <p:cNvSpPr>
              <a:spLocks noChangeArrowheads="1"/>
            </p:cNvSpPr>
            <p:nvPr/>
          </p:nvSpPr>
          <p:spPr bwMode="auto">
            <a:xfrm>
              <a:off x="1515" y="13233"/>
              <a:ext cx="940" cy="939"/>
            </a:xfrm>
            <a:prstGeom prst="moon">
              <a:avLst>
                <a:gd name="adj" fmla="val 50000"/>
              </a:avLst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1" name="Text Box 404"/>
          <p:cNvSpPr txBox="1">
            <a:spLocks noChangeArrowheads="1"/>
          </p:cNvSpPr>
          <p:nvPr/>
        </p:nvSpPr>
        <p:spPr bwMode="auto">
          <a:xfrm>
            <a:off x="22170452" y="6311244"/>
            <a:ext cx="7124848" cy="859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r>
              <a:rPr lang="en-GB" sz="4800" b="1" u="dotDashHeavy" dirty="0" smtClean="0">
                <a:solidFill>
                  <a:schemeClr val="accent4"/>
                </a:solidFill>
              </a:rPr>
              <a:t>Sample Characteristics</a:t>
            </a:r>
            <a:endParaRPr lang="en-GB" sz="3200" dirty="0" smtClean="0">
              <a:solidFill>
                <a:schemeClr val="accent4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>
                <a:solidFill>
                  <a:srgbClr val="000000"/>
                </a:solidFill>
              </a:rPr>
              <a:t>343 ninth grade, Latino </a:t>
            </a:r>
            <a:r>
              <a:rPr lang="en-GB" sz="3200" dirty="0" smtClean="0">
                <a:solidFill>
                  <a:srgbClr val="000000"/>
                </a:solidFill>
              </a:rPr>
              <a:t>adolescent</a:t>
            </a: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>
                <a:solidFill>
                  <a:srgbClr val="000000"/>
                </a:solidFill>
              </a:rPr>
              <a:t>14 to 16 years old (</a:t>
            </a:r>
            <a:r>
              <a:rPr lang="en-GB" sz="3200" i="1" dirty="0">
                <a:solidFill>
                  <a:srgbClr val="000000"/>
                </a:solidFill>
              </a:rPr>
              <a:t>M</a:t>
            </a:r>
            <a:r>
              <a:rPr lang="en-GB" sz="3200" dirty="0">
                <a:solidFill>
                  <a:srgbClr val="000000"/>
                </a:solidFill>
              </a:rPr>
              <a:t> = 14.57, </a:t>
            </a:r>
            <a:r>
              <a:rPr lang="en-GB" sz="3200" i="1" dirty="0">
                <a:solidFill>
                  <a:srgbClr val="000000"/>
                </a:solidFill>
              </a:rPr>
              <a:t>SD</a:t>
            </a:r>
            <a:r>
              <a:rPr lang="en-GB" sz="3200" dirty="0">
                <a:solidFill>
                  <a:srgbClr val="000000"/>
                </a:solidFill>
              </a:rPr>
              <a:t> = .56)</a:t>
            </a: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 smtClean="0">
                <a:solidFill>
                  <a:srgbClr val="000000"/>
                </a:solidFill>
              </a:rPr>
              <a:t>Genders</a:t>
            </a:r>
          </a:p>
          <a:p>
            <a:pPr marL="811213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2800" dirty="0" smtClean="0">
                <a:solidFill>
                  <a:srgbClr val="000000"/>
                </a:solidFill>
              </a:rPr>
              <a:t>% men</a:t>
            </a:r>
          </a:p>
          <a:p>
            <a:pPr marL="811213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2800" dirty="0" smtClean="0">
                <a:solidFill>
                  <a:srgbClr val="000000"/>
                </a:solidFill>
              </a:rPr>
              <a:t>% women</a:t>
            </a:r>
            <a:endParaRPr lang="en-GB" sz="2800" dirty="0" smtClean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 smtClean="0">
                <a:solidFill>
                  <a:srgbClr val="000000"/>
                </a:solidFill>
              </a:rPr>
              <a:t>Ethnic groups</a:t>
            </a:r>
          </a:p>
          <a:p>
            <a:pPr marL="811213" indent="-368300">
              <a:spcBef>
                <a:spcPts val="12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2800" dirty="0" smtClean="0">
                <a:solidFill>
                  <a:srgbClr val="000000"/>
                </a:solidFill>
              </a:rPr>
              <a:t>73.3</a:t>
            </a:r>
            <a:r>
              <a:rPr lang="en-GB" sz="2800" dirty="0">
                <a:solidFill>
                  <a:srgbClr val="000000"/>
                </a:solidFill>
              </a:rPr>
              <a:t>% Mexican </a:t>
            </a:r>
            <a:r>
              <a:rPr lang="en-GB" sz="2800" dirty="0" smtClean="0">
                <a:solidFill>
                  <a:srgbClr val="000000"/>
                </a:solidFill>
              </a:rPr>
              <a:t>origin</a:t>
            </a:r>
          </a:p>
          <a:p>
            <a:pPr marL="811213" indent="-368300">
              <a:spcBef>
                <a:spcPts val="12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2800" dirty="0" smtClean="0">
                <a:solidFill>
                  <a:srgbClr val="000000"/>
                </a:solidFill>
              </a:rPr>
              <a:t>% White</a:t>
            </a:r>
          </a:p>
          <a:p>
            <a:pPr marL="811213" indent="-368300">
              <a:spcBef>
                <a:spcPts val="12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2800" dirty="0" smtClean="0">
                <a:solidFill>
                  <a:srgbClr val="000000"/>
                </a:solidFill>
              </a:rPr>
              <a:t>% Black</a:t>
            </a:r>
            <a:endParaRPr lang="en-GB" sz="28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 smtClean="0">
                <a:solidFill>
                  <a:srgbClr val="000000"/>
                </a:solidFill>
              </a:rPr>
              <a:t>86.3</a:t>
            </a:r>
            <a:r>
              <a:rPr lang="en-GB" sz="3200" dirty="0">
                <a:solidFill>
                  <a:srgbClr val="000000"/>
                </a:solidFill>
              </a:rPr>
              <a:t>% youth born in the U.S</a:t>
            </a:r>
            <a:r>
              <a:rPr lang="en-GB" sz="3200" dirty="0" smtClean="0">
                <a:solidFill>
                  <a:srgbClr val="000000"/>
                </a:solidFill>
              </a:rPr>
              <a:t>.</a:t>
            </a:r>
            <a:endParaRPr lang="en-GB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>
                <a:solidFill>
                  <a:srgbClr val="000000"/>
                </a:solidFill>
              </a:rPr>
              <a:t>94.5% of parents were foreign </a:t>
            </a:r>
            <a:r>
              <a:rPr lang="en-GB" sz="3200" dirty="0" smtClean="0">
                <a:solidFill>
                  <a:srgbClr val="000000"/>
                </a:solidFill>
              </a:rPr>
              <a:t>born</a:t>
            </a:r>
            <a:endParaRPr lang="en-GB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>
                <a:solidFill>
                  <a:srgbClr val="000000"/>
                </a:solidFill>
              </a:rPr>
              <a:t>79.9% two biological parent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3332" name="Text Box 431"/>
          <p:cNvSpPr txBox="1">
            <a:spLocks noChangeArrowheads="1"/>
          </p:cNvSpPr>
          <p:nvPr/>
        </p:nvSpPr>
        <p:spPr bwMode="auto">
          <a:xfrm>
            <a:off x="13697314" y="8470424"/>
            <a:ext cx="7570074" cy="793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469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r>
              <a:rPr lang="en-GB" sz="4800" b="1" u="dotDashHeavy" dirty="0" smtClean="0">
                <a:solidFill>
                  <a:schemeClr val="accent4"/>
                </a:solidFill>
              </a:rPr>
              <a:t>Procedures</a:t>
            </a:r>
            <a:endParaRPr lang="en-GB" sz="1800" dirty="0">
              <a:solidFill>
                <a:schemeClr val="accent4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 smtClean="0">
                <a:solidFill>
                  <a:srgbClr val="000000"/>
                </a:solidFill>
              </a:rPr>
              <a:t>Los Angeles area high school </a:t>
            </a:r>
            <a:endParaRPr lang="en-GB" dirty="0" smtClean="0">
              <a:solidFill>
                <a:srgbClr val="000000"/>
              </a:solidFill>
            </a:endParaRP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2800" dirty="0" smtClean="0">
                <a:solidFill>
                  <a:srgbClr val="000000"/>
                </a:solidFill>
              </a:rPr>
              <a:t>89</a:t>
            </a:r>
            <a:r>
              <a:rPr lang="en-GB" sz="2800" dirty="0">
                <a:solidFill>
                  <a:srgbClr val="000000"/>
                </a:solidFill>
              </a:rPr>
              <a:t>% Latino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2800" dirty="0">
                <a:solidFill>
                  <a:srgbClr val="000000"/>
                </a:solidFill>
              </a:rPr>
              <a:t>92% socio-economic disadvantaged </a:t>
            </a:r>
            <a:endParaRPr lang="en-GB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>
                <a:solidFill>
                  <a:srgbClr val="000000"/>
                </a:solidFill>
              </a:rPr>
              <a:t>Adolescents in 9</a:t>
            </a:r>
            <a:r>
              <a:rPr lang="en-GB" sz="3200" baseline="30000" dirty="0">
                <a:solidFill>
                  <a:srgbClr val="000000"/>
                </a:solidFill>
              </a:rPr>
              <a:t>th</a:t>
            </a:r>
            <a:r>
              <a:rPr lang="en-GB" sz="3200" dirty="0">
                <a:solidFill>
                  <a:srgbClr val="000000"/>
                </a:solidFill>
              </a:rPr>
              <a:t> grade elective courses were given consent forms by teachers. </a:t>
            </a:r>
            <a:endParaRPr lang="en-GB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>
                <a:solidFill>
                  <a:srgbClr val="000000"/>
                </a:solidFill>
              </a:rPr>
              <a:t>Students who returned signed parental consent and youth assent forms completed self-administered surveys, which were available only in English</a:t>
            </a:r>
            <a:r>
              <a:rPr lang="en-GB" sz="3200" dirty="0" smtClean="0">
                <a:solidFill>
                  <a:srgbClr val="000000"/>
                </a:solidFill>
              </a:rPr>
              <a:t>.</a:t>
            </a:r>
            <a:endParaRPr lang="en-GB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>
                <a:solidFill>
                  <a:srgbClr val="000000"/>
                </a:solidFill>
              </a:rPr>
              <a:t>Trained, bilingual, undergraduate and graduate student, research assistants collected, coded, entered, and verified the data.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3333" name="Text Box 438"/>
          <p:cNvSpPr txBox="1">
            <a:spLocks noChangeArrowheads="1"/>
          </p:cNvSpPr>
          <p:nvPr/>
        </p:nvSpPr>
        <p:spPr bwMode="auto">
          <a:xfrm>
            <a:off x="29825256" y="6311244"/>
            <a:ext cx="8063603" cy="982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9300" indent="-279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r>
              <a:rPr lang="en-GB" sz="4800" b="1" u="dotDashHeavy" dirty="0" smtClean="0">
                <a:solidFill>
                  <a:schemeClr val="accent4"/>
                </a:solidFill>
              </a:rPr>
              <a:t>Measurement</a:t>
            </a:r>
            <a:endParaRPr lang="en-GB" sz="1800" dirty="0">
              <a:solidFill>
                <a:schemeClr val="accent4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 smtClean="0">
                <a:solidFill>
                  <a:srgbClr val="000000"/>
                </a:solidFill>
              </a:rPr>
              <a:t>Parent</a:t>
            </a:r>
            <a:r>
              <a:rPr lang="en-US" sz="3200" dirty="0">
                <a:solidFill>
                  <a:srgbClr val="000000"/>
                </a:solidFill>
              </a:rPr>
              <a:t>-Adolescent Conflict Scale</a:t>
            </a:r>
            <a:r>
              <a:rPr lang="en-US" sz="2800" dirty="0">
                <a:solidFill>
                  <a:srgbClr val="000000"/>
                </a:solidFill>
              </a:rPr>
              <a:t> (Thayer, 2005)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19 items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1 = Never; 5 = Most of the time 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α = .82 for mothers; α = .80 for </a:t>
            </a:r>
            <a:r>
              <a:rPr lang="en-US" sz="2800" dirty="0" smtClean="0">
                <a:solidFill>
                  <a:srgbClr val="000000"/>
                </a:solidFill>
              </a:rPr>
              <a:t>fathers</a:t>
            </a:r>
            <a:endParaRPr lang="en-GB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Inventory of Parent and Peer Attachment</a:t>
            </a:r>
            <a:r>
              <a:rPr lang="en-US" sz="2800" dirty="0">
                <a:solidFill>
                  <a:srgbClr val="000000"/>
                </a:solidFill>
              </a:rPr>
              <a:t> (</a:t>
            </a:r>
            <a:r>
              <a:rPr lang="en-US" sz="2800" dirty="0" err="1">
                <a:solidFill>
                  <a:srgbClr val="000000"/>
                </a:solidFill>
              </a:rPr>
              <a:t>Armsden</a:t>
            </a:r>
            <a:r>
              <a:rPr lang="en-US" sz="2800" dirty="0">
                <a:solidFill>
                  <a:srgbClr val="000000"/>
                </a:solidFill>
              </a:rPr>
              <a:t> &amp; Greenberg, 1987) 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Reduced 9-item version (e.g., "I trust my mother")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1 = almost never or never; 4 = almost always or always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α = .91 for mothers; α = .93 for </a:t>
            </a:r>
            <a:r>
              <a:rPr lang="en-US" sz="2800" dirty="0" smtClean="0">
                <a:solidFill>
                  <a:srgbClr val="000000"/>
                </a:solidFill>
              </a:rPr>
              <a:t>fathers</a:t>
            </a:r>
            <a:endParaRPr lang="en-GB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Center for Epidemiologic Study</a:t>
            </a:r>
            <a:r>
              <a:rPr lang="ja-JP" altLang="en-US" sz="3200" dirty="0">
                <a:solidFill>
                  <a:srgbClr val="000000"/>
                </a:solidFill>
              </a:rPr>
              <a:t>’</a:t>
            </a:r>
            <a:r>
              <a:rPr lang="en-US" sz="3200" dirty="0">
                <a:solidFill>
                  <a:srgbClr val="000000"/>
                </a:solidFill>
              </a:rPr>
              <a:t>s Inventory for depressive symptoms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CES</a:t>
            </a:r>
            <a:r>
              <a:rPr lang="en-US" dirty="0">
                <a:solidFill>
                  <a:srgbClr val="000000"/>
                </a:solidFill>
              </a:rPr>
              <a:t>-D; </a:t>
            </a:r>
            <a:r>
              <a:rPr lang="en-US" dirty="0" err="1">
                <a:solidFill>
                  <a:srgbClr val="000000"/>
                </a:solidFill>
              </a:rPr>
              <a:t>Radloff</a:t>
            </a:r>
            <a:r>
              <a:rPr lang="en-US" dirty="0">
                <a:solidFill>
                  <a:srgbClr val="000000"/>
                </a:solidFill>
              </a:rPr>
              <a:t>, 1977)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20-items (e.g., "I had crying spells")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0 = rarely or none of the time (less than 1 day); 3 = mostly or almost all the time (5-7 days). 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α = .86</a:t>
            </a:r>
            <a:endParaRPr lang="en-GB" sz="2800" dirty="0">
              <a:solidFill>
                <a:srgbClr val="000000"/>
              </a:solidFill>
            </a:endParaRPr>
          </a:p>
          <a:p>
            <a:pPr lvl="2">
              <a:spcBef>
                <a:spcPct val="10000"/>
              </a:spcBef>
              <a:buClr>
                <a:schemeClr val="folHlink"/>
              </a:buClr>
              <a:buFont typeface="Wingdings" charset="0"/>
              <a:buChar char="v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6" name="Text Box 451"/>
          <p:cNvSpPr txBox="1">
            <a:spLocks noChangeArrowheads="1"/>
          </p:cNvSpPr>
          <p:nvPr/>
        </p:nvSpPr>
        <p:spPr bwMode="auto">
          <a:xfrm>
            <a:off x="949352" y="8470414"/>
            <a:ext cx="10293458" cy="1446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9300" indent="-2794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r>
              <a:rPr lang="en-GB" sz="4800" b="1" u="dotDashHeavy" dirty="0" smtClean="0">
                <a:solidFill>
                  <a:schemeClr val="accent4"/>
                </a:solidFill>
              </a:rPr>
              <a:t>Review of Literature</a:t>
            </a:r>
            <a:endParaRPr lang="en-US" sz="4800" dirty="0" smtClean="0">
              <a:solidFill>
                <a:schemeClr val="accent4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 smtClean="0">
                <a:solidFill>
                  <a:srgbClr val="000000"/>
                </a:solidFill>
              </a:rPr>
              <a:t>Discuss why we are about this research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 smtClean="0">
                <a:solidFill>
                  <a:srgbClr val="000000"/>
                </a:solidFill>
              </a:rPr>
              <a:t>Any other reasons here 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And more </a:t>
            </a:r>
            <a:r>
              <a:rPr lang="en-US" sz="3200" dirty="0" smtClean="0">
                <a:solidFill>
                  <a:srgbClr val="000000"/>
                </a:solidFill>
              </a:rPr>
              <a:t>reasons here 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And more </a:t>
            </a:r>
            <a:r>
              <a:rPr lang="en-US" sz="3200" dirty="0" smtClean="0">
                <a:solidFill>
                  <a:srgbClr val="000000"/>
                </a:solidFill>
              </a:rPr>
              <a:t>reasons here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With some </a:t>
            </a:r>
            <a:r>
              <a:rPr lang="en-US" sz="2800" dirty="0" err="1">
                <a:solidFill>
                  <a:srgbClr val="000000"/>
                </a:solidFill>
              </a:rPr>
              <a:t>subpoints</a:t>
            </a:r>
            <a:r>
              <a:rPr lang="en-US" sz="2800" dirty="0">
                <a:solidFill>
                  <a:srgbClr val="000000"/>
                </a:solidFill>
              </a:rPr>
              <a:t> here. 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What the heck, a </a:t>
            </a:r>
            <a:r>
              <a:rPr lang="en-US" sz="3200" dirty="0" smtClean="0">
                <a:solidFill>
                  <a:srgbClr val="000000"/>
                </a:solidFill>
              </a:rPr>
              <a:t>few more reasons here</a:t>
            </a:r>
            <a:r>
              <a:rPr lang="en-US" sz="3200" dirty="0">
                <a:solidFill>
                  <a:srgbClr val="000000"/>
                </a:solidFill>
              </a:rPr>
              <a:t>. </a:t>
            </a:r>
            <a:endParaRPr lang="en-US" sz="2800" dirty="0">
              <a:solidFill>
                <a:srgbClr val="000000"/>
              </a:solidFill>
            </a:endParaRP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And a </a:t>
            </a:r>
            <a:r>
              <a:rPr lang="en-US" sz="2800" dirty="0" err="1">
                <a:solidFill>
                  <a:srgbClr val="000000"/>
                </a:solidFill>
              </a:rPr>
              <a:t>subpoint</a:t>
            </a:r>
            <a:r>
              <a:rPr lang="en-US" sz="2800" dirty="0">
                <a:solidFill>
                  <a:srgbClr val="000000"/>
                </a:solidFill>
              </a:rPr>
              <a:t>. </a:t>
            </a:r>
          </a:p>
          <a:p>
            <a:pPr marL="811213" lvl="1" indent="-368300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2800" dirty="0">
                <a:solidFill>
                  <a:srgbClr val="000000"/>
                </a:solidFill>
              </a:rPr>
              <a:t>Furthermore, another </a:t>
            </a:r>
            <a:r>
              <a:rPr lang="en-US" sz="2800" dirty="0" err="1">
                <a:solidFill>
                  <a:srgbClr val="000000"/>
                </a:solidFill>
              </a:rPr>
              <a:t>subpoint</a:t>
            </a:r>
            <a:r>
              <a:rPr lang="en-US" sz="2800" dirty="0">
                <a:solidFill>
                  <a:srgbClr val="000000"/>
                </a:solidFill>
              </a:rPr>
              <a:t>.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469900" lvl="1" indent="0">
              <a:spcBef>
                <a:spcPct val="10000"/>
              </a:spcBef>
              <a:buClr>
                <a:schemeClr val="folHlink"/>
              </a:buClr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469900" lvl="1" indent="0">
              <a:spcBef>
                <a:spcPct val="10000"/>
              </a:spcBef>
              <a:buClr>
                <a:schemeClr val="folHlink"/>
              </a:buClr>
            </a:pPr>
            <a:endParaRPr lang="en-US" sz="2800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r>
              <a:rPr lang="en-GB" sz="4800" b="1" u="dotDashHeavy" dirty="0" smtClean="0">
                <a:solidFill>
                  <a:schemeClr val="accent4"/>
                </a:solidFill>
              </a:rPr>
              <a:t>Purpose</a:t>
            </a: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>
                <a:solidFill>
                  <a:srgbClr val="000000"/>
                </a:solidFill>
              </a:rPr>
              <a:t>Write in </a:t>
            </a:r>
            <a:r>
              <a:rPr lang="en-US" sz="3200" dirty="0" smtClean="0">
                <a:solidFill>
                  <a:srgbClr val="000000"/>
                </a:solidFill>
              </a:rPr>
              <a:t>the purpose </a:t>
            </a:r>
            <a:r>
              <a:rPr lang="en-US" sz="3200" dirty="0">
                <a:solidFill>
                  <a:srgbClr val="000000"/>
                </a:solidFill>
              </a:rPr>
              <a:t>here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  <a:tabLst>
                <a:tab pos="730250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Furthermore, blah blah. </a:t>
            </a: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 smtClean="0">
                <a:solidFill>
                  <a:srgbClr val="000000"/>
                </a:solidFill>
              </a:rPr>
              <a:t>Who can these results benefit?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buClr>
                <a:schemeClr val="accent2"/>
              </a:buClr>
              <a:buFont typeface="Wingdings" charset="0"/>
              <a:buChar char="v"/>
              <a:tabLst>
                <a:tab pos="730250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Furthermore, blah blah. 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endParaRPr lang="en-GB" sz="4800" b="1" u="dotDashHeavy" dirty="0" smtClean="0">
              <a:solidFill>
                <a:srgbClr val="8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r>
              <a:rPr lang="en-GB" sz="4800" b="1" u="dotDashHeavy" dirty="0" smtClean="0">
                <a:solidFill>
                  <a:schemeClr val="accent4"/>
                </a:solidFill>
              </a:rPr>
              <a:t>Hypotheses</a:t>
            </a: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 smtClean="0">
                <a:solidFill>
                  <a:srgbClr val="000000"/>
                </a:solidFill>
              </a:rPr>
              <a:t>Type in hypotheses here … could also be the research questions</a:t>
            </a:r>
            <a:endParaRPr lang="en-US" sz="1400" dirty="0">
              <a:solidFill>
                <a:srgbClr val="000000"/>
              </a:solidFill>
            </a:endParaRP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 smtClean="0">
                <a:solidFill>
                  <a:srgbClr val="000000"/>
                </a:solidFill>
              </a:rPr>
              <a:t>Might as well add some more here</a:t>
            </a: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 smtClean="0">
                <a:solidFill>
                  <a:srgbClr val="000000"/>
                </a:solidFill>
              </a:rPr>
              <a:t>Would be a boring study if you only had two</a:t>
            </a:r>
          </a:p>
          <a:p>
            <a:pPr marL="457200" indent="-457200">
              <a:spcBef>
                <a:spcPts val="10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US" sz="3200" dirty="0" smtClean="0">
                <a:solidFill>
                  <a:srgbClr val="000000"/>
                </a:solidFill>
              </a:rPr>
              <a:t>And one more would be nice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7" name="Text Box 404"/>
          <p:cNvSpPr txBox="1">
            <a:spLocks noChangeArrowheads="1"/>
          </p:cNvSpPr>
          <p:nvPr/>
        </p:nvSpPr>
        <p:spPr bwMode="auto">
          <a:xfrm>
            <a:off x="29047764" y="24435622"/>
            <a:ext cx="7497957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800"/>
              </a:spcAft>
              <a:buClr>
                <a:schemeClr val="folHlink"/>
              </a:buClr>
            </a:pPr>
            <a:r>
              <a:rPr lang="en-GB" sz="4800" b="1" u="dotDashHeavy" dirty="0" smtClean="0">
                <a:solidFill>
                  <a:schemeClr val="accent4"/>
                </a:solidFill>
              </a:rPr>
              <a:t>Summary of Results</a:t>
            </a:r>
            <a:endParaRPr lang="en-GB" sz="3200" dirty="0" smtClean="0">
              <a:solidFill>
                <a:schemeClr val="accent4"/>
              </a:solidFill>
            </a:endParaRPr>
          </a:p>
          <a:p>
            <a:pPr>
              <a:spcBef>
                <a:spcPts val="1200"/>
              </a:spcBef>
              <a:buClr>
                <a:schemeClr val="accent2"/>
              </a:buClr>
              <a:buFont typeface="Wingdings" charset="0"/>
              <a:buChar char="v"/>
            </a:pPr>
            <a:r>
              <a:rPr lang="en-GB" sz="3200" dirty="0" smtClean="0">
                <a:solidFill>
                  <a:srgbClr val="000000"/>
                </a:solidFill>
              </a:rPr>
              <a:t>Add in a </a:t>
            </a:r>
            <a:r>
              <a:rPr lang="en-GB" sz="3200" dirty="0" smtClean="0">
                <a:solidFill>
                  <a:srgbClr val="000000"/>
                </a:solidFill>
              </a:rPr>
              <a:t>concise </a:t>
            </a:r>
            <a:r>
              <a:rPr lang="en-GB" sz="3200" dirty="0" smtClean="0">
                <a:solidFill>
                  <a:srgbClr val="000000"/>
                </a:solidFill>
              </a:rPr>
              <a:t>summary of the results</a:t>
            </a:r>
            <a:endParaRPr lang="en-US" sz="32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9790" y="5728597"/>
            <a:ext cx="7188200" cy="116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Monotype Corsiv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ThePlunk:Applications:Microsoft Office 2004:Templates:Presentations:Designs:Borealis</Template>
  <TotalTime>5775</TotalTime>
  <Words>542</Words>
  <Application>Microsoft Macintosh PowerPoint</Application>
  <PresentationFormat>Custom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 Black</vt:lpstr>
      <vt:lpstr>Calibri Light</vt:lpstr>
      <vt:lpstr>Monotype Corsiva</vt:lpstr>
      <vt:lpstr>ＭＳ Ｐゴシック</vt:lpstr>
      <vt:lpstr>Times New Roman</vt:lpstr>
      <vt:lpstr>Wingdings</vt:lpstr>
      <vt:lpstr>Arial</vt:lpstr>
      <vt:lpstr>Straight Edge</vt:lpstr>
      <vt:lpstr>Custom Design</vt:lpstr>
      <vt:lpstr>PowerPoint Presentation</vt:lpstr>
    </vt:vector>
  </TitlesOfParts>
  <Manager/>
  <Company>California State University Northridge</Company>
  <LinksUpToDate>false</LinksUpToDate>
  <SharedDoc>false</SharedDoc>
  <HyperlinkBase/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Scott Plunkett</dc:creator>
  <cp:keywords/>
  <dc:description/>
  <cp:lastModifiedBy>Plunkett, Scott W</cp:lastModifiedBy>
  <cp:revision>85</cp:revision>
  <dcterms:created xsi:type="dcterms:W3CDTF">2002-04-16T15:43:57Z</dcterms:created>
  <dcterms:modified xsi:type="dcterms:W3CDTF">2017-11-24T20:33:36Z</dcterms:modified>
  <cp:category/>
</cp:coreProperties>
</file>