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336" r:id="rId2"/>
    <p:sldId id="357" r:id="rId3"/>
    <p:sldId id="358" r:id="rId4"/>
    <p:sldId id="359" r:id="rId5"/>
    <p:sldId id="360" r:id="rId6"/>
    <p:sldId id="337" r:id="rId7"/>
    <p:sldId id="339" r:id="rId8"/>
    <p:sldId id="361" r:id="rId9"/>
    <p:sldId id="363" r:id="rId10"/>
    <p:sldId id="366" r:id="rId11"/>
    <p:sldId id="367" r:id="rId12"/>
    <p:sldId id="370" r:id="rId13"/>
    <p:sldId id="371" r:id="rId14"/>
    <p:sldId id="372" r:id="rId15"/>
    <p:sldId id="373" r:id="rId16"/>
    <p:sldId id="375" r:id="rId17"/>
    <p:sldId id="376" r:id="rId18"/>
    <p:sldId id="377" r:id="rId19"/>
    <p:sldId id="378" r:id="rId20"/>
    <p:sldId id="379" r:id="rId21"/>
    <p:sldId id="380" r:id="rId22"/>
  </p:sldIdLst>
  <p:sldSz cx="9144000" cy="6858000" type="screen4x3"/>
  <p:notesSz cx="6623050" cy="9810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FF"/>
    <a:srgbClr val="6600FF"/>
    <a:srgbClr val="FFFF00"/>
    <a:srgbClr val="CC00FF"/>
    <a:srgbClr val="FF0000"/>
    <a:srgbClr val="FF99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796" y="-10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4044" y="-96"/>
      </p:cViewPr>
      <p:guideLst>
        <p:guide orient="horz" pos="3090"/>
        <p:guide pos="208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285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285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B3497B-2326-4685-A982-BDBC1A6C5A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41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5285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8838" y="735013"/>
            <a:ext cx="4906962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2650" y="4660900"/>
            <a:ext cx="4857750" cy="441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5285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34CCC5-425D-4FA6-913B-380EE61BB9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34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D9B4B-C1EC-498E-B427-832E7E0D7042}" type="slidenum">
              <a:rPr lang="en-US"/>
              <a:pPr/>
              <a:t>1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27596"/>
      </p:ext>
    </p:extLst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85663"/>
      </p:ext>
    </p:extLst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609600"/>
            <a:ext cx="2286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609600"/>
            <a:ext cx="6705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61371"/>
      </p:ext>
    </p:extLst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98305"/>
      </p:ext>
    </p:extLst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5425913"/>
      </p:ext>
    </p:extLst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46257"/>
      </p:ext>
    </p:extLst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37055"/>
      </p:ext>
    </p:extLst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23454"/>
      </p:ext>
    </p:extLst>
  </p:cSld>
  <p:clrMapOvr>
    <a:masterClrMapping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672411"/>
      </p:ext>
    </p:extLst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397750"/>
      </p:ext>
    </p:extLst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0257848"/>
      </p:ext>
    </p:extLst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-19050" y="6000750"/>
            <a:ext cx="9258300" cy="914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666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0" y="0"/>
            <a:ext cx="9201150" cy="628650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0" y="609600"/>
            <a:ext cx="9144000" cy="1143000"/>
          </a:xfrm>
          <a:prstGeom prst="rect">
            <a:avLst/>
          </a:prstGeom>
          <a:gradFill rotWithShape="0">
            <a:gsLst>
              <a:gs pos="0">
                <a:srgbClr val="006666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8251" name="Text Box 11"/>
          <p:cNvSpPr txBox="1">
            <a:spLocks noChangeArrowheads="1"/>
          </p:cNvSpPr>
          <p:nvPr/>
        </p:nvSpPr>
        <p:spPr bwMode="auto">
          <a:xfrm>
            <a:off x="76200" y="184150"/>
            <a:ext cx="3733800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en-US" sz="2400">
                <a:solidFill>
                  <a:srgbClr val="00CCFF"/>
                </a:solidFill>
              </a:rPr>
              <a:t>Vicentiu Covrig</a:t>
            </a:r>
            <a:endParaRPr lang="en-US" sz="2000">
              <a:solidFill>
                <a:srgbClr val="00CCFF"/>
              </a:solidFill>
            </a:endParaRPr>
          </a:p>
        </p:txBody>
      </p:sp>
      <p:sp>
        <p:nvSpPr>
          <p:cNvPr id="138252" name="Rectangle 12"/>
          <p:cNvSpPr>
            <a:spLocks noChangeArrowheads="1"/>
          </p:cNvSpPr>
          <p:nvPr/>
        </p:nvSpPr>
        <p:spPr bwMode="auto">
          <a:xfrm>
            <a:off x="3505200" y="65532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31934F66-FE6C-4C0B-B9E9-EE3016CDA0C5}" type="slidenum">
              <a:rPr lang="en-US" sz="1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pPr algn="ctr"/>
              <a:t>‹#›</a:t>
            </a:fld>
            <a:endParaRPr lang="en-US" sz="1600" b="1" i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pull/>
  </p:transition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5000"/>
        <a:buFont typeface="Wingdings" pitchFamily="2" charset="2"/>
        <a:buChar char="n"/>
        <a:defRPr sz="3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20000"/>
        <a:buChar char="-"/>
        <a:defRPr sz="2800">
          <a:solidFill>
            <a:srgbClr val="0000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90000"/>
        <a:buFont typeface="Wingdings" pitchFamily="2" charset="2"/>
        <a:buChar char="u"/>
        <a:defRPr sz="2400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20000"/>
        <a:buFont typeface="Wingdings" pitchFamily="2" charset="2"/>
        <a:buChar char="Ø"/>
        <a:defRPr sz="2000">
          <a:solidFill>
            <a:srgbClr val="0000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20000"/>
        <a:buChar char="»"/>
        <a:defRPr sz="2000">
          <a:solidFill>
            <a:srgbClr val="0000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20000"/>
        <a:buChar char="»"/>
        <a:defRPr sz="2000">
          <a:solidFill>
            <a:srgbClr val="0000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20000"/>
        <a:buChar char="»"/>
        <a:defRPr sz="2000">
          <a:solidFill>
            <a:srgbClr val="0000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20000"/>
        <a:buChar char="»"/>
        <a:defRPr sz="2000">
          <a:solidFill>
            <a:srgbClr val="0000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20000"/>
        <a:buChar char="»"/>
        <a:defRPr sz="2000">
          <a:solidFill>
            <a:srgbClr val="0000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6" name="Picture 2" descr="coins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8" y="2284413"/>
            <a:ext cx="3941762" cy="374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990600"/>
            <a:ext cx="91440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6600" dirty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6600" dirty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600" dirty="0" smtClean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Securities Markets</a:t>
            </a:r>
            <a:endParaRPr lang="en-US" sz="6600" dirty="0">
              <a:solidFill>
                <a:srgbClr val="66CC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-101600" y="609600"/>
            <a:ext cx="9258300" cy="914400"/>
          </a:xfrm>
          <a:prstGeom prst="rect">
            <a:avLst/>
          </a:prstGeom>
          <a:gradFill rotWithShape="0">
            <a:gsLst>
              <a:gs pos="0">
                <a:srgbClr val="006666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392113" y="1481138"/>
            <a:ext cx="8294687" cy="45259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dirty="0" smtClean="0"/>
              <a:t>Brokerage firms earn commissions on executed trades, sales loads on mutual funds, profits from securities sold from inventory, underwriting fees and administrative account fees</a:t>
            </a:r>
          </a:p>
          <a:p>
            <a:pPr lvl="1" eaLnBrk="1" hangingPunct="1"/>
            <a:r>
              <a:rPr lang="en-US" sz="2400" dirty="0" smtClean="0"/>
              <a:t>Full-service brokers offer order execution, information on markets and firms, and investment advice</a:t>
            </a:r>
          </a:p>
          <a:p>
            <a:pPr lvl="1" eaLnBrk="1" hangingPunct="1"/>
            <a:r>
              <a:rPr lang="en-US" sz="2400" dirty="0" smtClean="0"/>
              <a:t>Discount brokers offer order execution</a:t>
            </a:r>
            <a:endParaRPr lang="en-US" sz="2400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392113" y="685800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Brokerage Operations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13770788"/>
      </p:ext>
    </p:extLst>
  </p:cSld>
  <p:clrMapOvr>
    <a:masterClrMapping/>
  </p:clrMapOvr>
  <p:transition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228600" y="1257300"/>
            <a:ext cx="8610600" cy="4749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dirty="0" smtClean="0"/>
              <a:t>Cash account: Investor pays 100% of purchase price for securities</a:t>
            </a:r>
          </a:p>
          <a:p>
            <a:pPr eaLnBrk="1" hangingPunct="1"/>
            <a:r>
              <a:rPr lang="en-US" sz="2400" dirty="0" smtClean="0"/>
              <a:t>Margin account: Investor borrows part of the purchase price from the broker</a:t>
            </a:r>
          </a:p>
          <a:p>
            <a:pPr eaLnBrk="1" hangingPunct="1"/>
            <a:r>
              <a:rPr lang="en-US" sz="2400" dirty="0" smtClean="0"/>
              <a:t>Cash management account</a:t>
            </a:r>
          </a:p>
          <a:p>
            <a:pPr lvl="1" eaLnBrk="1" hangingPunct="1"/>
            <a:r>
              <a:rPr lang="en-US" sz="2400" dirty="0" smtClean="0"/>
              <a:t>Checks can be written against account’s assets</a:t>
            </a:r>
          </a:p>
          <a:p>
            <a:pPr eaLnBrk="1" hangingPunct="1"/>
            <a:r>
              <a:rPr lang="en-US" sz="2400" dirty="0" smtClean="0"/>
              <a:t>Wrap account: Brokers match investors with outside money managers</a:t>
            </a:r>
          </a:p>
          <a:p>
            <a:pPr lvl="1" eaLnBrk="1" hangingPunct="1"/>
            <a:r>
              <a:rPr lang="en-US" sz="2400" dirty="0" smtClean="0"/>
              <a:t>All costs, fees wrapped into one </a:t>
            </a:r>
          </a:p>
          <a:p>
            <a:pPr eaLnBrk="1" hangingPunct="1"/>
            <a:endParaRPr lang="en-US" sz="2400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392113" y="685800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Account Types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29533032"/>
      </p:ext>
    </p:extLst>
  </p:cSld>
  <p:clrMapOvr>
    <a:masterClrMapping/>
  </p:clrMapOvr>
  <p:transition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228600" y="1234281"/>
            <a:ext cx="8458200" cy="477281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dirty="0" smtClean="0"/>
              <a:t>Dealers ready to either buy or sell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Bid price is highest offer price to buy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Ask price is lowest price willing to sell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Ask price - Bid price &gt;0 (dealer spread)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“Makes a market” in the security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More than one dealer for each security in over-the-counter markets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17513" y="594519"/>
            <a:ext cx="8229600" cy="6397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Orders in OTC Markets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56744044"/>
      </p:ext>
    </p:extLst>
  </p:cSld>
  <p:clrMapOvr>
    <a:masterClrMapping/>
  </p:clrMapOvr>
  <p:transition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/>
            <a:r>
              <a:rPr lang="en-US" dirty="0" smtClean="0"/>
              <a:t>Market orders: Authorizes immediate transaction at best available price</a:t>
            </a:r>
          </a:p>
          <a:p>
            <a:pPr marL="0" lvl="1" indent="0" eaLnBrk="1" hangingPunct="1">
              <a:buSzPct val="75000"/>
              <a:buNone/>
            </a:pPr>
            <a:r>
              <a:rPr lang="en-US" dirty="0"/>
              <a:t>	</a:t>
            </a:r>
            <a:r>
              <a:rPr lang="en-US" sz="2000" dirty="0"/>
              <a:t>“Buy 50 shares of Home Depot at market”</a:t>
            </a:r>
          </a:p>
          <a:p>
            <a:pPr eaLnBrk="1" hangingPunct="1"/>
            <a:r>
              <a:rPr lang="en-US" dirty="0" smtClean="0"/>
              <a:t>Limit orders: Specifies a particular market price before a transaction is authorized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How long to wait?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Fill or kill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Day order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Good ‘til canceled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“Sell 100 shares of IBM at $82.70 or better, today”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“Buy 200 shares of Dell at $30.72 or better, fill or kill”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17513" y="594519"/>
            <a:ext cx="8229600" cy="6397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Types of Orders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3650824"/>
      </p:ext>
    </p:extLst>
  </p:cSld>
  <p:clrMapOvr>
    <a:masterClrMapping/>
  </p:clrMapOvr>
  <p:transition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417513" y="594519"/>
            <a:ext cx="8229600" cy="6397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Types of Orders</a:t>
            </a:r>
            <a:endParaRPr lang="en-US" sz="3200" dirty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152400" y="1234281"/>
            <a:ext cx="8534400" cy="477281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dirty="0" smtClean="0"/>
              <a:t>Stop orders: Specifies a particular market price at which a market order is authorized</a:t>
            </a:r>
          </a:p>
          <a:p>
            <a:pPr marL="0" lvl="1" indent="0" eaLnBrk="1" hangingPunct="1">
              <a:buSzPct val="75000"/>
              <a:buNone/>
            </a:pPr>
            <a:r>
              <a:rPr lang="en-US" sz="2400" dirty="0"/>
              <a:t>	</a:t>
            </a:r>
            <a:r>
              <a:rPr lang="en-US" sz="2400" dirty="0" smtClean="0"/>
              <a:t>- Stop Loss order: Placing </a:t>
            </a:r>
            <a:r>
              <a:rPr lang="en-US" sz="2400" dirty="0"/>
              <a:t>an order to sell when a stock falls to a specific price.</a:t>
            </a:r>
          </a:p>
          <a:p>
            <a:pPr marL="0" indent="0" eaLnBrk="1" hangingPunct="1">
              <a:buNone/>
            </a:pPr>
            <a:endParaRPr lang="en-US" sz="2400" dirty="0" smtClean="0"/>
          </a:p>
          <a:p>
            <a:pPr marL="0" indent="0" eaLnBrk="1" hangingPunct="1">
              <a:buNone/>
            </a:pPr>
            <a:endParaRPr lang="en-US" sz="2400" dirty="0" smtClean="0"/>
          </a:p>
          <a:p>
            <a:pPr marL="0" indent="0"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Most settlement dates are three business days after the trade date</a:t>
            </a:r>
          </a:p>
          <a:p>
            <a:pPr eaLnBrk="1" hangingPunct="1"/>
            <a:endParaRPr lang="en-US" sz="2400" dirty="0" smtClean="0"/>
          </a:p>
          <a:p>
            <a:pPr marL="0" indent="0" eaLnBrk="1" hangingPunct="1">
              <a:buNone/>
            </a:pPr>
            <a:endParaRPr lang="en-US" sz="2400" dirty="0" smtClean="0"/>
          </a:p>
        </p:txBody>
      </p:sp>
      <p:pic>
        <p:nvPicPr>
          <p:cNvPr id="5" name="Picture 7" descr="j03043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013" y="3022996"/>
            <a:ext cx="2895600" cy="111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2748532"/>
      </p:ext>
    </p:extLst>
  </p:cSld>
  <p:clrMapOvr>
    <a:masterClrMapping/>
  </p:clrMapOvr>
  <p:transition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4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en-US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Impact on Return</a:t>
            </a:r>
          </a:p>
        </p:txBody>
      </p:sp>
      <p:sp>
        <p:nvSpPr>
          <p:cNvPr id="286725" name="Rectangle 5"/>
          <p:cNvSpPr>
            <a:spLocks noChangeArrowheads="1"/>
          </p:cNvSpPr>
          <p:nvPr/>
        </p:nvSpPr>
        <p:spPr bwMode="auto">
          <a:xfrm>
            <a:off x="533400" y="2767013"/>
            <a:ext cx="40386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>
                <a:solidFill>
                  <a:srgbClr val="0000FF"/>
                </a:solidFill>
              </a:rPr>
              <a:t>Before going online: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>
                <a:solidFill>
                  <a:srgbClr val="0000FF"/>
                </a:solidFill>
              </a:rPr>
              <a:t>average turnover was 70%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>
                <a:solidFill>
                  <a:srgbClr val="0000FF"/>
                </a:solidFill>
              </a:rPr>
              <a:t>beat the market by 2.4% per year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>
                <a:solidFill>
                  <a:srgbClr val="0000FF"/>
                </a:solidFill>
              </a:rPr>
              <a:t>After going online: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>
                <a:solidFill>
                  <a:srgbClr val="0000FF"/>
                </a:solidFill>
              </a:rPr>
              <a:t>turnover jumped to 120%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>
                <a:solidFill>
                  <a:srgbClr val="0000FF"/>
                </a:solidFill>
              </a:rPr>
              <a:t>under performed the market by 3.5% per year</a:t>
            </a:r>
          </a:p>
        </p:txBody>
      </p:sp>
      <p:sp>
        <p:nvSpPr>
          <p:cNvPr id="286726" name="Text Box 6"/>
          <p:cNvSpPr txBox="1">
            <a:spLocks noChangeArrowheads="1"/>
          </p:cNvSpPr>
          <p:nvPr/>
        </p:nvSpPr>
        <p:spPr bwMode="auto">
          <a:xfrm>
            <a:off x="304800" y="6583363"/>
            <a:ext cx="8839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>
                <a:latin typeface="Arial" pitchFamily="34" charset="0"/>
              </a:rPr>
              <a:t>Brad Barber and Terrance Odean, 2002, “Online Investors: Do the Slow Die First?” </a:t>
            </a:r>
            <a:r>
              <a:rPr lang="en-US" sz="1200" i="1">
                <a:latin typeface="Arial" pitchFamily="34" charset="0"/>
              </a:rPr>
              <a:t>Review of Financial Studies</a:t>
            </a:r>
            <a:r>
              <a:rPr lang="en-US" sz="1200">
                <a:latin typeface="Arial" pitchFamily="34" charset="0"/>
              </a:rPr>
              <a:t>, 15, 455-487. </a:t>
            </a:r>
          </a:p>
        </p:txBody>
      </p:sp>
      <p:sp>
        <p:nvSpPr>
          <p:cNvPr id="286727" name="Rectangle 7"/>
          <p:cNvSpPr>
            <a:spLocks noChangeArrowheads="1"/>
          </p:cNvSpPr>
          <p:nvPr/>
        </p:nvSpPr>
        <p:spPr bwMode="auto">
          <a:xfrm>
            <a:off x="609600" y="1295400"/>
            <a:ext cx="80772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>
                <a:solidFill>
                  <a:srgbClr val="0000FF"/>
                </a:solidFill>
              </a:rPr>
              <a:t>A study of 1,607 investors which moved from discount broker to online broker.</a:t>
            </a:r>
          </a:p>
        </p:txBody>
      </p:sp>
    </p:spTree>
    <p:extLst>
      <p:ext uri="{BB962C8B-B14F-4D97-AF65-F5344CB8AC3E}">
        <p14:creationId xmlns:p14="http://schemas.microsoft.com/office/powerpoint/2010/main" val="1432912608"/>
      </p:ext>
    </p:extLst>
  </p:cSld>
  <p:clrMapOvr>
    <a:masterClrMapping/>
  </p:clrMapOvr>
  <p:transition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228599" y="1131888"/>
            <a:ext cx="8601869" cy="487521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dirty="0" smtClean="0"/>
              <a:t>To open margin account, exchanges set minimum required deposit of cash or securities</a:t>
            </a:r>
          </a:p>
          <a:p>
            <a:pPr eaLnBrk="1" hangingPunct="1"/>
            <a:r>
              <a:rPr lang="en-US" sz="2400" dirty="0" smtClean="0"/>
              <a:t>Investor then pays part of investment cost, borrows remainder from broker</a:t>
            </a:r>
          </a:p>
          <a:p>
            <a:pPr lvl="1" eaLnBrk="1" hangingPunct="1"/>
            <a:r>
              <a:rPr lang="en-US" sz="2400" dirty="0" smtClean="0"/>
              <a:t>Margin is percent of total value that cannot be borrowed from broker</a:t>
            </a:r>
          </a:p>
          <a:p>
            <a:pPr eaLnBrk="1" hangingPunct="1"/>
            <a:r>
              <a:rPr lang="en-US" sz="2400" dirty="0" smtClean="0"/>
              <a:t>Federal Reserve sets the minimum initial margin on securities</a:t>
            </a:r>
          </a:p>
          <a:p>
            <a:pPr lvl="1" eaLnBrk="1" hangingPunct="1"/>
            <a:r>
              <a:rPr lang="en-US" sz="2400" dirty="0" smtClean="0"/>
              <a:t>Unchanged since 1974 at 50%</a:t>
            </a:r>
          </a:p>
          <a:p>
            <a:pPr eaLnBrk="1" hangingPunct="1"/>
            <a:r>
              <a:rPr lang="en-US" sz="2400" dirty="0" smtClean="0"/>
              <a:t>Actual margin at any time cannot go below the maintenance margin level set by exchanges, brokers</a:t>
            </a:r>
          </a:p>
          <a:p>
            <a:pPr lvl="1" eaLnBrk="1" hangingPunct="1"/>
            <a:r>
              <a:rPr lang="en-US" sz="2400" dirty="0" smtClean="0"/>
              <a:t>Investor’s equity changes with price</a:t>
            </a:r>
          </a:p>
          <a:p>
            <a:pPr lvl="1" eaLnBrk="1" hangingPunct="1"/>
            <a:r>
              <a:rPr lang="en-US" sz="2400" dirty="0" smtClean="0"/>
              <a:t>Margin call when equity below maintenance level </a:t>
            </a:r>
          </a:p>
          <a:p>
            <a:pPr lvl="1" eaLnBrk="1" hangingPunct="1"/>
            <a:endParaRPr lang="en-US" sz="2400" dirty="0" smtClean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560388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Margin Accounts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62736336"/>
      </p:ext>
    </p:extLst>
  </p:cSld>
  <p:clrMapOvr>
    <a:masterClrMapping/>
  </p:clrMapOvr>
  <p:transition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2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			Margin </a:t>
            </a:r>
            <a:r>
              <a:rPr lang="en-US" dirty="0"/>
              <a:t>Accounts</a:t>
            </a:r>
          </a:p>
        </p:txBody>
      </p:sp>
      <p:sp>
        <p:nvSpPr>
          <p:cNvPr id="288773" name="Rectangle 5"/>
          <p:cNvSpPr>
            <a:spLocks noChangeArrowheads="1"/>
          </p:cNvSpPr>
          <p:nvPr/>
        </p:nvSpPr>
        <p:spPr bwMode="auto">
          <a:xfrm>
            <a:off x="457200" y="1295400"/>
            <a:ext cx="8305800" cy="483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lvl="1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Margin is percent of total value that cannot be borrowed from </a:t>
            </a:r>
            <a:r>
              <a:rPr lang="en-US" sz="2400" dirty="0" smtClean="0">
                <a:solidFill>
                  <a:srgbClr val="0000FF"/>
                </a:solidFill>
              </a:rPr>
              <a:t>broker</a:t>
            </a:r>
          </a:p>
          <a:p>
            <a:pPr marL="342900" lvl="1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Initial Margin: Amount investor put up/ Value of the account</a:t>
            </a:r>
          </a:p>
          <a:p>
            <a:pPr marL="0" lvl="1">
              <a:spcBef>
                <a:spcPct val="20000"/>
              </a:spcBef>
              <a:buClr>
                <a:srgbClr val="006600"/>
              </a:buClr>
              <a:buSzPct val="75000"/>
            </a:pPr>
            <a:r>
              <a:rPr lang="en-US" sz="2400" dirty="0">
                <a:solidFill>
                  <a:srgbClr val="0000FF"/>
                </a:solidFill>
              </a:rPr>
              <a:t>Ex: if the initial margin is 60%, and an investor wants to buy (transact) $10,000 of stock he needs to post $6,000 his money and borrow from broker $4,000</a:t>
            </a:r>
          </a:p>
          <a:p>
            <a:pPr marL="342900" lvl="1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00FF"/>
                </a:solidFill>
              </a:rPr>
              <a:t>Maintenance margin: percentage of investor’s equity on hand at all times </a:t>
            </a:r>
          </a:p>
          <a:p>
            <a:pPr marL="342900" lvl="1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0" lvl="1">
              <a:spcBef>
                <a:spcPct val="20000"/>
              </a:spcBef>
              <a:buClr>
                <a:srgbClr val="006600"/>
              </a:buClr>
              <a:buSzPct val="75000"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88775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87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087877"/>
              </p:ext>
            </p:extLst>
          </p:nvPr>
        </p:nvGraphicFramePr>
        <p:xfrm>
          <a:off x="1427163" y="4953000"/>
          <a:ext cx="659447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4292280" imgH="431640" progId="Equation.3">
                  <p:embed/>
                </p:oleObj>
              </mc:Choice>
              <mc:Fallback>
                <p:oleObj name="Equation" r:id="rId3" imgW="4292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7163" y="4953000"/>
                        <a:ext cx="6594475" cy="658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6337140"/>
      </p:ext>
    </p:extLst>
  </p:cSld>
  <p:clrMapOvr>
    <a:masterClrMapping/>
  </p:clrMapOvr>
  <p:transition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62000"/>
          </a:xfrm>
        </p:spPr>
        <p:txBody>
          <a:bodyPr/>
          <a:lstStyle/>
          <a:p>
            <a:r>
              <a:rPr lang="en-US" sz="3200" dirty="0" smtClean="0"/>
              <a:t>Margin account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153400" cy="4572000"/>
          </a:xfrm>
        </p:spPr>
        <p:txBody>
          <a:bodyPr/>
          <a:lstStyle/>
          <a:p>
            <a:r>
              <a:rPr lang="en-US" sz="2400" dirty="0"/>
              <a:t>Consider that you borrowed $10,000 to buy $20,000 of stock.</a:t>
            </a:r>
          </a:p>
          <a:p>
            <a:pPr lvl="1"/>
            <a:r>
              <a:rPr lang="en-US" sz="2000" dirty="0"/>
              <a:t>If the value of the stock increases to $25,000, what is your margin?</a:t>
            </a:r>
          </a:p>
          <a:p>
            <a:endParaRPr lang="en-US" sz="2400" dirty="0"/>
          </a:p>
          <a:p>
            <a:endParaRPr lang="en-US" sz="2400" dirty="0"/>
          </a:p>
          <a:p>
            <a:pPr lvl="1"/>
            <a:r>
              <a:rPr lang="en-US" sz="2000" dirty="0" smtClean="0"/>
              <a:t>If </a:t>
            </a:r>
            <a:r>
              <a:rPr lang="en-US" sz="2000" dirty="0"/>
              <a:t>the value of the stock declines to $15,000, what is your margin?</a:t>
            </a:r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042953"/>
              </p:ext>
            </p:extLst>
          </p:nvPr>
        </p:nvGraphicFramePr>
        <p:xfrm>
          <a:off x="2209800" y="2514600"/>
          <a:ext cx="47244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3060700" imgH="419100" progId="Equation.3">
                  <p:embed/>
                </p:oleObj>
              </mc:Choice>
              <mc:Fallback>
                <p:oleObj name="Equation" r:id="rId3" imgW="3060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514600"/>
                        <a:ext cx="472440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003601"/>
              </p:ext>
            </p:extLst>
          </p:nvPr>
        </p:nvGraphicFramePr>
        <p:xfrm>
          <a:off x="2209800" y="3886200"/>
          <a:ext cx="44196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5" imgW="3162300" imgH="419100" progId="Equation.3">
                  <p:embed/>
                </p:oleObj>
              </mc:Choice>
              <mc:Fallback>
                <p:oleObj name="Equation" r:id="rId5" imgW="3162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886200"/>
                        <a:ext cx="4419600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7833877"/>
      </p:ext>
    </p:extLst>
  </p:cSld>
  <p:clrMapOvr>
    <a:masterClrMapping/>
  </p:clrMapOvr>
  <p:transition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6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Leverage, the reason to use margin</a:t>
            </a:r>
          </a:p>
        </p:txBody>
      </p:sp>
      <p:sp>
        <p:nvSpPr>
          <p:cNvPr id="289797" name="Rectangle 5"/>
          <p:cNvSpPr>
            <a:spLocks noChangeArrowheads="1"/>
          </p:cNvSpPr>
          <p:nvPr/>
        </p:nvSpPr>
        <p:spPr bwMode="auto">
          <a:xfrm>
            <a:off x="304800" y="1447800"/>
            <a:ext cx="8153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>
                <a:solidFill>
                  <a:srgbClr val="0000FF"/>
                </a:solidFill>
              </a:rPr>
              <a:t>Using margin magnifies the realized return.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endParaRPr lang="en-US" sz="240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>
                <a:solidFill>
                  <a:srgbClr val="0000FF"/>
                </a:solidFill>
              </a:rPr>
              <a:t>Example: 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>
                <a:solidFill>
                  <a:srgbClr val="0000FF"/>
                </a:solidFill>
              </a:rPr>
              <a:t>buy 200 shares at $40 per share ($8,000 total)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>
                <a:solidFill>
                  <a:srgbClr val="0000FF"/>
                </a:solidFill>
              </a:rPr>
              <a:t>Use $4,000 or your own money and borrow $4,000. 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>
                <a:solidFill>
                  <a:srgbClr val="0000FF"/>
                </a:solidFill>
              </a:rPr>
              <a:t>What is your return if the stock rises to $44? (a 10% increase)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endParaRPr lang="en-US" sz="240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>
                <a:solidFill>
                  <a:srgbClr val="0000FF"/>
                </a:solidFill>
              </a:rPr>
              <a:t>Solution: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>
                <a:solidFill>
                  <a:srgbClr val="0000FF"/>
                </a:solidFill>
              </a:rPr>
              <a:t>Profit is ($44 - $40) </a:t>
            </a:r>
            <a:r>
              <a:rPr lang="en-US" sz="2000">
                <a:solidFill>
                  <a:srgbClr val="0000FF"/>
                </a:solidFill>
                <a:cs typeface="Arial" pitchFamily="34" charset="0"/>
              </a:rPr>
              <a:t>× 200 = $800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>
                <a:solidFill>
                  <a:srgbClr val="0000FF"/>
                </a:solidFill>
                <a:cs typeface="Arial" pitchFamily="34" charset="0"/>
              </a:rPr>
              <a:t>Return is $800 / $4,000 = 20%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i="1">
                <a:solidFill>
                  <a:srgbClr val="0000FF"/>
                </a:solidFill>
                <a:cs typeface="Arial" pitchFamily="34" charset="0"/>
              </a:rPr>
              <a:t>A 20% return from a stock that increased 10%!</a:t>
            </a:r>
          </a:p>
        </p:txBody>
      </p:sp>
      <p:pic>
        <p:nvPicPr>
          <p:cNvPr id="289798" name="Picture 6" descr="j014967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038600"/>
            <a:ext cx="2805113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1887626"/>
      </p:ext>
    </p:extLst>
  </p:cSld>
  <p:clrMapOvr>
    <a:masterClrMapping/>
  </p:clrMapOvr>
  <p:transition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/>
            <a:endParaRPr lang="en-US" dirty="0" smtClean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762000"/>
            <a:ext cx="82296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The Role of Financial Markets</a:t>
            </a:r>
            <a:endParaRPr lang="en-US" sz="32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304800" y="1633538"/>
            <a:ext cx="8534400" cy="45259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dirty="0" smtClean="0"/>
              <a:t>Money markets: debt type securities with maturity up to one </a:t>
            </a:r>
            <a:r>
              <a:rPr lang="en-US" sz="2400" dirty="0" smtClean="0"/>
              <a:t>year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Capital Markets: everything else</a:t>
            </a:r>
          </a:p>
          <a:p>
            <a:pPr eaLnBrk="1" hangingPunct="1"/>
            <a:r>
              <a:rPr lang="en-US" sz="2400" dirty="0" smtClean="0"/>
              <a:t>Stock Markets</a:t>
            </a:r>
          </a:p>
          <a:p>
            <a:pPr eaLnBrk="1" hangingPunct="1"/>
            <a:r>
              <a:rPr lang="en-US" sz="2400" dirty="0" smtClean="0"/>
              <a:t>Bonds (Fixed Income Markets): bonds, loans, notes, securitizations</a:t>
            </a:r>
          </a:p>
          <a:p>
            <a:pPr eaLnBrk="1" hangingPunct="1"/>
            <a:r>
              <a:rPr lang="en-US" sz="2400" dirty="0" smtClean="0"/>
              <a:t> Financial Derivatives: Futures, Options, Swaps</a:t>
            </a:r>
          </a:p>
          <a:p>
            <a:pPr eaLnBrk="1" hangingPunct="1"/>
            <a:r>
              <a:rPr lang="en-US" sz="2400" dirty="0" smtClean="0"/>
              <a:t>Foreign Exchange markets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68288857"/>
      </p:ext>
    </p:extLst>
  </p:cSld>
  <p:clrMapOvr>
    <a:masterClrMapping/>
  </p:clrMapOvr>
  <p:transition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20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Leverage, the reason NOT to use margin</a:t>
            </a:r>
          </a:p>
        </p:txBody>
      </p:sp>
      <p:sp>
        <p:nvSpPr>
          <p:cNvPr id="290821" name="Rectangle 5"/>
          <p:cNvSpPr>
            <a:spLocks noChangeArrowheads="1"/>
          </p:cNvSpPr>
          <p:nvPr/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>
                <a:solidFill>
                  <a:srgbClr val="0000FF"/>
                </a:solidFill>
              </a:rPr>
              <a:t>Using margin magnifies the realized return.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endParaRPr lang="en-US" sz="240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>
                <a:solidFill>
                  <a:srgbClr val="0000FF"/>
                </a:solidFill>
              </a:rPr>
              <a:t>Example: 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>
                <a:solidFill>
                  <a:srgbClr val="0000FF"/>
                </a:solidFill>
              </a:rPr>
              <a:t>buy 200 shares at $40 per share ($8,000 total)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>
                <a:solidFill>
                  <a:srgbClr val="0000FF"/>
                </a:solidFill>
              </a:rPr>
              <a:t>Use $4,000 or your own money and borrow $4,000. 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>
                <a:solidFill>
                  <a:srgbClr val="0000FF"/>
                </a:solidFill>
              </a:rPr>
              <a:t>What is your return if the stock falls to $34? (a 15% decline)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endParaRPr lang="en-US" sz="240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>
                <a:solidFill>
                  <a:srgbClr val="0000FF"/>
                </a:solidFill>
              </a:rPr>
              <a:t>Solution: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>
                <a:solidFill>
                  <a:srgbClr val="0000FF"/>
                </a:solidFill>
              </a:rPr>
              <a:t>Loss is ($34 - $40) </a:t>
            </a:r>
            <a:r>
              <a:rPr lang="en-US" sz="2000">
                <a:solidFill>
                  <a:srgbClr val="0000FF"/>
                </a:solidFill>
                <a:cs typeface="Arial" pitchFamily="34" charset="0"/>
              </a:rPr>
              <a:t>× 200 = -$1,200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>
                <a:solidFill>
                  <a:srgbClr val="0000FF"/>
                </a:solidFill>
                <a:cs typeface="Arial" pitchFamily="34" charset="0"/>
              </a:rPr>
              <a:t>Return is -$1,200 / $4,000 = -30%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i="1">
                <a:solidFill>
                  <a:srgbClr val="0000FF"/>
                </a:solidFill>
                <a:cs typeface="Arial" pitchFamily="34" charset="0"/>
              </a:rPr>
              <a:t>A -30% return from a stock that declined -15%!</a:t>
            </a:r>
          </a:p>
        </p:txBody>
      </p:sp>
      <p:pic>
        <p:nvPicPr>
          <p:cNvPr id="290822" name="Picture 6" descr="j029998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267200"/>
            <a:ext cx="2085975" cy="2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400345"/>
      </p:ext>
    </p:extLst>
  </p:cSld>
  <p:clrMapOvr>
    <a:masterClrMapping/>
  </p:clrMapOvr>
  <p:transition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4" name="Rectangle 4"/>
          <p:cNvSpPr>
            <a:spLocks noChangeArrowheads="1"/>
          </p:cNvSpPr>
          <p:nvPr/>
        </p:nvSpPr>
        <p:spPr bwMode="auto">
          <a:xfrm>
            <a:off x="457200" y="5334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en-US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Short selling: Profiting </a:t>
            </a:r>
            <a: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falling stock prices</a:t>
            </a:r>
          </a:p>
        </p:txBody>
      </p:sp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304800" y="2819400"/>
            <a:ext cx="8610600" cy="315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Selling short (or short selling)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By executing a short sale, the investor sell stock that they do not own (by borrowing it from the brokerage). 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Later, after the price falls (hopefully!) the stock is repurchased (called covering the short) and given back to the broker. </a:t>
            </a:r>
          </a:p>
        </p:txBody>
      </p:sp>
      <p:sp>
        <p:nvSpPr>
          <p:cNvPr id="291865" name="Rectangle 25"/>
          <p:cNvSpPr>
            <a:spLocks noChangeArrowheads="1"/>
          </p:cNvSpPr>
          <p:nvPr/>
        </p:nvSpPr>
        <p:spPr bwMode="auto">
          <a:xfrm>
            <a:off x="304800" y="1371600"/>
            <a:ext cx="8153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The simple rule of “buy low, sell high” works well when prices are increasing.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When prices are falling, can you “sell high, buy low?”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068353"/>
      </p:ext>
    </p:extLst>
  </p:cSld>
  <p:clrMapOvr>
    <a:masterClrMapping/>
  </p:clrMapOvr>
  <p:transition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612776"/>
            <a:ext cx="8229600" cy="60642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Primary </a:t>
            </a:r>
            <a:r>
              <a:rPr lang="en-US" sz="3200" dirty="0" err="1" smtClean="0"/>
              <a:t>vs</a:t>
            </a:r>
            <a:r>
              <a:rPr lang="en-US" sz="3200" dirty="0" smtClean="0"/>
              <a:t> Secondary Markets</a:t>
            </a:r>
            <a:endParaRPr lang="en-US" sz="3200" dirty="0"/>
          </a:p>
        </p:txBody>
      </p:sp>
      <p:pic>
        <p:nvPicPr>
          <p:cNvPr id="5" name="Picture 6" descr="j03139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32385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10000" y="1371600"/>
            <a:ext cx="53340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New securities are issued with the help of investment banks (or underwriter)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New issues are sold on the </a:t>
            </a:r>
            <a:r>
              <a:rPr lang="en-US" sz="2400" i="1" dirty="0">
                <a:solidFill>
                  <a:srgbClr val="0000FF"/>
                </a:solidFill>
              </a:rPr>
              <a:t>primary market</a:t>
            </a:r>
            <a:r>
              <a:rPr lang="en-US" sz="2400" dirty="0">
                <a:solidFill>
                  <a:srgbClr val="0000FF"/>
                </a:solidFill>
              </a:rPr>
              <a:t> first, and subsequently sell on the </a:t>
            </a:r>
            <a:r>
              <a:rPr lang="en-US" sz="2400" i="1" dirty="0">
                <a:solidFill>
                  <a:srgbClr val="0000FF"/>
                </a:solidFill>
              </a:rPr>
              <a:t>secondary market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The secondary markets are the security exchanges.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The selling of shares for the first time in a new company is called a </a:t>
            </a:r>
            <a:r>
              <a:rPr lang="en-US" sz="2400" u="sng" dirty="0">
                <a:solidFill>
                  <a:srgbClr val="0000FF"/>
                </a:solidFill>
              </a:rPr>
              <a:t>initial public offering (IPO)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endParaRPr lang="en-US" sz="2400" dirty="0" smtClean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00FF"/>
                </a:solidFill>
              </a:rPr>
              <a:t>A </a:t>
            </a:r>
            <a:r>
              <a:rPr lang="en-US" sz="2400" dirty="0">
                <a:solidFill>
                  <a:srgbClr val="0000FF"/>
                </a:solidFill>
              </a:rPr>
              <a:t>private placement means new securities are sold directly to investors, bypassing the open market</a:t>
            </a:r>
          </a:p>
          <a:p>
            <a:pPr lvl="1" eaLnBrk="1" hangingPunct="1"/>
            <a:r>
              <a:rPr lang="en-US" sz="2400" dirty="0">
                <a:solidFill>
                  <a:srgbClr val="0000FF"/>
                </a:solidFill>
              </a:rPr>
              <a:t>Registration not required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630948"/>
      </p:ext>
    </p:extLst>
  </p:cSld>
  <p:clrMapOvr>
    <a:masterClrMapping/>
  </p:clrMapOvr>
  <p:transition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en-US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Underwriting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000" dirty="0">
                <a:solidFill>
                  <a:srgbClr val="0000FF"/>
                </a:solidFill>
              </a:rPr>
              <a:t>Investment banks</a:t>
            </a:r>
            <a:r>
              <a:rPr lang="en-US" sz="2000" dirty="0">
                <a:solidFill>
                  <a:srgbClr val="0000FF"/>
                </a:solidFill>
                <a:cs typeface="Times New Roman" pitchFamily="18" charset="0"/>
              </a:rPr>
              <a:t>: </a:t>
            </a:r>
            <a:r>
              <a:rPr lang="en-US" sz="2000" dirty="0">
                <a:solidFill>
                  <a:srgbClr val="0000FF"/>
                </a:solidFill>
              </a:rPr>
              <a:t>advise or underwrite new issues; distribute shares to institutional investors through road </a:t>
            </a:r>
            <a:r>
              <a:rPr lang="en-US" sz="2000" dirty="0" smtClean="0">
                <a:solidFill>
                  <a:srgbClr val="0000FF"/>
                </a:solidFill>
              </a:rPr>
              <a:t>shows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000" dirty="0">
                <a:solidFill>
                  <a:srgbClr val="0000FF"/>
                </a:solidFill>
              </a:rPr>
              <a:t>For Large Issues, a Syndicate is Used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0000FF"/>
                </a:solidFill>
              </a:rPr>
              <a:t>Hot </a:t>
            </a:r>
            <a:r>
              <a:rPr lang="en-US" sz="2000" dirty="0">
                <a:solidFill>
                  <a:srgbClr val="0000FF"/>
                </a:solidFill>
              </a:rPr>
              <a:t>Issue Market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During some periods, over 50 news firms go public every month.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Many investors want these shares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Initial returns are high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0000FF"/>
                </a:solidFill>
              </a:rPr>
              <a:t>Who </a:t>
            </a:r>
            <a:r>
              <a:rPr lang="en-US" sz="2000" dirty="0">
                <a:solidFill>
                  <a:srgbClr val="0000FF"/>
                </a:solidFill>
              </a:rPr>
              <a:t>gets shares?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Those who want shares ask their broker.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When more shares are sought, than are being issued, priority tends to go to the large shareholders and the broker’s best clients. 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If you are a small-money investor and receive shares of an IPO, look out, it may be a lemon!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86386"/>
      </p:ext>
    </p:extLst>
  </p:cSld>
  <p:clrMapOvr>
    <a:masterClrMapping/>
  </p:clrMapOvr>
  <p:transition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dirty="0" smtClean="0"/>
              <a:t>Markets where investors trade previously issued securities</a:t>
            </a:r>
          </a:p>
          <a:p>
            <a:pPr eaLnBrk="1" hangingPunct="1"/>
            <a:r>
              <a:rPr lang="en-US" sz="2400" dirty="0" smtClean="0"/>
              <a:t>Auction markets involve bidding in a specific physical location (example NYSE)</a:t>
            </a:r>
          </a:p>
          <a:p>
            <a:pPr lvl="1" eaLnBrk="1" hangingPunct="1"/>
            <a:r>
              <a:rPr lang="en-US" sz="2400" dirty="0" smtClean="0"/>
              <a:t>Brokers represent investors for a fee</a:t>
            </a:r>
          </a:p>
          <a:p>
            <a:pPr lvl="1" eaLnBrk="1" hangingPunct="1"/>
            <a:r>
              <a:rPr lang="en-US" sz="2400" dirty="0" smtClean="0"/>
              <a:t>Others trade for their own account</a:t>
            </a:r>
          </a:p>
          <a:p>
            <a:pPr eaLnBrk="1" hangingPunct="1"/>
            <a:r>
              <a:rPr lang="en-US" sz="2400" dirty="0" smtClean="0"/>
              <a:t>Negotiated markets consist of decentralized dealer network (example NASDAQ, Bond markets, FX markets)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17513" y="685800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Secondary Markets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8798290"/>
      </p:ext>
    </p:extLst>
  </p:cSld>
  <p:clrMapOvr>
    <a:masterClrMapping/>
  </p:clrMapOvr>
  <p:transition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Equity Markets</a:t>
            </a:r>
          </a:p>
        </p:txBody>
      </p:sp>
      <p:sp>
        <p:nvSpPr>
          <p:cNvPr id="280581" name="Rectangle 5"/>
          <p:cNvSpPr>
            <a:spLocks noChangeArrowheads="1"/>
          </p:cNvSpPr>
          <p:nvPr/>
        </p:nvSpPr>
        <p:spPr bwMode="auto">
          <a:xfrm>
            <a:off x="533400" y="1295400"/>
            <a:ext cx="54102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1800">
                <a:solidFill>
                  <a:srgbClr val="0000FF"/>
                </a:solidFill>
              </a:rPr>
              <a:t>New York Stock Exchange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1800">
                <a:solidFill>
                  <a:srgbClr val="0000FF"/>
                </a:solidFill>
              </a:rPr>
              <a:t>An Agency Auction Market </a:t>
            </a:r>
          </a:p>
          <a:p>
            <a:pPr marL="1143000" lvl="2" indent="-228600">
              <a:spcBef>
                <a:spcPct val="20000"/>
              </a:spcBef>
              <a:buClr>
                <a:srgbClr val="006600"/>
              </a:buClr>
              <a:buSzPct val="90000"/>
              <a:buFont typeface="Wingdings" pitchFamily="2" charset="2"/>
              <a:buChar char="u"/>
            </a:pPr>
            <a:r>
              <a:rPr lang="en-US" sz="1800">
                <a:solidFill>
                  <a:srgbClr val="0000FF"/>
                </a:solidFill>
              </a:rPr>
              <a:t>Market in which brokers represent buyers and sellers and prices are determined by supply and demand. </a:t>
            </a:r>
          </a:p>
        </p:txBody>
      </p:sp>
      <p:sp>
        <p:nvSpPr>
          <p:cNvPr id="280582" name="Rectangle 6"/>
          <p:cNvSpPr>
            <a:spLocks noChangeArrowheads="1"/>
          </p:cNvSpPr>
          <p:nvPr/>
        </p:nvSpPr>
        <p:spPr bwMode="auto">
          <a:xfrm>
            <a:off x="381000" y="3048000"/>
            <a:ext cx="80772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>
                <a:solidFill>
                  <a:srgbClr val="0000FF"/>
                </a:solidFill>
              </a:rPr>
              <a:t>Trading </a:t>
            </a:r>
          </a:p>
          <a:p>
            <a:pPr marL="1143000" lvl="2" indent="-228600">
              <a:spcBef>
                <a:spcPct val="20000"/>
              </a:spcBef>
              <a:buClr>
                <a:srgbClr val="006600"/>
              </a:buClr>
              <a:buSzPct val="90000"/>
              <a:buFont typeface="Wingdings" pitchFamily="2" charset="2"/>
              <a:buChar char="u"/>
            </a:pPr>
            <a:r>
              <a:rPr lang="en-US" sz="2000">
                <a:solidFill>
                  <a:srgbClr val="0000FF"/>
                </a:solidFill>
              </a:rPr>
              <a:t>All trading in a specific stock is done at the post where that stock is assigned on the NYSE floor.</a:t>
            </a:r>
          </a:p>
          <a:p>
            <a:pPr marL="1143000" lvl="2" indent="-228600">
              <a:spcBef>
                <a:spcPct val="20000"/>
              </a:spcBef>
              <a:buClr>
                <a:srgbClr val="006600"/>
              </a:buClr>
              <a:buSzPct val="90000"/>
              <a:buFont typeface="Wingdings" pitchFamily="2" charset="2"/>
              <a:buChar char="u"/>
            </a:pPr>
            <a:r>
              <a:rPr lang="en-US" sz="2000">
                <a:solidFill>
                  <a:srgbClr val="0000FF"/>
                </a:solidFill>
              </a:rPr>
              <a:t>Trading is managed by the </a:t>
            </a:r>
            <a:r>
              <a:rPr lang="en-US" sz="2000" i="1">
                <a:solidFill>
                  <a:srgbClr val="0000FF"/>
                </a:solidFill>
              </a:rPr>
              <a:t>specialist</a:t>
            </a:r>
            <a:r>
              <a:rPr lang="en-US" sz="2000">
                <a:solidFill>
                  <a:srgbClr val="0000FF"/>
                </a:solidFill>
              </a:rPr>
              <a:t>.</a:t>
            </a:r>
          </a:p>
          <a:p>
            <a:pPr marL="1143000" lvl="2" indent="-228600">
              <a:spcBef>
                <a:spcPct val="20000"/>
              </a:spcBef>
              <a:buClr>
                <a:srgbClr val="006600"/>
              </a:buClr>
              <a:buSzPct val="90000"/>
              <a:buFont typeface="Wingdings" pitchFamily="2" charset="2"/>
              <a:buChar char="u"/>
            </a:pPr>
            <a:endParaRPr lang="en-US" sz="20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304800" y="1174750"/>
            <a:ext cx="84582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Electronic market 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NASDAQ National Market</a:t>
            </a:r>
          </a:p>
          <a:p>
            <a:pPr lvl="1" eaLnBrk="1" hangingPunct="1"/>
            <a:r>
              <a:rPr lang="en-US" sz="2800" dirty="0">
                <a:solidFill>
                  <a:srgbClr val="0000FF"/>
                </a:solidFill>
              </a:rPr>
              <a:t>NASDAQ </a:t>
            </a:r>
            <a:r>
              <a:rPr lang="en-US" sz="2800" dirty="0" err="1">
                <a:solidFill>
                  <a:srgbClr val="0000FF"/>
                </a:solidFill>
              </a:rPr>
              <a:t>SmallCap</a:t>
            </a:r>
            <a:r>
              <a:rPr lang="en-US" sz="2800" dirty="0">
                <a:solidFill>
                  <a:srgbClr val="0000FF"/>
                </a:solidFill>
              </a:rPr>
              <a:t> Market</a:t>
            </a: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0000FF"/>
                </a:solidFill>
              </a:rPr>
              <a:t>Negotiated </a:t>
            </a:r>
            <a:r>
              <a:rPr lang="en-US" sz="2800" dirty="0">
                <a:solidFill>
                  <a:srgbClr val="0000FF"/>
                </a:solidFill>
              </a:rPr>
              <a:t>market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Market makers are </a:t>
            </a:r>
            <a:r>
              <a:rPr lang="en-US" sz="2400" dirty="0" smtClean="0">
                <a:solidFill>
                  <a:srgbClr val="0000FF"/>
                </a:solidFill>
              </a:rPr>
              <a:t>dealers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They quote bid-ask prices (ask is greater than bid)</a:t>
            </a: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Bid: </a:t>
            </a:r>
            <a:r>
              <a:rPr lang="en-US" sz="2400" dirty="0">
                <a:solidFill>
                  <a:srgbClr val="0000FF"/>
                </a:solidFill>
              </a:rPr>
              <a:t>price dealer/market maker </a:t>
            </a:r>
            <a:r>
              <a:rPr lang="en-US" sz="2400" dirty="0" smtClean="0">
                <a:solidFill>
                  <a:srgbClr val="0000FF"/>
                </a:solidFill>
              </a:rPr>
              <a:t>buys</a:t>
            </a:r>
            <a:endParaRPr lang="en-US" sz="2400" dirty="0">
              <a:solidFill>
                <a:srgbClr val="0000FF"/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rgbClr val="006600"/>
              </a:buClr>
              <a:buSzPct val="120000"/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Ask: price dealer/market maker sells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06600"/>
              </a:buClr>
              <a:buSzPct val="75000"/>
              <a:buFont typeface="Wingdings" pitchFamily="2" charset="2"/>
              <a:buChar char="n"/>
            </a:pP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838200" y="533400"/>
            <a:ext cx="1758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>
                <a:latin typeface="Arial" charset="0"/>
              </a:rPr>
              <a:t>Nasdaq</a:t>
            </a:r>
          </a:p>
        </p:txBody>
      </p:sp>
    </p:spTree>
  </p:cSld>
  <p:clrMapOvr>
    <a:masterClrMapping/>
  </p:clrMapOvr>
  <p:transition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457200" y="1459707"/>
            <a:ext cx="8229600" cy="45259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Network of dealers standing ready to either buy or sell securities at specified prices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Dealers profit from spread between buy and sell prices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Handle unlisted securities</a:t>
            </a:r>
          </a:p>
          <a:p>
            <a:r>
              <a:rPr lang="en-US" sz="2000" dirty="0" err="1"/>
              <a:t>Nasdaq</a:t>
            </a:r>
            <a:r>
              <a:rPr lang="en-US" sz="2000" dirty="0"/>
              <a:t> </a:t>
            </a:r>
            <a:r>
              <a:rPr lang="en-US" sz="2000" dirty="0" err="1"/>
              <a:t>SmallCap</a:t>
            </a:r>
            <a:r>
              <a:rPr lang="en-US" sz="2000" dirty="0"/>
              <a:t> Market</a:t>
            </a:r>
          </a:p>
          <a:p>
            <a:pPr lvl="1"/>
            <a:r>
              <a:rPr lang="en-US" sz="2000" dirty="0"/>
              <a:t>800 small firms seeking </a:t>
            </a:r>
            <a:r>
              <a:rPr lang="en-US" sz="2000" dirty="0" err="1"/>
              <a:t>Nasdaq</a:t>
            </a:r>
            <a:r>
              <a:rPr lang="en-US" sz="2000" dirty="0"/>
              <a:t> market maker sponsorship</a:t>
            </a:r>
          </a:p>
          <a:p>
            <a:pPr lvl="1"/>
            <a:r>
              <a:rPr lang="en-US" sz="2000" dirty="0"/>
              <a:t>No penny stocks (price &lt; $1)</a:t>
            </a:r>
          </a:p>
          <a:p>
            <a:r>
              <a:rPr lang="en-US" sz="2000" dirty="0"/>
              <a:t>Over-the-Counter Bulletin Board</a:t>
            </a:r>
          </a:p>
          <a:p>
            <a:pPr lvl="1"/>
            <a:r>
              <a:rPr lang="en-US" sz="2000" dirty="0"/>
              <a:t>3,000+ securities offered by 300+ market makers</a:t>
            </a:r>
          </a:p>
          <a:p>
            <a:pPr lvl="1"/>
            <a:r>
              <a:rPr lang="en-US" sz="2000" dirty="0"/>
              <a:t>Penny stocks traded here</a:t>
            </a:r>
          </a:p>
          <a:p>
            <a:r>
              <a:rPr lang="en-US" sz="2000" dirty="0"/>
              <a:t>Electronic Communication Networks (ECNs)</a:t>
            </a:r>
          </a:p>
          <a:p>
            <a:pPr lvl="1"/>
            <a:r>
              <a:rPr lang="en-US" sz="2000" dirty="0"/>
              <a:t>Electronic market for institutional investors to trade with each </a:t>
            </a:r>
            <a:r>
              <a:rPr lang="en-US" sz="2000" dirty="0" smtClean="0"/>
              <a:t>other</a:t>
            </a:r>
          </a:p>
          <a:p>
            <a:pPr lvl="1"/>
            <a:r>
              <a:rPr lang="en-US" sz="2000" dirty="0" smtClean="0"/>
              <a:t>ECNs handle the after hours trading too</a:t>
            </a:r>
            <a:endParaRPr lang="en-US" sz="2000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42913" y="685800"/>
            <a:ext cx="82296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Over-the-Counter Markets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73918035"/>
      </p:ext>
    </p:extLst>
  </p:cSld>
  <p:clrMapOvr>
    <a:masterClrMapping/>
  </p:clrMapOvr>
  <p:transition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152400" y="1325562"/>
            <a:ext cx="8534400" cy="46815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5000"/>
              <a:buFont typeface="Wingdings" pitchFamily="2" charset="2"/>
              <a:buChar char="n"/>
              <a:defRPr sz="3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-"/>
              <a:defRPr sz="2800">
                <a:solidFill>
                  <a:srgbClr val="0000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90000"/>
              <a:buFont typeface="Wingdings" pitchFamily="2" charset="2"/>
              <a:buChar char="u"/>
              <a:defRPr sz="2400">
                <a:solidFill>
                  <a:srgbClr val="0000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Font typeface="Wingdings" pitchFamily="2" charset="2"/>
              <a:buChar char="Ø"/>
              <a:defRPr sz="2000">
                <a:solidFill>
                  <a:srgbClr val="0000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20000"/>
              <a:buChar char="»"/>
              <a:defRPr sz="2000">
                <a:solidFill>
                  <a:srgbClr val="0000FF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dirty="0" smtClean="0"/>
              <a:t>Provide a composite report of market behavior on a given day</a:t>
            </a:r>
          </a:p>
          <a:p>
            <a:pPr eaLnBrk="1" hangingPunct="1"/>
            <a:r>
              <a:rPr lang="en-US" sz="2400" dirty="0" smtClean="0"/>
              <a:t>Price Weighted: </a:t>
            </a:r>
            <a:r>
              <a:rPr lang="en-US" sz="2400" dirty="0"/>
              <a:t>D</a:t>
            </a:r>
            <a:r>
              <a:rPr lang="en-US" sz="2400" dirty="0" smtClean="0"/>
              <a:t>ow Jones Industrial Average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Value Weighted: S&amp;P500</a:t>
            </a:r>
          </a:p>
          <a:p>
            <a:pPr marL="457200" lvl="1" indent="0" eaLnBrk="1" hangingPunct="1">
              <a:buNone/>
            </a:pPr>
            <a:endParaRPr lang="en-US" sz="2400" dirty="0" smtClean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44500" y="762000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Equity Market Indicators/Indices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4038224"/>
      </p:ext>
    </p:extLst>
  </p:cSld>
  <p:clrMapOvr>
    <a:masterClrMapping/>
  </p:clrMapOvr>
  <p:transition>
    <p:pull/>
  </p:transition>
</p:sld>
</file>

<file path=ppt/theme/theme1.xml><?xml version="1.0" encoding="utf-8"?>
<a:theme xmlns:a="http://schemas.openxmlformats.org/drawingml/2006/main" name="Template">
  <a:themeElements>
    <a:clrScheme name="">
      <a:dk1>
        <a:srgbClr val="008000"/>
      </a:dk1>
      <a:lt1>
        <a:srgbClr val="E9FFFF"/>
      </a:lt1>
      <a:dk2>
        <a:srgbClr val="FFFFFF"/>
      </a:dk2>
      <a:lt2>
        <a:srgbClr val="333333"/>
      </a:lt2>
      <a:accent1>
        <a:srgbClr val="000000"/>
      </a:accent1>
      <a:accent2>
        <a:srgbClr val="FFFF66"/>
      </a:accent2>
      <a:accent3>
        <a:srgbClr val="F2FFFF"/>
      </a:accent3>
      <a:accent4>
        <a:srgbClr val="006C00"/>
      </a:accent4>
      <a:accent5>
        <a:srgbClr val="AAAAAA"/>
      </a:accent5>
      <a:accent6>
        <a:srgbClr val="E7E75C"/>
      </a:accent6>
      <a:hlink>
        <a:srgbClr val="CCCCFF"/>
      </a:hlink>
      <a:folHlink>
        <a:srgbClr val="CC3399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P:\M_Mattson\Supplements\Projects\Bodie\Ppt\Template.pot</Template>
  <TotalTime>31577</TotalTime>
  <Words>1261</Words>
  <Application>Microsoft Office PowerPoint</Application>
  <PresentationFormat>On-screen Show (4:3)</PresentationFormat>
  <Paragraphs>161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Template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Margin account</vt:lpstr>
      <vt:lpstr>PowerPoint Presentation</vt:lpstr>
      <vt:lpstr>PowerPoint Presentation</vt:lpstr>
      <vt:lpstr>PowerPoint Presentation</vt:lpstr>
    </vt:vector>
  </TitlesOfParts>
  <Company>Colorado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Investments</dc:title>
  <dc:creator>Rick Johnson</dc:creator>
  <cp:lastModifiedBy>Covrig, Vicentiu M</cp:lastModifiedBy>
  <cp:revision>223</cp:revision>
  <cp:lastPrinted>2002-02-16T09:24:22Z</cp:lastPrinted>
  <dcterms:created xsi:type="dcterms:W3CDTF">1998-03-08T20:26:56Z</dcterms:created>
  <dcterms:modified xsi:type="dcterms:W3CDTF">2014-01-28T01:46:23Z</dcterms:modified>
</cp:coreProperties>
</file>