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36" r:id="rId2"/>
    <p:sldId id="357" r:id="rId3"/>
    <p:sldId id="358" r:id="rId4"/>
    <p:sldId id="359" r:id="rId5"/>
    <p:sldId id="360" r:id="rId6"/>
    <p:sldId id="337" r:id="rId7"/>
    <p:sldId id="338" r:id="rId8"/>
    <p:sldId id="339" r:id="rId9"/>
    <p:sldId id="361" r:id="rId10"/>
    <p:sldId id="362" r:id="rId11"/>
    <p:sldId id="363" r:id="rId12"/>
    <p:sldId id="343" r:id="rId13"/>
    <p:sldId id="344" r:id="rId14"/>
    <p:sldId id="348" r:id="rId15"/>
    <p:sldId id="350" r:id="rId16"/>
    <p:sldId id="351" r:id="rId17"/>
    <p:sldId id="352" r:id="rId18"/>
    <p:sldId id="364" r:id="rId19"/>
    <p:sldId id="356" r:id="rId20"/>
  </p:sldIdLst>
  <p:sldSz cx="9144000" cy="6858000" type="screen4x3"/>
  <p:notesSz cx="66230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FF"/>
    <a:srgbClr val="6600FF"/>
    <a:srgbClr val="FFFF00"/>
    <a:srgbClr val="CC00FF"/>
    <a:srgbClr val="FF0000"/>
    <a:srgbClr val="FF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396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B3497B-2326-4685-A982-BDBC1A6C5A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41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35013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650" y="4660900"/>
            <a:ext cx="4857750" cy="441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34CCC5-425D-4FA6-913B-380EE61BB9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34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D9B4B-C1EC-498E-B427-832E7E0D7042}" type="slidenum">
              <a:rPr lang="en-US"/>
              <a:pPr/>
              <a:t>1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7596"/>
      </p:ext>
    </p:extLst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85663"/>
      </p:ext>
    </p:extLst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09600"/>
            <a:ext cx="2286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09600"/>
            <a:ext cx="6705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61371"/>
      </p:ext>
    </p:extLst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98305"/>
      </p:ext>
    </p:extLst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5425913"/>
      </p:ext>
    </p:extLst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46257"/>
      </p:ext>
    </p:extLst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37055"/>
      </p:ext>
    </p:extLst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23454"/>
      </p:ext>
    </p:extLst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672411"/>
      </p:ext>
    </p:extLst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397750"/>
      </p:ext>
    </p:extLst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257848"/>
      </p:ext>
    </p:extLst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-19050" y="6000750"/>
            <a:ext cx="9258300" cy="914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66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0" y="0"/>
            <a:ext cx="9201150" cy="62865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143000"/>
          </a:xfrm>
          <a:prstGeom prst="rect">
            <a:avLst/>
          </a:prstGeom>
          <a:gradFill rotWithShape="0">
            <a:gsLst>
              <a:gs pos="0">
                <a:srgbClr val="0066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76200" y="184150"/>
            <a:ext cx="37338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sz="2400">
                <a:solidFill>
                  <a:srgbClr val="00CCFF"/>
                </a:solidFill>
              </a:rPr>
              <a:t>Vicentiu Covrig</a:t>
            </a:r>
            <a:endParaRPr lang="en-US" sz="2000">
              <a:solidFill>
                <a:srgbClr val="00CCFF"/>
              </a:solidFill>
            </a:endParaRPr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3505200" y="6553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31934F66-FE6C-4C0B-B9E9-EE3016CDA0C5}" type="slidenum">
              <a:rPr lang="en-US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ctr"/>
              <a:t>‹#›</a:t>
            </a:fld>
            <a:endParaRPr lang="en-US" sz="1600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pull/>
  </p:transition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5000"/>
        <a:buFont typeface="Wingdings" pitchFamily="2" charset="2"/>
        <a:buChar char="n"/>
        <a:defRPr sz="3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-"/>
        <a:defRPr sz="2800">
          <a:solidFill>
            <a:srgbClr val="0000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90000"/>
        <a:buFont typeface="Wingdings" pitchFamily="2" charset="2"/>
        <a:buChar char="u"/>
        <a:defRPr sz="2400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Font typeface="Wingdings" pitchFamily="2" charset="2"/>
        <a:buChar char="Ø"/>
        <a:defRPr sz="2000">
          <a:solidFill>
            <a:srgbClr val="0000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2" descr="coins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2284413"/>
            <a:ext cx="3941762" cy="37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90600"/>
            <a:ext cx="91440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66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66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600" dirty="0" smtClean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Securities </a:t>
            </a:r>
            <a:r>
              <a:rPr lang="en-US" sz="66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Markets</a:t>
            </a:r>
          </a:p>
          <a:p>
            <a:pPr>
              <a:lnSpc>
                <a:spcPct val="80000"/>
              </a:lnSpc>
            </a:pPr>
            <a:r>
              <a:rPr lang="en-US" sz="44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(chapter </a:t>
            </a:r>
            <a:r>
              <a:rPr lang="en-US" sz="4400" dirty="0" smtClean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</a:t>
            </a:r>
            <a:r>
              <a:rPr lang="en-US" sz="66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66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6600" dirty="0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-114300" y="609600"/>
            <a:ext cx="9258300" cy="914400"/>
          </a:xfrm>
          <a:prstGeom prst="rect">
            <a:avLst/>
          </a:prstGeom>
          <a:gradFill rotWithShape="0">
            <a:gsLst>
              <a:gs pos="0">
                <a:srgbClr val="0066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dirty="0" smtClean="0"/>
              <a:t>US equity markets account for a decreasing share of world’s stock market capitalization</a:t>
            </a:r>
          </a:p>
          <a:p>
            <a:pPr lvl="1" eaLnBrk="1" hangingPunct="1"/>
            <a:r>
              <a:rPr lang="en-US" dirty="0" smtClean="0"/>
              <a:t>Many different equity markets exist</a:t>
            </a:r>
          </a:p>
          <a:p>
            <a:pPr eaLnBrk="1" hangingPunct="1"/>
            <a:r>
              <a:rPr lang="en-US" dirty="0" smtClean="0"/>
              <a:t>Emerging market: Stable political system, low regulation, low standardization in trading activity</a:t>
            </a:r>
          </a:p>
          <a:p>
            <a:pPr lvl="1" eaLnBrk="1" hangingPunct="1"/>
            <a:r>
              <a:rPr lang="en-US" dirty="0" smtClean="0"/>
              <a:t>Risks: Illiquidity, lack of information, political uncertainty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5613" y="632619"/>
            <a:ext cx="8229600" cy="7159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Foreign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6234439"/>
      </p:ext>
    </p:extLst>
  </p:cSld>
  <p:clrMapOvr>
    <a:masterClrMapping/>
  </p:clrMapOvr>
  <p:transition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152400" y="1325562"/>
            <a:ext cx="8534400" cy="46815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Provide a composite report of market behavior on a given day</a:t>
            </a:r>
          </a:p>
          <a:p>
            <a:pPr eaLnBrk="1" hangingPunct="1"/>
            <a:r>
              <a:rPr lang="en-US" sz="2400" dirty="0" smtClean="0"/>
              <a:t>Dow Jones Industrial Average</a:t>
            </a:r>
          </a:p>
          <a:p>
            <a:pPr lvl="1" eaLnBrk="1" hangingPunct="1"/>
            <a:r>
              <a:rPr lang="en-US" sz="2400" dirty="0" smtClean="0"/>
              <a:t>Composed of 30 “blue-chip” stocks</a:t>
            </a:r>
          </a:p>
          <a:p>
            <a:pPr lvl="1" eaLnBrk="1" hangingPunct="1"/>
            <a:r>
              <a:rPr lang="en-US" sz="2400" dirty="0" smtClean="0"/>
              <a:t>Price-weighted index: Essentially adds the prices of 30 stocks, divides by 30</a:t>
            </a:r>
          </a:p>
          <a:p>
            <a:pPr lvl="2" eaLnBrk="1" hangingPunct="1"/>
            <a:r>
              <a:rPr lang="en-US" dirty="0" smtClean="0"/>
              <a:t>Adjusted for stock splits, stock dividends</a:t>
            </a:r>
          </a:p>
          <a:p>
            <a:pPr lvl="1" eaLnBrk="1" hangingPunct="1"/>
            <a:r>
              <a:rPr lang="en-US" sz="2400" dirty="0" smtClean="0"/>
              <a:t>Oldest, most well-known measure</a:t>
            </a:r>
          </a:p>
          <a:p>
            <a:r>
              <a:rPr lang="en-US" sz="2800" dirty="0"/>
              <a:t>Charles Dow and Edward Davis Jones</a:t>
            </a:r>
          </a:p>
          <a:p>
            <a:pPr lvl="1"/>
            <a:r>
              <a:rPr lang="en-US" sz="2400" dirty="0"/>
              <a:t>Credited with inventing the stock </a:t>
            </a:r>
            <a:r>
              <a:rPr lang="en-US" sz="2400" dirty="0" smtClean="0"/>
              <a:t>index</a:t>
            </a:r>
            <a:endParaRPr lang="en-US" sz="2000" dirty="0"/>
          </a:p>
          <a:p>
            <a:pPr lvl="1"/>
            <a:r>
              <a:rPr lang="en-US" sz="2400" dirty="0"/>
              <a:t>DJIA was started in 1896 with 12 stocks</a:t>
            </a:r>
          </a:p>
          <a:p>
            <a:r>
              <a:rPr lang="en-US" sz="2800" dirty="0"/>
              <a:t>DJUA, DJTA</a:t>
            </a:r>
          </a:p>
          <a:p>
            <a:pPr lvl="1" eaLnBrk="1" hangingPunct="1"/>
            <a:endParaRPr lang="en-US" sz="2400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44500" y="76200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Equity Market Indicators/Indices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038224"/>
      </p:ext>
    </p:extLst>
  </p:cSld>
  <p:clrMapOvr>
    <a:masterClrMapping/>
  </p:clrMapOvr>
  <p:transition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2286000" y="457200"/>
            <a:ext cx="64008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Problems with price-weighted averages</a:t>
            </a:r>
          </a:p>
        </p:txBody>
      </p:sp>
      <p:sp>
        <p:nvSpPr>
          <p:cNvPr id="286725" name="Rectangle 5"/>
          <p:cNvSpPr>
            <a:spLocks noChangeArrowheads="1"/>
          </p:cNvSpPr>
          <p:nvPr/>
        </p:nvSpPr>
        <p:spPr bwMode="auto">
          <a:xfrm>
            <a:off x="2209800" y="1219200"/>
            <a:ext cx="6705600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Stock splits require changes in the divisor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Larger priced stocks move the index more than smaller priced stocks for the same % price move.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A $100 stock that increases 10% changes by $10.  A $10 stock that increases 10% changes by $1.  A change of $10 moves the DJIA ten times more than a $1 change.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Difficult to index to a price-weighted average. </a:t>
            </a:r>
          </a:p>
        </p:txBody>
      </p:sp>
      <p:sp>
        <p:nvSpPr>
          <p:cNvPr id="286726" name="Rectangle 6"/>
          <p:cNvSpPr>
            <a:spLocks noChangeArrowheads="1"/>
          </p:cNvSpPr>
          <p:nvPr/>
        </p:nvSpPr>
        <p:spPr bwMode="auto">
          <a:xfrm>
            <a:off x="49213" y="0"/>
            <a:ext cx="2651125" cy="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27" name="Group 7"/>
          <p:cNvGraphicFramePr>
            <a:graphicFrameLocks noGrp="1"/>
          </p:cNvGraphicFramePr>
          <p:nvPr/>
        </p:nvGraphicFramePr>
        <p:xfrm>
          <a:off x="49213" y="0"/>
          <a:ext cx="2160587" cy="6858000"/>
        </p:xfrm>
        <a:graphic>
          <a:graphicData uri="http://schemas.openxmlformats.org/drawingml/2006/table">
            <a:tbl>
              <a:tblPr/>
              <a:tblGrid>
                <a:gridCol w="2160587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3M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Alcoa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Altria Group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American Express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American International Group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Boeing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Caterpillar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Citigroup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Coca-Cola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E.I. DuPont de Nemours &amp; Co.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Exxon Mobil Corp.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General Electric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General Motors Corp.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Hewlett-Packard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Home Depot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Honeywell International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Intel Corp.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International Business Machines Corp.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Johnson &amp; Johnson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JPMorgan Chase &amp;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McDonald's Corp.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Merck &amp; Co.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Microsoft Corp.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Pfizer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Procter &amp; Gamble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SBC Communications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United Technologies Corp.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Verizon Communications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Wal-Mart Stores Inc.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C4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Walt Disney Co.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 &amp; Poor’s 500 Index</a:t>
            </a:r>
          </a:p>
        </p:txBody>
      </p:sp>
      <p:sp>
        <p:nvSpPr>
          <p:cNvPr id="287749" name="Rectangle 5"/>
          <p:cNvSpPr>
            <a:spLocks noChangeArrowheads="1"/>
          </p:cNvSpPr>
          <p:nvPr/>
        </p:nvSpPr>
        <p:spPr bwMode="auto">
          <a:xfrm>
            <a:off x="457200" y="1447800"/>
            <a:ext cx="83820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The 500-firm index started in 1957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Value weighted index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000">
                <a:solidFill>
                  <a:srgbClr val="0000FF"/>
                </a:solidFill>
              </a:rPr>
              <a:t>Determine market capitalization of each firm (stock price </a:t>
            </a:r>
            <a:r>
              <a:rPr lang="en-US" sz="2000">
                <a:solidFill>
                  <a:srgbClr val="0000FF"/>
                </a:solidFill>
                <a:cs typeface="Arial" charset="0"/>
              </a:rPr>
              <a:t>× shares outstanding)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000">
                <a:solidFill>
                  <a:srgbClr val="0000FF"/>
                </a:solidFill>
                <a:cs typeface="Arial" charset="0"/>
              </a:rPr>
              <a:t>Add up the market capitalization for all 500 firms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120000"/>
            </a:pPr>
            <a:endParaRPr lang="en-US" sz="2400">
              <a:solidFill>
                <a:srgbClr val="0000FF"/>
              </a:solidFill>
              <a:cs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endParaRPr lang="en-US" sz="2400">
              <a:solidFill>
                <a:srgbClr val="0000FF"/>
              </a:solidFill>
              <a:cs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  <a:cs typeface="Arial" charset="0"/>
              </a:rPr>
              <a:t>Generally the largest 500 firms in the U.S.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000">
                <a:solidFill>
                  <a:srgbClr val="0000FF"/>
                </a:solidFill>
                <a:cs typeface="Arial" charset="0"/>
              </a:rPr>
              <a:t>However, it is designed to match the sectors weights of the overall market composition.</a:t>
            </a:r>
          </a:p>
        </p:txBody>
      </p:sp>
      <p:sp>
        <p:nvSpPr>
          <p:cNvPr id="287750" name="Rectangle 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Popular Indices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>
                <a:solidFill>
                  <a:srgbClr val="0000FF"/>
                </a:solidFill>
              </a:rPr>
              <a:t>Russell Indexes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800">
                <a:solidFill>
                  <a:srgbClr val="0000FF"/>
                </a:solidFill>
              </a:rPr>
              <a:t>Russell 3000 uses the 3,000 largest U.S. companies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400">
                <a:solidFill>
                  <a:srgbClr val="0000FF"/>
                </a:solidFill>
              </a:rPr>
              <a:t>Represents 98% of the investable US equity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800">
                <a:solidFill>
                  <a:srgbClr val="0000FF"/>
                </a:solidFill>
              </a:rPr>
              <a:t>Russell 1000 uses the 1,000 largest U.S. companies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400">
                <a:solidFill>
                  <a:srgbClr val="0000FF"/>
                </a:solidFill>
              </a:rPr>
              <a:t>Represents 92% of the investable US equity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800">
                <a:solidFill>
                  <a:srgbClr val="0000FF"/>
                </a:solidFill>
              </a:rPr>
              <a:t>Russell 2000 uses the 2,000 smallest companies n the Russell 3000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400">
                <a:solidFill>
                  <a:srgbClr val="0000FF"/>
                </a:solidFill>
              </a:rPr>
              <a:t>Considered a small cap index.</a:t>
            </a:r>
          </a:p>
        </p:txBody>
      </p:sp>
    </p:spTree>
  </p:cSld>
  <p:clrMapOvr>
    <a:masterClrMapping/>
  </p:clrMapOvr>
  <p:transition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892" name="Picture 4" descr="Chart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0"/>
            <a:ext cx="91440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3893" name="Rectangle 5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Nasdaq Indexes</a:t>
            </a:r>
          </a:p>
        </p:txBody>
      </p:sp>
      <p:sp>
        <p:nvSpPr>
          <p:cNvPr id="293894" name="Rectangle 6"/>
          <p:cNvSpPr>
            <a:spLocks noChangeArrowheads="1"/>
          </p:cNvSpPr>
          <p:nvPr/>
        </p:nvSpPr>
        <p:spPr bwMode="auto">
          <a:xfrm>
            <a:off x="457200" y="1371600"/>
            <a:ext cx="792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Nasdaq Composite Index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All common stocks listed on the Nasdaq Stock Market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3,175 firms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Market value-weighted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Nasdaq 100 Index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Largest 100 firms on the Nasdaq Stock Market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Large stock index, but technology oriented</a:t>
            </a:r>
          </a:p>
        </p:txBody>
      </p:sp>
    </p:spTree>
  </p:cSld>
  <p:clrMapOvr>
    <a:masterClrMapping/>
  </p:clrMapOvr>
  <p:transition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6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36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 &amp; Poor’s</a:t>
            </a:r>
          </a:p>
        </p:txBody>
      </p:sp>
      <p:sp>
        <p:nvSpPr>
          <p:cNvPr id="294917" name="Rectangle 5"/>
          <p:cNvSpPr>
            <a:spLocks noChangeArrowheads="1"/>
          </p:cNvSpPr>
          <p:nvPr/>
        </p:nvSpPr>
        <p:spPr bwMode="auto">
          <a:xfrm>
            <a:off x="609600" y="14478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dirty="0">
                <a:solidFill>
                  <a:srgbClr val="0000FF"/>
                </a:solidFill>
              </a:rPr>
              <a:t>S&amp;P 500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dirty="0">
                <a:solidFill>
                  <a:srgbClr val="0000FF"/>
                </a:solidFill>
              </a:rPr>
              <a:t>S&amp;P </a:t>
            </a:r>
            <a:r>
              <a:rPr lang="en-US" dirty="0" err="1">
                <a:solidFill>
                  <a:srgbClr val="0000FF"/>
                </a:solidFill>
              </a:rPr>
              <a:t>MidCap</a:t>
            </a:r>
            <a:r>
              <a:rPr lang="en-US" dirty="0">
                <a:solidFill>
                  <a:srgbClr val="0000FF"/>
                </a:solidFill>
              </a:rPr>
              <a:t> 400 Index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400 firms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Stocks with market caps of $1.5 to $10 billion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dirty="0">
                <a:solidFill>
                  <a:srgbClr val="0000FF"/>
                </a:solidFill>
              </a:rPr>
              <a:t>S&amp;P </a:t>
            </a:r>
            <a:r>
              <a:rPr lang="en-US" dirty="0" err="1">
                <a:solidFill>
                  <a:srgbClr val="0000FF"/>
                </a:solidFill>
              </a:rPr>
              <a:t>SmallCap</a:t>
            </a:r>
            <a:r>
              <a:rPr lang="en-US" dirty="0">
                <a:solidFill>
                  <a:srgbClr val="0000FF"/>
                </a:solidFill>
              </a:rPr>
              <a:t> 600 Index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600 firms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Average market cap of $600 million</a:t>
            </a:r>
          </a:p>
        </p:txBody>
      </p:sp>
    </p:spTree>
  </p:cSld>
  <p:clrMapOvr>
    <a:masterClrMapping/>
  </p:clrMapOvr>
  <p:transition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940" name="Picture 4" descr="j0400664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5941" name="Rectangle 5"/>
          <p:cNvSpPr>
            <a:spLocks noChangeArrowheads="1"/>
          </p:cNvSpPr>
          <p:nvPr/>
        </p:nvSpPr>
        <p:spPr bwMode="auto">
          <a:xfrm>
            <a:off x="457200" y="457200"/>
            <a:ext cx="82296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Global Stock Indexes</a:t>
            </a:r>
          </a:p>
        </p:txBody>
      </p:sp>
      <p:sp>
        <p:nvSpPr>
          <p:cNvPr id="295942" name="Rectangle 6"/>
          <p:cNvSpPr>
            <a:spLocks noChangeArrowheads="1"/>
          </p:cNvSpPr>
          <p:nvPr/>
        </p:nvSpPr>
        <p:spPr bwMode="auto">
          <a:xfrm>
            <a:off x="1371600" y="1371600"/>
            <a:ext cx="6705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Major Local Stock Market Index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Nikkei, Dax, FTSE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endParaRPr lang="en-US" sz="240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0000FF"/>
                </a:solidFill>
              </a:rPr>
              <a:t>Morgan Stanley Capital International Indexes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Global, regional, and local indexes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Emerging and developed markets </a:t>
            </a:r>
          </a:p>
        </p:txBody>
      </p:sp>
    </p:spTree>
  </p:cSld>
  <p:clrMapOvr>
    <a:masterClrMapping/>
  </p:clrMapOvr>
  <p:transition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mtClean="0"/>
              <a:t>Secondary bond market is primarily an over-the-counter network of dealers</a:t>
            </a:r>
          </a:p>
          <a:p>
            <a:pPr lvl="1" eaLnBrk="1" hangingPunct="1"/>
            <a:r>
              <a:rPr lang="en-US" smtClean="0"/>
              <a:t>NYSE features an automated bond system to execute orders.</a:t>
            </a:r>
          </a:p>
          <a:p>
            <a:pPr lvl="2" eaLnBrk="1" hangingPunct="1"/>
            <a:r>
              <a:rPr lang="en-US" smtClean="0"/>
              <a:t>Mostly corporate bonds, thinly traded</a:t>
            </a:r>
          </a:p>
          <a:p>
            <a:pPr lvl="1" eaLnBrk="1" hangingPunct="1"/>
            <a:r>
              <a:rPr lang="en-US" smtClean="0"/>
              <a:t>Treasury and agency bonds actively trade in dealer markets</a:t>
            </a:r>
          </a:p>
          <a:p>
            <a:pPr lvl="2" eaLnBrk="1" hangingPunct="1"/>
            <a:r>
              <a:rPr lang="en-US" smtClean="0"/>
              <a:t>Municipal bonds less actively traded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392113" y="746919"/>
            <a:ext cx="8229600" cy="47228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Bond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6868230"/>
      </p:ext>
    </p:extLst>
  </p:cSld>
  <p:clrMapOvr>
    <a:masterClrMapping/>
  </p:clrMapOvr>
  <p:transition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457200" y="685800"/>
            <a:ext cx="7793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70000"/>
              </a:lnSpc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Learning objectives</a:t>
            </a:r>
          </a:p>
        </p:txBody>
      </p:sp>
      <p:sp>
        <p:nvSpPr>
          <p:cNvPr id="300037" name="Rectangle 5"/>
          <p:cNvSpPr>
            <a:spLocks noChangeArrowheads="1"/>
          </p:cNvSpPr>
          <p:nvPr/>
        </p:nvSpPr>
        <p:spPr bwMode="auto">
          <a:xfrm>
            <a:off x="228600" y="1600200"/>
            <a:ext cx="8763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Discuss the differences between primary and secondary markets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Know the IPO process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Discuss </a:t>
            </a:r>
            <a:r>
              <a:rPr lang="en-US" sz="2400" dirty="0">
                <a:solidFill>
                  <a:srgbClr val="0000FF"/>
                </a:solidFill>
              </a:rPr>
              <a:t>the </a:t>
            </a:r>
            <a:r>
              <a:rPr lang="en-US" sz="2400" dirty="0" smtClean="0">
                <a:solidFill>
                  <a:srgbClr val="0000FF"/>
                </a:solidFill>
              </a:rPr>
              <a:t>differences between NYSE</a:t>
            </a:r>
            <a:r>
              <a:rPr lang="en-US" sz="2400" dirty="0">
                <a:solidFill>
                  <a:srgbClr val="0000FF"/>
                </a:solidFill>
              </a:rPr>
              <a:t>, AMEX and </a:t>
            </a:r>
            <a:r>
              <a:rPr lang="en-US" sz="2400" dirty="0" err="1" smtClean="0">
                <a:solidFill>
                  <a:srgbClr val="0000FF"/>
                </a:solidFill>
              </a:rPr>
              <a:t>Nasdaq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OTC markets 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Discuss </a:t>
            </a:r>
            <a:r>
              <a:rPr lang="en-US" sz="2400" dirty="0">
                <a:solidFill>
                  <a:srgbClr val="0000FF"/>
                </a:solidFill>
              </a:rPr>
              <a:t>the DJIA </a:t>
            </a:r>
            <a:r>
              <a:rPr lang="en-US" sz="2400" dirty="0" smtClean="0">
                <a:solidFill>
                  <a:srgbClr val="0000FF"/>
                </a:solidFill>
              </a:rPr>
              <a:t>and S&amp;P </a:t>
            </a:r>
            <a:r>
              <a:rPr lang="en-US" sz="2400" dirty="0">
                <a:solidFill>
                  <a:srgbClr val="0000FF"/>
                </a:solidFill>
              </a:rPr>
              <a:t>indices.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Differences between price weighted and value weighted indices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dirty="0" smtClean="0"/>
              <a:t>Help firms and governments raise cash by selling claims against themselves</a:t>
            </a:r>
          </a:p>
          <a:p>
            <a:pPr eaLnBrk="1" hangingPunct="1"/>
            <a:r>
              <a:rPr lang="en-US" dirty="0" smtClean="0"/>
              <a:t>Provide a place where investors can buy and sell securities ( investments)</a:t>
            </a:r>
          </a:p>
          <a:p>
            <a:pPr eaLnBrk="1" hangingPunct="1"/>
            <a:r>
              <a:rPr lang="en-US" dirty="0" smtClean="0"/>
              <a:t>Help the private companies to become public and original investors to cash out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762000"/>
            <a:ext cx="82296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The Role of Financial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8288857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612776"/>
            <a:ext cx="8229600" cy="60642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Primary </a:t>
            </a:r>
            <a:r>
              <a:rPr lang="en-US" sz="3200" dirty="0" err="1" smtClean="0"/>
              <a:t>vs</a:t>
            </a:r>
            <a:r>
              <a:rPr lang="en-US" sz="3200" dirty="0" smtClean="0"/>
              <a:t> Secondary Markets</a:t>
            </a:r>
            <a:endParaRPr lang="en-US" sz="3200" dirty="0"/>
          </a:p>
        </p:txBody>
      </p:sp>
      <p:pic>
        <p:nvPicPr>
          <p:cNvPr id="5" name="Picture 6" descr="j03139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32385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0" y="1371600"/>
            <a:ext cx="5334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New securities are issued with the help of investment banks (or underwriter)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New issues are sold on the </a:t>
            </a:r>
            <a:r>
              <a:rPr lang="en-US" sz="2400" i="1" dirty="0">
                <a:solidFill>
                  <a:srgbClr val="0000FF"/>
                </a:solidFill>
              </a:rPr>
              <a:t>primary market</a:t>
            </a:r>
            <a:r>
              <a:rPr lang="en-US" sz="2400" dirty="0">
                <a:solidFill>
                  <a:srgbClr val="0000FF"/>
                </a:solidFill>
              </a:rPr>
              <a:t> first, and subsequently sell on the </a:t>
            </a:r>
            <a:r>
              <a:rPr lang="en-US" sz="2400" i="1" dirty="0">
                <a:solidFill>
                  <a:srgbClr val="0000FF"/>
                </a:solidFill>
              </a:rPr>
              <a:t>secondary market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The secondary markets are the security exchanges.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The selling of shares for the first time in a new company is called a </a:t>
            </a:r>
            <a:r>
              <a:rPr lang="en-US" sz="2400" u="sng" dirty="0">
                <a:solidFill>
                  <a:srgbClr val="0000FF"/>
                </a:solidFill>
              </a:rPr>
              <a:t>initial public offering (IPO)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A </a:t>
            </a:r>
            <a:r>
              <a:rPr lang="en-US" sz="2400" dirty="0">
                <a:solidFill>
                  <a:srgbClr val="0000FF"/>
                </a:solidFill>
              </a:rPr>
              <a:t>private placement means new securities are sold directly to investors, bypassing the open market</a:t>
            </a:r>
          </a:p>
          <a:p>
            <a:pPr lvl="1" eaLnBrk="1" hangingPunct="1"/>
            <a:r>
              <a:rPr lang="en-US" sz="2400" dirty="0">
                <a:solidFill>
                  <a:srgbClr val="0000FF"/>
                </a:solidFill>
              </a:rPr>
              <a:t>Registration not required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630948"/>
      </p:ext>
    </p:extLst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Underwriting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olidFill>
                  <a:srgbClr val="0000FF"/>
                </a:solidFill>
              </a:rPr>
              <a:t>Investment banks</a:t>
            </a:r>
            <a:r>
              <a:rPr lang="en-US" sz="2000" dirty="0">
                <a:solidFill>
                  <a:srgbClr val="0000FF"/>
                </a:solidFill>
                <a:cs typeface="Times New Roman" pitchFamily="18" charset="0"/>
              </a:rPr>
              <a:t>: </a:t>
            </a:r>
            <a:r>
              <a:rPr lang="en-US" sz="2000" dirty="0">
                <a:solidFill>
                  <a:srgbClr val="0000FF"/>
                </a:solidFill>
              </a:rPr>
              <a:t>advise or underwrite new issues; distribute shares to institutional investors through road </a:t>
            </a:r>
            <a:r>
              <a:rPr lang="en-US" sz="2000" dirty="0" smtClean="0">
                <a:solidFill>
                  <a:srgbClr val="0000FF"/>
                </a:solidFill>
              </a:rPr>
              <a:t>shows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olidFill>
                  <a:srgbClr val="0000FF"/>
                </a:solidFill>
              </a:rPr>
              <a:t>For Large Issues, a Syndicate is Used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Hot </a:t>
            </a:r>
            <a:r>
              <a:rPr lang="en-US" sz="2000" dirty="0">
                <a:solidFill>
                  <a:srgbClr val="0000FF"/>
                </a:solidFill>
              </a:rPr>
              <a:t>Issue Market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During some periods, over 50 news firms go public every month.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Many investors want these shares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Initial returns are high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Who </a:t>
            </a:r>
            <a:r>
              <a:rPr lang="en-US" sz="2000" dirty="0">
                <a:solidFill>
                  <a:srgbClr val="0000FF"/>
                </a:solidFill>
              </a:rPr>
              <a:t>gets shares?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Those who want shares ask their broker.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When more shares are sought, than are being issued, priority tends to go to the large shareholders and the broker’s best clients. 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If you are a small-money investor and receive shares of an IPO, look out, it may be a lemon!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6386"/>
      </p:ext>
    </p:extLst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Markets where investors trade previously issued securities</a:t>
            </a:r>
          </a:p>
          <a:p>
            <a:pPr eaLnBrk="1" hangingPunct="1"/>
            <a:r>
              <a:rPr lang="en-US" sz="2400" dirty="0" smtClean="0"/>
              <a:t>Auction markets involve bidding in a specific physical location (example NYSE)</a:t>
            </a:r>
          </a:p>
          <a:p>
            <a:pPr lvl="1" eaLnBrk="1" hangingPunct="1"/>
            <a:r>
              <a:rPr lang="en-US" sz="2400" dirty="0" smtClean="0"/>
              <a:t>Brokers represent investors for a fee</a:t>
            </a:r>
          </a:p>
          <a:p>
            <a:pPr lvl="1" eaLnBrk="1" hangingPunct="1"/>
            <a:r>
              <a:rPr lang="en-US" sz="2400" dirty="0" smtClean="0"/>
              <a:t>Others trade for their own account</a:t>
            </a:r>
          </a:p>
          <a:p>
            <a:pPr eaLnBrk="1" hangingPunct="1"/>
            <a:r>
              <a:rPr lang="en-US" sz="2400" dirty="0" smtClean="0"/>
              <a:t>Negotiated markets consist of decentralized dealer network (example NASDAQ, Bond markets, FX markets)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17513" y="685800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Secondary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8798290"/>
      </p:ext>
    </p:extLst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Equity Markets</a:t>
            </a:r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533400" y="1295400"/>
            <a:ext cx="5410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1800">
                <a:solidFill>
                  <a:srgbClr val="0000FF"/>
                </a:solidFill>
              </a:rPr>
              <a:t>New York Stock Exchange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1800">
                <a:solidFill>
                  <a:srgbClr val="0000FF"/>
                </a:solidFill>
              </a:rPr>
              <a:t>An Agency Auction Market 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1800">
                <a:solidFill>
                  <a:srgbClr val="0000FF"/>
                </a:solidFill>
              </a:rPr>
              <a:t>Market in which brokers represent buyers and sellers and prices are determined by supply and demand. </a:t>
            </a:r>
          </a:p>
        </p:txBody>
      </p:sp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381000" y="3048000"/>
            <a:ext cx="80772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Trading 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000">
                <a:solidFill>
                  <a:srgbClr val="0000FF"/>
                </a:solidFill>
              </a:rPr>
              <a:t>All trading in a specific stock is done at the post where that stock is assigned on the NYSE floor.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000">
                <a:solidFill>
                  <a:srgbClr val="0000FF"/>
                </a:solidFill>
              </a:rPr>
              <a:t>Trading is managed by the </a:t>
            </a:r>
            <a:r>
              <a:rPr lang="en-US" sz="2000" i="1">
                <a:solidFill>
                  <a:srgbClr val="0000FF"/>
                </a:solidFill>
              </a:rPr>
              <a:t>specialist</a:t>
            </a:r>
            <a:r>
              <a:rPr lang="en-US" sz="2000">
                <a:solidFill>
                  <a:srgbClr val="0000FF"/>
                </a:solidFill>
              </a:rPr>
              <a:t>.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endParaRPr lang="en-US" sz="20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533400" y="1828800"/>
            <a:ext cx="7239000" cy="31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AMEX is also a specialist auction market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Lower listing standards than NYSE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More than 1,000 listings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Exchange </a:t>
            </a:r>
            <a:r>
              <a:rPr lang="en-US" sz="2400" dirty="0">
                <a:solidFill>
                  <a:srgbClr val="0000FF"/>
                </a:solidFill>
              </a:rPr>
              <a:t>Traded Funds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HOLDRs</a:t>
            </a:r>
            <a:endParaRPr lang="en-US" sz="2400" dirty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structured </a:t>
            </a:r>
            <a:r>
              <a:rPr lang="en-US" sz="2400" dirty="0">
                <a:solidFill>
                  <a:srgbClr val="0000FF"/>
                </a:solidFill>
              </a:rPr>
              <a:t>products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www.amex.com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281605" name="Picture 5" descr="MMj0395720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343400"/>
            <a:ext cx="13716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685800" y="609600"/>
            <a:ext cx="541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Arial" charset="0"/>
              </a:rPr>
              <a:t>American</a:t>
            </a:r>
            <a:r>
              <a:rPr lang="en-US" sz="1800">
                <a:latin typeface="Arial" charset="0"/>
              </a:rPr>
              <a:t> </a:t>
            </a:r>
            <a:r>
              <a:rPr lang="en-US" sz="3600">
                <a:latin typeface="Arial" charset="0"/>
              </a:rPr>
              <a:t>Stock</a:t>
            </a:r>
            <a:r>
              <a:rPr lang="en-US" sz="1800">
                <a:latin typeface="Arial" charset="0"/>
              </a:rPr>
              <a:t> </a:t>
            </a:r>
            <a:r>
              <a:rPr lang="en-US" sz="3600">
                <a:latin typeface="Arial" charset="0"/>
              </a:rPr>
              <a:t>Exchange</a:t>
            </a:r>
          </a:p>
        </p:txBody>
      </p:sp>
    </p:spTree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304800" y="1174750"/>
            <a:ext cx="8458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Electronic market 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NASDAQ National Market</a:t>
            </a:r>
          </a:p>
          <a:p>
            <a:pPr lvl="1" eaLnBrk="1" hangingPunct="1"/>
            <a:r>
              <a:rPr lang="en-US" sz="2800" dirty="0">
                <a:solidFill>
                  <a:srgbClr val="0000FF"/>
                </a:solidFill>
              </a:rPr>
              <a:t>NASDAQ </a:t>
            </a:r>
            <a:r>
              <a:rPr lang="en-US" sz="2800" dirty="0" err="1">
                <a:solidFill>
                  <a:srgbClr val="0000FF"/>
                </a:solidFill>
              </a:rPr>
              <a:t>SmallCap</a:t>
            </a:r>
            <a:r>
              <a:rPr lang="en-US" sz="2800" dirty="0">
                <a:solidFill>
                  <a:srgbClr val="0000FF"/>
                </a:solidFill>
              </a:rPr>
              <a:t> Market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Negotiated </a:t>
            </a:r>
            <a:r>
              <a:rPr lang="en-US" sz="2800" dirty="0">
                <a:solidFill>
                  <a:srgbClr val="0000FF"/>
                </a:solidFill>
              </a:rPr>
              <a:t>market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Market makers are </a:t>
            </a:r>
            <a:r>
              <a:rPr lang="en-US" sz="2400" dirty="0" smtClean="0">
                <a:solidFill>
                  <a:srgbClr val="0000FF"/>
                </a:solidFill>
              </a:rPr>
              <a:t>dealers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They quote bid-ask prices (ask is greater than bid)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Bid: </a:t>
            </a:r>
            <a:r>
              <a:rPr lang="en-US" sz="2400" dirty="0">
                <a:solidFill>
                  <a:srgbClr val="0000FF"/>
                </a:solidFill>
              </a:rPr>
              <a:t>price dealer/market maker </a:t>
            </a:r>
            <a:r>
              <a:rPr lang="en-US" sz="2400" dirty="0" smtClean="0">
                <a:solidFill>
                  <a:srgbClr val="0000FF"/>
                </a:solidFill>
              </a:rPr>
              <a:t>buys</a:t>
            </a:r>
            <a:endParaRPr lang="en-US" sz="2400" dirty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Ask: price dealer/market maker sells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,000</a:t>
            </a:r>
            <a:r>
              <a:rPr lang="en-US" sz="2800" dirty="0">
                <a:solidFill>
                  <a:srgbClr val="0000FF"/>
                </a:solidFill>
              </a:rPr>
              <a:t>+ issues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more technology firms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Dell, Microsoft, </a:t>
            </a:r>
            <a:r>
              <a:rPr lang="en-US" sz="2400" dirty="0" smtClean="0">
                <a:solidFill>
                  <a:srgbClr val="0000FF"/>
                </a:solidFill>
              </a:rPr>
              <a:t>Google … Facebook</a:t>
            </a:r>
            <a:endParaRPr lang="en-US" sz="2400" dirty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</a:pPr>
            <a:endParaRPr lang="en-US" sz="2400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838200" y="533400"/>
            <a:ext cx="175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Arial" charset="0"/>
              </a:rPr>
              <a:t>Nasdaq</a:t>
            </a:r>
          </a:p>
        </p:txBody>
      </p:sp>
    </p:spTree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59707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Network of dealers standing ready to either buy or sell securities at specified prices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Dealers profit from spread between buy and sell prices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Handle unlisted securities</a:t>
            </a:r>
          </a:p>
          <a:p>
            <a:r>
              <a:rPr lang="en-US" sz="2000" dirty="0" err="1"/>
              <a:t>Nasdaq</a:t>
            </a:r>
            <a:r>
              <a:rPr lang="en-US" sz="2000" dirty="0"/>
              <a:t> </a:t>
            </a:r>
            <a:r>
              <a:rPr lang="en-US" sz="2000" dirty="0" err="1"/>
              <a:t>SmallCap</a:t>
            </a:r>
            <a:r>
              <a:rPr lang="en-US" sz="2000" dirty="0"/>
              <a:t> Market</a:t>
            </a:r>
          </a:p>
          <a:p>
            <a:pPr lvl="1"/>
            <a:r>
              <a:rPr lang="en-US" sz="2000" dirty="0"/>
              <a:t>800 small firms seeking </a:t>
            </a:r>
            <a:r>
              <a:rPr lang="en-US" sz="2000" dirty="0" err="1"/>
              <a:t>Nasdaq</a:t>
            </a:r>
            <a:r>
              <a:rPr lang="en-US" sz="2000" dirty="0"/>
              <a:t> market maker sponsorship</a:t>
            </a:r>
          </a:p>
          <a:p>
            <a:pPr lvl="1"/>
            <a:r>
              <a:rPr lang="en-US" sz="2000" dirty="0" smtClean="0"/>
              <a:t>No penny stocks (price &lt; $1)</a:t>
            </a:r>
          </a:p>
          <a:p>
            <a:r>
              <a:rPr lang="en-US" sz="2000" dirty="0" smtClean="0"/>
              <a:t>Over-the-Counter </a:t>
            </a:r>
            <a:r>
              <a:rPr lang="en-US" sz="2000" dirty="0"/>
              <a:t>Bulletin Board</a:t>
            </a:r>
          </a:p>
          <a:p>
            <a:pPr lvl="1"/>
            <a:r>
              <a:rPr lang="en-US" sz="2000" dirty="0"/>
              <a:t>3,000+ securities offered by 300+ market makers</a:t>
            </a:r>
          </a:p>
          <a:p>
            <a:pPr lvl="1"/>
            <a:r>
              <a:rPr lang="en-US" sz="2000" dirty="0"/>
              <a:t>Penny stocks traded here</a:t>
            </a:r>
          </a:p>
          <a:p>
            <a:pPr eaLnBrk="1" hangingPunct="1"/>
            <a:r>
              <a:rPr lang="en-US" altLang="en-US" sz="2000" dirty="0"/>
              <a:t>Better Alternative Trading System (BATS)</a:t>
            </a:r>
          </a:p>
          <a:p>
            <a:pPr lvl="1" eaLnBrk="1" hangingPunct="1"/>
            <a:r>
              <a:rPr lang="en-US" altLang="en-US" sz="2000" dirty="0"/>
              <a:t>Appeals to hedge funds, others who want speed</a:t>
            </a:r>
          </a:p>
          <a:p>
            <a:pPr eaLnBrk="1" hangingPunct="1"/>
            <a:r>
              <a:rPr lang="en-US" altLang="en-US" sz="2000" dirty="0"/>
              <a:t>Electronic Communication Networks (ECNs)</a:t>
            </a:r>
          </a:p>
          <a:p>
            <a:pPr lvl="1" eaLnBrk="1" hangingPunct="1"/>
            <a:r>
              <a:rPr lang="en-US" altLang="en-US" sz="2000" dirty="0"/>
              <a:t>Offer automation, lower costs, anonymity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42913" y="685800"/>
            <a:ext cx="82296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Over-the-Counter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3918035"/>
      </p:ext>
    </p:extLst>
  </p:cSld>
  <p:clrMapOvr>
    <a:masterClrMapping/>
  </p:clrMapOvr>
  <p:transition>
    <p:pull/>
  </p:transition>
</p:sld>
</file>

<file path=ppt/theme/theme1.xml><?xml version="1.0" encoding="utf-8"?>
<a:theme xmlns:a="http://schemas.openxmlformats.org/drawingml/2006/main" name="Template">
  <a:themeElements>
    <a:clrScheme name="">
      <a:dk1>
        <a:srgbClr val="008000"/>
      </a:dk1>
      <a:lt1>
        <a:srgbClr val="E9FFFF"/>
      </a:lt1>
      <a:dk2>
        <a:srgbClr val="FFFFFF"/>
      </a:dk2>
      <a:lt2>
        <a:srgbClr val="333333"/>
      </a:lt2>
      <a:accent1>
        <a:srgbClr val="000000"/>
      </a:accent1>
      <a:accent2>
        <a:srgbClr val="FFFF66"/>
      </a:accent2>
      <a:accent3>
        <a:srgbClr val="F2FFFF"/>
      </a:accent3>
      <a:accent4>
        <a:srgbClr val="006C00"/>
      </a:accent4>
      <a:accent5>
        <a:srgbClr val="AAAAAA"/>
      </a:accent5>
      <a:accent6>
        <a:srgbClr val="E7E75C"/>
      </a:accent6>
      <a:hlink>
        <a:srgbClr val="CCCCFF"/>
      </a:hlink>
      <a:folHlink>
        <a:srgbClr val="CC3399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P:\M_Mattson\Supplements\Projects\Bodie\Ppt\Template.pot</Template>
  <TotalTime>31888</TotalTime>
  <Words>1130</Words>
  <Application>Microsoft Office PowerPoint</Application>
  <PresentationFormat>On-screen Show (4:3)</PresentationFormat>
  <Paragraphs>176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Investments</dc:title>
  <dc:creator>Rick Johnson</dc:creator>
  <cp:lastModifiedBy>Covrig, Vicentiu M</cp:lastModifiedBy>
  <cp:revision>223</cp:revision>
  <cp:lastPrinted>2002-02-16T09:24:22Z</cp:lastPrinted>
  <dcterms:created xsi:type="dcterms:W3CDTF">1998-03-08T20:26:56Z</dcterms:created>
  <dcterms:modified xsi:type="dcterms:W3CDTF">2013-08-27T01:50:23Z</dcterms:modified>
</cp:coreProperties>
</file>