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0"/>
  </p:notesMasterIdLst>
  <p:handoutMasterIdLst>
    <p:handoutMasterId r:id="rId21"/>
  </p:handoutMasterIdLst>
  <p:sldIdLst>
    <p:sldId id="336" r:id="rId2"/>
    <p:sldId id="362" r:id="rId3"/>
    <p:sldId id="337" r:id="rId4"/>
    <p:sldId id="361" r:id="rId5"/>
    <p:sldId id="352" r:id="rId6"/>
    <p:sldId id="353" r:id="rId7"/>
    <p:sldId id="358" r:id="rId8"/>
    <p:sldId id="354" r:id="rId9"/>
    <p:sldId id="355" r:id="rId10"/>
    <p:sldId id="345" r:id="rId11"/>
    <p:sldId id="359" r:id="rId12"/>
    <p:sldId id="360" r:id="rId13"/>
    <p:sldId id="363" r:id="rId14"/>
    <p:sldId id="364" r:id="rId15"/>
    <p:sldId id="365" r:id="rId16"/>
    <p:sldId id="366" r:id="rId17"/>
    <p:sldId id="367" r:id="rId18"/>
    <p:sldId id="351" r:id="rId19"/>
  </p:sldIdLst>
  <p:sldSz cx="9144000" cy="6858000" type="screen4x3"/>
  <p:notesSz cx="6623050" cy="981075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6600FF"/>
    <a:srgbClr val="FFFF00"/>
    <a:srgbClr val="CC00FF"/>
    <a:srgbClr val="FF0000"/>
    <a:srgbClr val="FF99FF"/>
    <a:srgbClr val="00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4660"/>
  </p:normalViewPr>
  <p:slideViewPr>
    <p:cSldViewPr>
      <p:cViewPr varScale="1">
        <p:scale>
          <a:sx n="89" d="100"/>
          <a:sy n="89" d="100"/>
        </p:scale>
        <p:origin x="1565" y="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ED26CB-65F5-490C-B224-7060FA092B5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7B21D70-8277-4A16-8A06-7DCB52CA2749}">
      <dgm:prSet phldrT="[Text]" custT="1"/>
      <dgm:spPr>
        <a:solidFill>
          <a:schemeClr val="lt1">
            <a:hueOff val="0"/>
            <a:satOff val="0"/>
            <a:lumOff val="0"/>
          </a:schemeClr>
        </a:solidFill>
      </dgm:spPr>
      <dgm:t>
        <a:bodyPr/>
        <a:lstStyle/>
        <a:p>
          <a:r>
            <a:rPr lang="en-US" sz="2000" dirty="0" smtClean="0">
              <a:solidFill>
                <a:schemeClr val="accent1">
                  <a:lumMod val="50000"/>
                </a:schemeClr>
              </a:solidFill>
            </a:rPr>
            <a:t>Board of Directors</a:t>
          </a:r>
          <a:endParaRPr lang="en-US" sz="2000" dirty="0">
            <a:solidFill>
              <a:schemeClr val="accent1">
                <a:lumMod val="50000"/>
              </a:schemeClr>
            </a:solidFill>
          </a:endParaRPr>
        </a:p>
      </dgm:t>
    </dgm:pt>
    <dgm:pt modelId="{6D79975C-DF3A-4EFA-81F6-A160F4DA3B8C}" type="parTrans" cxnId="{C18E00B0-E0A7-40C7-9392-A9D8975345A3}">
      <dgm:prSet/>
      <dgm:spPr/>
      <dgm:t>
        <a:bodyPr/>
        <a:lstStyle/>
        <a:p>
          <a:endParaRPr lang="en-US"/>
        </a:p>
      </dgm:t>
    </dgm:pt>
    <dgm:pt modelId="{948B310F-AED6-4F30-B612-B4D19E408607}" type="sibTrans" cxnId="{C18E00B0-E0A7-40C7-9392-A9D8975345A3}">
      <dgm:prSet/>
      <dgm:spPr/>
      <dgm:t>
        <a:bodyPr/>
        <a:lstStyle/>
        <a:p>
          <a:endParaRPr lang="en-US"/>
        </a:p>
      </dgm:t>
    </dgm:pt>
    <dgm:pt modelId="{76DB251B-F047-425B-8EDC-91483C6264FC}">
      <dgm:prSet phldrT="[Text]" custT="1"/>
      <dgm:spPr>
        <a:solidFill>
          <a:schemeClr val="lt1">
            <a:hueOff val="0"/>
            <a:satOff val="0"/>
            <a:lumOff val="0"/>
          </a:schemeClr>
        </a:solidFill>
        <a:ln>
          <a:solidFill>
            <a:schemeClr val="accent6">
              <a:lumMod val="75000"/>
            </a:schemeClr>
          </a:solidFill>
        </a:ln>
      </dgm:spPr>
      <dgm:t>
        <a:bodyPr/>
        <a:lstStyle/>
        <a:p>
          <a:r>
            <a:rPr lang="en-US" sz="2000" dirty="0" smtClean="0">
              <a:solidFill>
                <a:schemeClr val="accent1">
                  <a:lumMod val="50000"/>
                </a:schemeClr>
              </a:solidFill>
            </a:rPr>
            <a:t>Chief Executive Officer (CEO)</a:t>
          </a:r>
          <a:endParaRPr lang="en-US" sz="2000" dirty="0">
            <a:solidFill>
              <a:schemeClr val="accent1">
                <a:lumMod val="50000"/>
              </a:schemeClr>
            </a:solidFill>
          </a:endParaRPr>
        </a:p>
      </dgm:t>
    </dgm:pt>
    <dgm:pt modelId="{0007E318-A016-4558-8B91-E71B4ECD8501}" type="parTrans" cxnId="{011B6EF4-1970-4063-89EF-26DF17F6B95E}">
      <dgm:prSet/>
      <dgm:spPr>
        <a:ln>
          <a:solidFill>
            <a:schemeClr val="tx1"/>
          </a:solidFill>
        </a:ln>
      </dgm:spPr>
      <dgm:t>
        <a:bodyPr/>
        <a:lstStyle/>
        <a:p>
          <a:endParaRPr lang="en-US" dirty="0"/>
        </a:p>
      </dgm:t>
    </dgm:pt>
    <dgm:pt modelId="{D3D12E8B-A1E9-4BDC-9D90-EA97597EAEF0}" type="sibTrans" cxnId="{011B6EF4-1970-4063-89EF-26DF17F6B95E}">
      <dgm:prSet/>
      <dgm:spPr/>
      <dgm:t>
        <a:bodyPr/>
        <a:lstStyle/>
        <a:p>
          <a:endParaRPr lang="en-US"/>
        </a:p>
      </dgm:t>
    </dgm:pt>
    <dgm:pt modelId="{BA3CB9AB-6C73-4B92-A69C-F25DE917269F}">
      <dgm:prSet custT="1"/>
      <dgm:spPr>
        <a:solidFill>
          <a:schemeClr val="lt1">
            <a:hueOff val="0"/>
            <a:satOff val="0"/>
            <a:lumOff val="0"/>
          </a:schemeClr>
        </a:solidFill>
        <a:ln>
          <a:solidFill>
            <a:schemeClr val="accent3">
              <a:lumMod val="75000"/>
            </a:schemeClr>
          </a:solidFill>
        </a:ln>
      </dgm:spPr>
      <dgm:t>
        <a:bodyPr/>
        <a:lstStyle/>
        <a:p>
          <a:r>
            <a:rPr lang="en-US" sz="2000" dirty="0" smtClean="0">
              <a:solidFill>
                <a:schemeClr val="accent1">
                  <a:lumMod val="50000"/>
                </a:schemeClr>
              </a:solidFill>
            </a:rPr>
            <a:t>Chief Financial Officer (CFO)</a:t>
          </a:r>
          <a:endParaRPr lang="en-US" sz="2000" dirty="0">
            <a:solidFill>
              <a:schemeClr val="accent1">
                <a:lumMod val="50000"/>
              </a:schemeClr>
            </a:solidFill>
          </a:endParaRPr>
        </a:p>
      </dgm:t>
    </dgm:pt>
    <dgm:pt modelId="{ADE4D72C-B732-46B4-BB8E-45A19318D5B5}" type="parTrans" cxnId="{670DAFE3-2052-4595-BEE5-15C080ECA75B}">
      <dgm:prSet/>
      <dgm:spPr>
        <a:ln>
          <a:solidFill>
            <a:schemeClr val="tx1"/>
          </a:solidFill>
        </a:ln>
      </dgm:spPr>
      <dgm:t>
        <a:bodyPr/>
        <a:lstStyle/>
        <a:p>
          <a:endParaRPr lang="en-US" dirty="0"/>
        </a:p>
      </dgm:t>
    </dgm:pt>
    <dgm:pt modelId="{1060BAE6-5247-46ED-81C1-AACBDDA8A2A3}" type="sibTrans" cxnId="{670DAFE3-2052-4595-BEE5-15C080ECA75B}">
      <dgm:prSet/>
      <dgm:spPr/>
      <dgm:t>
        <a:bodyPr/>
        <a:lstStyle/>
        <a:p>
          <a:endParaRPr lang="en-US"/>
        </a:p>
      </dgm:t>
    </dgm:pt>
    <dgm:pt modelId="{A8C523FD-13B1-4425-826D-A02F9A47CF75}">
      <dgm:prSet custT="1"/>
      <dgm:spPr>
        <a:solidFill>
          <a:schemeClr val="lt1">
            <a:hueOff val="0"/>
            <a:satOff val="0"/>
            <a:lumOff val="0"/>
          </a:schemeClr>
        </a:solidFill>
        <a:ln>
          <a:solidFill>
            <a:schemeClr val="accent3">
              <a:lumMod val="75000"/>
            </a:schemeClr>
          </a:solidFill>
        </a:ln>
      </dgm:spPr>
      <dgm:t>
        <a:bodyPr/>
        <a:lstStyle/>
        <a:p>
          <a:r>
            <a:rPr lang="en-US" sz="2000" dirty="0" smtClean="0">
              <a:solidFill>
                <a:schemeClr val="accent1">
                  <a:lumMod val="50000"/>
                </a:schemeClr>
              </a:solidFill>
            </a:rPr>
            <a:t>Chief Operating Officer (COO)</a:t>
          </a:r>
          <a:endParaRPr lang="en-US" sz="2000" dirty="0">
            <a:solidFill>
              <a:schemeClr val="accent1">
                <a:lumMod val="50000"/>
              </a:schemeClr>
            </a:solidFill>
          </a:endParaRPr>
        </a:p>
      </dgm:t>
    </dgm:pt>
    <dgm:pt modelId="{37719950-A6E4-424F-B202-F13D5A8C7A8B}" type="parTrans" cxnId="{654795BD-7FB4-42A2-8CB7-68D5369DE9A0}">
      <dgm:prSet/>
      <dgm:spPr>
        <a:ln>
          <a:solidFill>
            <a:schemeClr val="tx1"/>
          </a:solidFill>
        </a:ln>
      </dgm:spPr>
      <dgm:t>
        <a:bodyPr/>
        <a:lstStyle/>
        <a:p>
          <a:endParaRPr lang="en-US" dirty="0"/>
        </a:p>
      </dgm:t>
    </dgm:pt>
    <dgm:pt modelId="{7EF5B16B-1157-45F2-BB8D-84122D78D936}" type="sibTrans" cxnId="{654795BD-7FB4-42A2-8CB7-68D5369DE9A0}">
      <dgm:prSet/>
      <dgm:spPr/>
      <dgm:t>
        <a:bodyPr/>
        <a:lstStyle/>
        <a:p>
          <a:endParaRPr lang="en-US"/>
        </a:p>
      </dgm:t>
    </dgm:pt>
    <dgm:pt modelId="{D7357F99-4512-43B7-8C69-0736CBB61CF7}">
      <dgm:prSet custT="1"/>
      <dgm:spPr>
        <a:solidFill>
          <a:schemeClr val="lt1">
            <a:hueOff val="0"/>
            <a:satOff val="0"/>
            <a:lumOff val="0"/>
          </a:schemeClr>
        </a:solidFill>
        <a:ln>
          <a:solidFill>
            <a:schemeClr val="accent2">
              <a:lumMod val="75000"/>
            </a:schemeClr>
          </a:solidFill>
        </a:ln>
      </dgm:spPr>
      <dgm:t>
        <a:bodyPr/>
        <a:lstStyle/>
        <a:p>
          <a:r>
            <a:rPr lang="en-US" sz="2000" dirty="0" smtClean="0">
              <a:solidFill>
                <a:schemeClr val="accent1">
                  <a:lumMod val="50000"/>
                </a:schemeClr>
              </a:solidFill>
            </a:rPr>
            <a:t>Marketing, Production, Human Resources, and Other Operating Departments</a:t>
          </a:r>
          <a:endParaRPr lang="en-US" sz="2000" dirty="0">
            <a:solidFill>
              <a:schemeClr val="accent1">
                <a:lumMod val="50000"/>
              </a:schemeClr>
            </a:solidFill>
          </a:endParaRPr>
        </a:p>
      </dgm:t>
    </dgm:pt>
    <dgm:pt modelId="{3ABDA812-4A76-473B-98D0-E2C1BED6942E}" type="parTrans" cxnId="{2F7D42C0-7458-4CB1-AC8A-2C77881E22C8}">
      <dgm:prSet/>
      <dgm:spPr>
        <a:ln>
          <a:solidFill>
            <a:schemeClr val="tx1"/>
          </a:solidFill>
        </a:ln>
      </dgm:spPr>
      <dgm:t>
        <a:bodyPr/>
        <a:lstStyle/>
        <a:p>
          <a:endParaRPr lang="en-US" dirty="0"/>
        </a:p>
      </dgm:t>
    </dgm:pt>
    <dgm:pt modelId="{05B297D4-DD97-49F2-BF50-125B141D6358}" type="sibTrans" cxnId="{2F7D42C0-7458-4CB1-AC8A-2C77881E22C8}">
      <dgm:prSet/>
      <dgm:spPr/>
      <dgm:t>
        <a:bodyPr/>
        <a:lstStyle/>
        <a:p>
          <a:endParaRPr lang="en-US"/>
        </a:p>
      </dgm:t>
    </dgm:pt>
    <dgm:pt modelId="{C5D754A5-6055-4B72-A16C-3DB8CB8BC32C}">
      <dgm:prSet custT="1"/>
      <dgm:spPr>
        <a:solidFill>
          <a:schemeClr val="lt1">
            <a:hueOff val="0"/>
            <a:satOff val="0"/>
            <a:lumOff val="0"/>
          </a:schemeClr>
        </a:solidFill>
        <a:ln>
          <a:solidFill>
            <a:schemeClr val="accent2">
              <a:lumMod val="75000"/>
            </a:schemeClr>
          </a:solidFill>
        </a:ln>
      </dgm:spPr>
      <dgm:t>
        <a:bodyPr/>
        <a:lstStyle/>
        <a:p>
          <a:r>
            <a:rPr lang="en-US" sz="2000" dirty="0" smtClean="0">
              <a:solidFill>
                <a:schemeClr val="accent1">
                  <a:lumMod val="50000"/>
                </a:schemeClr>
              </a:solidFill>
            </a:rPr>
            <a:t>Accounting, Treasury, Credit, Legal, Capital Budgeting, and Investor Relations</a:t>
          </a:r>
          <a:endParaRPr lang="en-US" sz="2000" dirty="0">
            <a:solidFill>
              <a:schemeClr val="accent1">
                <a:lumMod val="50000"/>
              </a:schemeClr>
            </a:solidFill>
          </a:endParaRPr>
        </a:p>
      </dgm:t>
    </dgm:pt>
    <dgm:pt modelId="{17AA64A6-B7E1-4409-A558-0E2074127A26}" type="parTrans" cxnId="{4CA43CB1-A9BA-4D73-BBF8-60571A285691}">
      <dgm:prSet/>
      <dgm:spPr>
        <a:ln>
          <a:solidFill>
            <a:schemeClr val="tx1"/>
          </a:solidFill>
        </a:ln>
      </dgm:spPr>
      <dgm:t>
        <a:bodyPr/>
        <a:lstStyle/>
        <a:p>
          <a:endParaRPr lang="en-US" dirty="0"/>
        </a:p>
      </dgm:t>
    </dgm:pt>
    <dgm:pt modelId="{2F2BCCD2-41B7-4A10-961F-8256B1472703}" type="sibTrans" cxnId="{4CA43CB1-A9BA-4D73-BBF8-60571A285691}">
      <dgm:prSet/>
      <dgm:spPr/>
      <dgm:t>
        <a:bodyPr/>
        <a:lstStyle/>
        <a:p>
          <a:endParaRPr lang="en-US"/>
        </a:p>
      </dgm:t>
    </dgm:pt>
    <dgm:pt modelId="{6491BD4A-5A1B-466E-A055-6AB89CBAA403}" type="pres">
      <dgm:prSet presAssocID="{E7ED26CB-65F5-490C-B224-7060FA092B5E}" presName="hierChild1" presStyleCnt="0">
        <dgm:presLayoutVars>
          <dgm:chPref val="1"/>
          <dgm:dir/>
          <dgm:animOne val="branch"/>
          <dgm:animLvl val="lvl"/>
          <dgm:resizeHandles/>
        </dgm:presLayoutVars>
      </dgm:prSet>
      <dgm:spPr/>
      <dgm:t>
        <a:bodyPr/>
        <a:lstStyle/>
        <a:p>
          <a:endParaRPr lang="en-US"/>
        </a:p>
      </dgm:t>
    </dgm:pt>
    <dgm:pt modelId="{5A0CF89E-2E74-4642-A702-4D0AF6AF9044}" type="pres">
      <dgm:prSet presAssocID="{37B21D70-8277-4A16-8A06-7DCB52CA2749}" presName="hierRoot1" presStyleCnt="0"/>
      <dgm:spPr/>
    </dgm:pt>
    <dgm:pt modelId="{3E0DC40D-1F2B-48BC-80DA-599D3BF7D0A5}" type="pres">
      <dgm:prSet presAssocID="{37B21D70-8277-4A16-8A06-7DCB52CA2749}" presName="composite" presStyleCnt="0"/>
      <dgm:spPr/>
    </dgm:pt>
    <dgm:pt modelId="{D8235FD2-E640-472F-8958-06828A0F62C0}" type="pres">
      <dgm:prSet presAssocID="{37B21D70-8277-4A16-8A06-7DCB52CA2749}" presName="background" presStyleLbl="node0" presStyleIdx="0" presStyleCnt="1"/>
      <dgm:spPr/>
    </dgm:pt>
    <dgm:pt modelId="{C0D046FA-F399-493E-9576-59C2E4FE8A5F}" type="pres">
      <dgm:prSet presAssocID="{37B21D70-8277-4A16-8A06-7DCB52CA2749}" presName="text" presStyleLbl="fgAcc0" presStyleIdx="0" presStyleCnt="1" custScaleX="196529" custScaleY="51649" custLinFactNeighborY="2937">
        <dgm:presLayoutVars>
          <dgm:chPref val="3"/>
        </dgm:presLayoutVars>
      </dgm:prSet>
      <dgm:spPr/>
      <dgm:t>
        <a:bodyPr/>
        <a:lstStyle/>
        <a:p>
          <a:endParaRPr lang="en-US"/>
        </a:p>
      </dgm:t>
    </dgm:pt>
    <dgm:pt modelId="{9E5A34EC-B353-48B9-88CA-205F4279FBFA}" type="pres">
      <dgm:prSet presAssocID="{37B21D70-8277-4A16-8A06-7DCB52CA2749}" presName="hierChild2" presStyleCnt="0"/>
      <dgm:spPr/>
    </dgm:pt>
    <dgm:pt modelId="{9DE923D3-9949-4D3C-8BB7-46D6F19DF01D}" type="pres">
      <dgm:prSet presAssocID="{0007E318-A016-4558-8B91-E71B4ECD8501}" presName="Name10" presStyleLbl="parChTrans1D2" presStyleIdx="0" presStyleCnt="1"/>
      <dgm:spPr/>
      <dgm:t>
        <a:bodyPr/>
        <a:lstStyle/>
        <a:p>
          <a:endParaRPr lang="en-US"/>
        </a:p>
      </dgm:t>
    </dgm:pt>
    <dgm:pt modelId="{DF2B93E9-30CD-436D-8900-59BA9D81CAEF}" type="pres">
      <dgm:prSet presAssocID="{76DB251B-F047-425B-8EDC-91483C6264FC}" presName="hierRoot2" presStyleCnt="0"/>
      <dgm:spPr/>
    </dgm:pt>
    <dgm:pt modelId="{D51F3E11-67C8-44AB-9B12-2F19B0964878}" type="pres">
      <dgm:prSet presAssocID="{76DB251B-F047-425B-8EDC-91483C6264FC}" presName="composite2" presStyleCnt="0"/>
      <dgm:spPr/>
    </dgm:pt>
    <dgm:pt modelId="{5379288A-1C09-42C5-9EA5-E269AFE75017}" type="pres">
      <dgm:prSet presAssocID="{76DB251B-F047-425B-8EDC-91483C6264FC}" presName="background2" presStyleLbl="node2" presStyleIdx="0" presStyleCnt="1"/>
      <dgm:spPr>
        <a:solidFill>
          <a:schemeClr val="accent6">
            <a:lumMod val="75000"/>
          </a:schemeClr>
        </a:solidFill>
      </dgm:spPr>
      <dgm:t>
        <a:bodyPr/>
        <a:lstStyle/>
        <a:p>
          <a:endParaRPr lang="en-US"/>
        </a:p>
      </dgm:t>
    </dgm:pt>
    <dgm:pt modelId="{2AC4E5BD-911D-462E-B0F3-800318FA8B57}" type="pres">
      <dgm:prSet presAssocID="{76DB251B-F047-425B-8EDC-91483C6264FC}" presName="text2" presStyleLbl="fgAcc2" presStyleIdx="0" presStyleCnt="1" custScaleX="260374" custScaleY="59885">
        <dgm:presLayoutVars>
          <dgm:chPref val="3"/>
        </dgm:presLayoutVars>
      </dgm:prSet>
      <dgm:spPr/>
      <dgm:t>
        <a:bodyPr/>
        <a:lstStyle/>
        <a:p>
          <a:endParaRPr lang="en-US"/>
        </a:p>
      </dgm:t>
    </dgm:pt>
    <dgm:pt modelId="{35E9DC99-CCAD-447C-A6B4-686D7D759005}" type="pres">
      <dgm:prSet presAssocID="{76DB251B-F047-425B-8EDC-91483C6264FC}" presName="hierChild3" presStyleCnt="0"/>
      <dgm:spPr/>
    </dgm:pt>
    <dgm:pt modelId="{5107CB15-3009-49F3-897E-B70357B2364A}" type="pres">
      <dgm:prSet presAssocID="{37719950-A6E4-424F-B202-F13D5A8C7A8B}" presName="Name17" presStyleLbl="parChTrans1D3" presStyleIdx="0" presStyleCnt="2"/>
      <dgm:spPr/>
      <dgm:t>
        <a:bodyPr/>
        <a:lstStyle/>
        <a:p>
          <a:endParaRPr lang="en-US"/>
        </a:p>
      </dgm:t>
    </dgm:pt>
    <dgm:pt modelId="{0516B49F-D239-4D6B-A631-A056FB6BA2CA}" type="pres">
      <dgm:prSet presAssocID="{A8C523FD-13B1-4425-826D-A02F9A47CF75}" presName="hierRoot3" presStyleCnt="0"/>
      <dgm:spPr/>
    </dgm:pt>
    <dgm:pt modelId="{E1C32365-4F7C-4E1D-9756-E3BD0A2317E5}" type="pres">
      <dgm:prSet presAssocID="{A8C523FD-13B1-4425-826D-A02F9A47CF75}" presName="composite3" presStyleCnt="0"/>
      <dgm:spPr/>
    </dgm:pt>
    <dgm:pt modelId="{9F8C5E45-D62B-48CA-BCAA-2E43C81A26A1}" type="pres">
      <dgm:prSet presAssocID="{A8C523FD-13B1-4425-826D-A02F9A47CF75}" presName="background3" presStyleLbl="node3" presStyleIdx="0" presStyleCnt="2"/>
      <dgm:spPr>
        <a:solidFill>
          <a:schemeClr val="accent3">
            <a:lumMod val="75000"/>
          </a:schemeClr>
        </a:solidFill>
      </dgm:spPr>
      <dgm:t>
        <a:bodyPr/>
        <a:lstStyle/>
        <a:p>
          <a:endParaRPr lang="en-US"/>
        </a:p>
      </dgm:t>
    </dgm:pt>
    <dgm:pt modelId="{B8F107B9-EC54-4D4B-9909-C98216E35945}" type="pres">
      <dgm:prSet presAssocID="{A8C523FD-13B1-4425-826D-A02F9A47CF75}" presName="text3" presStyleLbl="fgAcc3" presStyleIdx="0" presStyleCnt="2" custScaleX="246192" custScaleY="52908">
        <dgm:presLayoutVars>
          <dgm:chPref val="3"/>
        </dgm:presLayoutVars>
      </dgm:prSet>
      <dgm:spPr/>
      <dgm:t>
        <a:bodyPr/>
        <a:lstStyle/>
        <a:p>
          <a:endParaRPr lang="en-US"/>
        </a:p>
      </dgm:t>
    </dgm:pt>
    <dgm:pt modelId="{F5A4E057-04F2-4D81-A25B-C3F616B48713}" type="pres">
      <dgm:prSet presAssocID="{A8C523FD-13B1-4425-826D-A02F9A47CF75}" presName="hierChild4" presStyleCnt="0"/>
      <dgm:spPr/>
    </dgm:pt>
    <dgm:pt modelId="{FCADB182-3F68-409C-A6EE-61EB5200AEE3}" type="pres">
      <dgm:prSet presAssocID="{3ABDA812-4A76-473B-98D0-E2C1BED6942E}" presName="Name23" presStyleLbl="parChTrans1D4" presStyleIdx="0" presStyleCnt="2"/>
      <dgm:spPr/>
      <dgm:t>
        <a:bodyPr/>
        <a:lstStyle/>
        <a:p>
          <a:endParaRPr lang="en-US"/>
        </a:p>
      </dgm:t>
    </dgm:pt>
    <dgm:pt modelId="{64CEC915-57E9-4D61-AC21-0E422BA12B06}" type="pres">
      <dgm:prSet presAssocID="{D7357F99-4512-43B7-8C69-0736CBB61CF7}" presName="hierRoot4" presStyleCnt="0"/>
      <dgm:spPr/>
    </dgm:pt>
    <dgm:pt modelId="{A48DD873-4F8E-4292-80EB-1DD43E227AA9}" type="pres">
      <dgm:prSet presAssocID="{D7357F99-4512-43B7-8C69-0736CBB61CF7}" presName="composite4" presStyleCnt="0"/>
      <dgm:spPr/>
    </dgm:pt>
    <dgm:pt modelId="{B445C2C7-EAF3-41B1-A9B1-56631FB9CA23}" type="pres">
      <dgm:prSet presAssocID="{D7357F99-4512-43B7-8C69-0736CBB61CF7}" presName="background4" presStyleLbl="node4" presStyleIdx="0" presStyleCnt="2"/>
      <dgm:spPr>
        <a:solidFill>
          <a:schemeClr val="accent2">
            <a:lumMod val="75000"/>
          </a:schemeClr>
        </a:solidFill>
      </dgm:spPr>
      <dgm:t>
        <a:bodyPr/>
        <a:lstStyle/>
        <a:p>
          <a:endParaRPr lang="en-US"/>
        </a:p>
      </dgm:t>
    </dgm:pt>
    <dgm:pt modelId="{7F9A0BF6-47C1-4C7C-A19B-C53E86021052}" type="pres">
      <dgm:prSet presAssocID="{D7357F99-4512-43B7-8C69-0736CBB61CF7}" presName="text4" presStyleLbl="fgAcc4" presStyleIdx="0" presStyleCnt="2" custScaleX="259217">
        <dgm:presLayoutVars>
          <dgm:chPref val="3"/>
        </dgm:presLayoutVars>
      </dgm:prSet>
      <dgm:spPr/>
      <dgm:t>
        <a:bodyPr/>
        <a:lstStyle/>
        <a:p>
          <a:endParaRPr lang="en-US"/>
        </a:p>
      </dgm:t>
    </dgm:pt>
    <dgm:pt modelId="{ADA75D55-B46C-4450-A4F2-C1CE5C1EEE19}" type="pres">
      <dgm:prSet presAssocID="{D7357F99-4512-43B7-8C69-0736CBB61CF7}" presName="hierChild5" presStyleCnt="0"/>
      <dgm:spPr/>
    </dgm:pt>
    <dgm:pt modelId="{6FB391A5-ECD4-48BE-918B-11AA1335113E}" type="pres">
      <dgm:prSet presAssocID="{ADE4D72C-B732-46B4-BB8E-45A19318D5B5}" presName="Name17" presStyleLbl="parChTrans1D3" presStyleIdx="1" presStyleCnt="2"/>
      <dgm:spPr/>
      <dgm:t>
        <a:bodyPr/>
        <a:lstStyle/>
        <a:p>
          <a:endParaRPr lang="en-US"/>
        </a:p>
      </dgm:t>
    </dgm:pt>
    <dgm:pt modelId="{2A86265F-3627-4868-A5EF-269C1A439443}" type="pres">
      <dgm:prSet presAssocID="{BA3CB9AB-6C73-4B92-A69C-F25DE917269F}" presName="hierRoot3" presStyleCnt="0"/>
      <dgm:spPr/>
    </dgm:pt>
    <dgm:pt modelId="{D253154C-6A13-4F53-AD2A-8E8F452571D0}" type="pres">
      <dgm:prSet presAssocID="{BA3CB9AB-6C73-4B92-A69C-F25DE917269F}" presName="composite3" presStyleCnt="0"/>
      <dgm:spPr/>
    </dgm:pt>
    <dgm:pt modelId="{A3FAF3D3-E04F-4A9A-A90C-427CDAFE31B9}" type="pres">
      <dgm:prSet presAssocID="{BA3CB9AB-6C73-4B92-A69C-F25DE917269F}" presName="background3" presStyleLbl="node3" presStyleIdx="1" presStyleCnt="2"/>
      <dgm:spPr>
        <a:solidFill>
          <a:schemeClr val="accent3">
            <a:lumMod val="75000"/>
          </a:schemeClr>
        </a:solidFill>
      </dgm:spPr>
      <dgm:t>
        <a:bodyPr/>
        <a:lstStyle/>
        <a:p>
          <a:endParaRPr lang="en-US"/>
        </a:p>
      </dgm:t>
    </dgm:pt>
    <dgm:pt modelId="{8064DF09-C37D-4366-A064-F5D6E24D6E06}" type="pres">
      <dgm:prSet presAssocID="{BA3CB9AB-6C73-4B92-A69C-F25DE917269F}" presName="text3" presStyleLbl="fgAcc3" presStyleIdx="1" presStyleCnt="2" custScaleX="244193" custScaleY="52908">
        <dgm:presLayoutVars>
          <dgm:chPref val="3"/>
        </dgm:presLayoutVars>
      </dgm:prSet>
      <dgm:spPr/>
      <dgm:t>
        <a:bodyPr/>
        <a:lstStyle/>
        <a:p>
          <a:endParaRPr lang="en-US"/>
        </a:p>
      </dgm:t>
    </dgm:pt>
    <dgm:pt modelId="{11306948-C540-46B1-9A1B-7D281D15341B}" type="pres">
      <dgm:prSet presAssocID="{BA3CB9AB-6C73-4B92-A69C-F25DE917269F}" presName="hierChild4" presStyleCnt="0"/>
      <dgm:spPr/>
    </dgm:pt>
    <dgm:pt modelId="{A1387155-7402-421A-B484-8D76AF921CE0}" type="pres">
      <dgm:prSet presAssocID="{17AA64A6-B7E1-4409-A558-0E2074127A26}" presName="Name23" presStyleLbl="parChTrans1D4" presStyleIdx="1" presStyleCnt="2"/>
      <dgm:spPr/>
      <dgm:t>
        <a:bodyPr/>
        <a:lstStyle/>
        <a:p>
          <a:endParaRPr lang="en-US"/>
        </a:p>
      </dgm:t>
    </dgm:pt>
    <dgm:pt modelId="{B0594C55-84F5-478D-86C4-E80AA28B16EC}" type="pres">
      <dgm:prSet presAssocID="{C5D754A5-6055-4B72-A16C-3DB8CB8BC32C}" presName="hierRoot4" presStyleCnt="0"/>
      <dgm:spPr/>
    </dgm:pt>
    <dgm:pt modelId="{3488DDD8-9DD6-4C83-B994-7E1B7BF8E311}" type="pres">
      <dgm:prSet presAssocID="{C5D754A5-6055-4B72-A16C-3DB8CB8BC32C}" presName="composite4" presStyleCnt="0"/>
      <dgm:spPr/>
    </dgm:pt>
    <dgm:pt modelId="{05161A21-E835-4B36-B58B-B8B3282DA35A}" type="pres">
      <dgm:prSet presAssocID="{C5D754A5-6055-4B72-A16C-3DB8CB8BC32C}" presName="background4" presStyleLbl="node4" presStyleIdx="1" presStyleCnt="2"/>
      <dgm:spPr>
        <a:solidFill>
          <a:schemeClr val="accent2">
            <a:lumMod val="75000"/>
          </a:schemeClr>
        </a:solidFill>
      </dgm:spPr>
      <dgm:t>
        <a:bodyPr/>
        <a:lstStyle/>
        <a:p>
          <a:endParaRPr lang="en-US"/>
        </a:p>
      </dgm:t>
    </dgm:pt>
    <dgm:pt modelId="{0D9C8868-46A3-4FBC-B6C9-75AACD3E145B}" type="pres">
      <dgm:prSet presAssocID="{C5D754A5-6055-4B72-A16C-3DB8CB8BC32C}" presName="text4" presStyleLbl="fgAcc4" presStyleIdx="1" presStyleCnt="2" custScaleX="254310">
        <dgm:presLayoutVars>
          <dgm:chPref val="3"/>
        </dgm:presLayoutVars>
      </dgm:prSet>
      <dgm:spPr/>
      <dgm:t>
        <a:bodyPr/>
        <a:lstStyle/>
        <a:p>
          <a:endParaRPr lang="en-US"/>
        </a:p>
      </dgm:t>
    </dgm:pt>
    <dgm:pt modelId="{7870D3D2-0BDF-4EF7-AC44-A796E001667D}" type="pres">
      <dgm:prSet presAssocID="{C5D754A5-6055-4B72-A16C-3DB8CB8BC32C}" presName="hierChild5" presStyleCnt="0"/>
      <dgm:spPr/>
    </dgm:pt>
  </dgm:ptLst>
  <dgm:cxnLst>
    <dgm:cxn modelId="{670DAFE3-2052-4595-BEE5-15C080ECA75B}" srcId="{76DB251B-F047-425B-8EDC-91483C6264FC}" destId="{BA3CB9AB-6C73-4B92-A69C-F25DE917269F}" srcOrd="1" destOrd="0" parTransId="{ADE4D72C-B732-46B4-BB8E-45A19318D5B5}" sibTransId="{1060BAE6-5247-46ED-81C1-AACBDDA8A2A3}"/>
    <dgm:cxn modelId="{2F7D42C0-7458-4CB1-AC8A-2C77881E22C8}" srcId="{A8C523FD-13B1-4425-826D-A02F9A47CF75}" destId="{D7357F99-4512-43B7-8C69-0736CBB61CF7}" srcOrd="0" destOrd="0" parTransId="{3ABDA812-4A76-473B-98D0-E2C1BED6942E}" sibTransId="{05B297D4-DD97-49F2-BF50-125B141D6358}"/>
    <dgm:cxn modelId="{49C02F73-1672-4943-897E-E8771D50BC71}" type="presOf" srcId="{37B21D70-8277-4A16-8A06-7DCB52CA2749}" destId="{C0D046FA-F399-493E-9576-59C2E4FE8A5F}" srcOrd="0" destOrd="0" presId="urn:microsoft.com/office/officeart/2005/8/layout/hierarchy1"/>
    <dgm:cxn modelId="{F4CE085E-9FB7-46DC-82D0-FF7701503547}" type="presOf" srcId="{A8C523FD-13B1-4425-826D-A02F9A47CF75}" destId="{B8F107B9-EC54-4D4B-9909-C98216E35945}" srcOrd="0" destOrd="0" presId="urn:microsoft.com/office/officeart/2005/8/layout/hierarchy1"/>
    <dgm:cxn modelId="{3356F2A4-BE79-480F-BD2E-82D056D53489}" type="presOf" srcId="{0007E318-A016-4558-8B91-E71B4ECD8501}" destId="{9DE923D3-9949-4D3C-8BB7-46D6F19DF01D}" srcOrd="0" destOrd="0" presId="urn:microsoft.com/office/officeart/2005/8/layout/hierarchy1"/>
    <dgm:cxn modelId="{4D53BD12-4272-47AB-99C4-070C6B8AD8DA}" type="presOf" srcId="{76DB251B-F047-425B-8EDC-91483C6264FC}" destId="{2AC4E5BD-911D-462E-B0F3-800318FA8B57}" srcOrd="0" destOrd="0" presId="urn:microsoft.com/office/officeart/2005/8/layout/hierarchy1"/>
    <dgm:cxn modelId="{6118140A-F562-4F0E-B322-2FD9D5B20E6B}" type="presOf" srcId="{3ABDA812-4A76-473B-98D0-E2C1BED6942E}" destId="{FCADB182-3F68-409C-A6EE-61EB5200AEE3}" srcOrd="0" destOrd="0" presId="urn:microsoft.com/office/officeart/2005/8/layout/hierarchy1"/>
    <dgm:cxn modelId="{4CA43CB1-A9BA-4D73-BBF8-60571A285691}" srcId="{BA3CB9AB-6C73-4B92-A69C-F25DE917269F}" destId="{C5D754A5-6055-4B72-A16C-3DB8CB8BC32C}" srcOrd="0" destOrd="0" parTransId="{17AA64A6-B7E1-4409-A558-0E2074127A26}" sibTransId="{2F2BCCD2-41B7-4A10-961F-8256B1472703}"/>
    <dgm:cxn modelId="{5FE19488-39DC-4A73-A5ED-927441F85926}" type="presOf" srcId="{37719950-A6E4-424F-B202-F13D5A8C7A8B}" destId="{5107CB15-3009-49F3-897E-B70357B2364A}" srcOrd="0" destOrd="0" presId="urn:microsoft.com/office/officeart/2005/8/layout/hierarchy1"/>
    <dgm:cxn modelId="{AD56715B-68A0-4245-A4F5-9EA6425F66E4}" type="presOf" srcId="{E7ED26CB-65F5-490C-B224-7060FA092B5E}" destId="{6491BD4A-5A1B-466E-A055-6AB89CBAA403}" srcOrd="0" destOrd="0" presId="urn:microsoft.com/office/officeart/2005/8/layout/hierarchy1"/>
    <dgm:cxn modelId="{011B6EF4-1970-4063-89EF-26DF17F6B95E}" srcId="{37B21D70-8277-4A16-8A06-7DCB52CA2749}" destId="{76DB251B-F047-425B-8EDC-91483C6264FC}" srcOrd="0" destOrd="0" parTransId="{0007E318-A016-4558-8B91-E71B4ECD8501}" sibTransId="{D3D12E8B-A1E9-4BDC-9D90-EA97597EAEF0}"/>
    <dgm:cxn modelId="{654795BD-7FB4-42A2-8CB7-68D5369DE9A0}" srcId="{76DB251B-F047-425B-8EDC-91483C6264FC}" destId="{A8C523FD-13B1-4425-826D-A02F9A47CF75}" srcOrd="0" destOrd="0" parTransId="{37719950-A6E4-424F-B202-F13D5A8C7A8B}" sibTransId="{7EF5B16B-1157-45F2-BB8D-84122D78D936}"/>
    <dgm:cxn modelId="{76C694BA-FD0B-4ADC-81BF-000CD24DCE2C}" type="presOf" srcId="{C5D754A5-6055-4B72-A16C-3DB8CB8BC32C}" destId="{0D9C8868-46A3-4FBC-B6C9-75AACD3E145B}" srcOrd="0" destOrd="0" presId="urn:microsoft.com/office/officeart/2005/8/layout/hierarchy1"/>
    <dgm:cxn modelId="{2AE8EA97-61BA-4242-99A9-8399EAF4FC76}" type="presOf" srcId="{BA3CB9AB-6C73-4B92-A69C-F25DE917269F}" destId="{8064DF09-C37D-4366-A064-F5D6E24D6E06}" srcOrd="0" destOrd="0" presId="urn:microsoft.com/office/officeart/2005/8/layout/hierarchy1"/>
    <dgm:cxn modelId="{C18E00B0-E0A7-40C7-9392-A9D8975345A3}" srcId="{E7ED26CB-65F5-490C-B224-7060FA092B5E}" destId="{37B21D70-8277-4A16-8A06-7DCB52CA2749}" srcOrd="0" destOrd="0" parTransId="{6D79975C-DF3A-4EFA-81F6-A160F4DA3B8C}" sibTransId="{948B310F-AED6-4F30-B612-B4D19E408607}"/>
    <dgm:cxn modelId="{4CB449B8-5686-432C-829E-B404D4B86534}" type="presOf" srcId="{D7357F99-4512-43B7-8C69-0736CBB61CF7}" destId="{7F9A0BF6-47C1-4C7C-A19B-C53E86021052}" srcOrd="0" destOrd="0" presId="urn:microsoft.com/office/officeart/2005/8/layout/hierarchy1"/>
    <dgm:cxn modelId="{C2D163C4-E6D7-4147-A8D2-FEC6317E5902}" type="presOf" srcId="{ADE4D72C-B732-46B4-BB8E-45A19318D5B5}" destId="{6FB391A5-ECD4-48BE-918B-11AA1335113E}" srcOrd="0" destOrd="0" presId="urn:microsoft.com/office/officeart/2005/8/layout/hierarchy1"/>
    <dgm:cxn modelId="{09303EB8-2BEF-4D95-B4C7-543A482E9B6B}" type="presOf" srcId="{17AA64A6-B7E1-4409-A558-0E2074127A26}" destId="{A1387155-7402-421A-B484-8D76AF921CE0}" srcOrd="0" destOrd="0" presId="urn:microsoft.com/office/officeart/2005/8/layout/hierarchy1"/>
    <dgm:cxn modelId="{113BC664-A6F8-445A-B78D-0415A4059E83}" type="presParOf" srcId="{6491BD4A-5A1B-466E-A055-6AB89CBAA403}" destId="{5A0CF89E-2E74-4642-A702-4D0AF6AF9044}" srcOrd="0" destOrd="0" presId="urn:microsoft.com/office/officeart/2005/8/layout/hierarchy1"/>
    <dgm:cxn modelId="{1ACD8D9B-552E-4DBE-88E6-5A968C458714}" type="presParOf" srcId="{5A0CF89E-2E74-4642-A702-4D0AF6AF9044}" destId="{3E0DC40D-1F2B-48BC-80DA-599D3BF7D0A5}" srcOrd="0" destOrd="0" presId="urn:microsoft.com/office/officeart/2005/8/layout/hierarchy1"/>
    <dgm:cxn modelId="{77473467-C368-4519-A0F6-5074B30A8427}" type="presParOf" srcId="{3E0DC40D-1F2B-48BC-80DA-599D3BF7D0A5}" destId="{D8235FD2-E640-472F-8958-06828A0F62C0}" srcOrd="0" destOrd="0" presId="urn:microsoft.com/office/officeart/2005/8/layout/hierarchy1"/>
    <dgm:cxn modelId="{86FE1D66-5E47-48D9-8729-F3E3985B7BF6}" type="presParOf" srcId="{3E0DC40D-1F2B-48BC-80DA-599D3BF7D0A5}" destId="{C0D046FA-F399-493E-9576-59C2E4FE8A5F}" srcOrd="1" destOrd="0" presId="urn:microsoft.com/office/officeart/2005/8/layout/hierarchy1"/>
    <dgm:cxn modelId="{D2194FC9-5DAA-4209-ABEF-4F9CF23B38B4}" type="presParOf" srcId="{5A0CF89E-2E74-4642-A702-4D0AF6AF9044}" destId="{9E5A34EC-B353-48B9-88CA-205F4279FBFA}" srcOrd="1" destOrd="0" presId="urn:microsoft.com/office/officeart/2005/8/layout/hierarchy1"/>
    <dgm:cxn modelId="{9A648777-B081-4F45-B162-1F1CCDDF66C0}" type="presParOf" srcId="{9E5A34EC-B353-48B9-88CA-205F4279FBFA}" destId="{9DE923D3-9949-4D3C-8BB7-46D6F19DF01D}" srcOrd="0" destOrd="0" presId="urn:microsoft.com/office/officeart/2005/8/layout/hierarchy1"/>
    <dgm:cxn modelId="{1E90A936-C06D-4CAD-BA7D-FEAD1919233D}" type="presParOf" srcId="{9E5A34EC-B353-48B9-88CA-205F4279FBFA}" destId="{DF2B93E9-30CD-436D-8900-59BA9D81CAEF}" srcOrd="1" destOrd="0" presId="urn:microsoft.com/office/officeart/2005/8/layout/hierarchy1"/>
    <dgm:cxn modelId="{2C219D26-C3CD-40EF-8D02-635FE71349F0}" type="presParOf" srcId="{DF2B93E9-30CD-436D-8900-59BA9D81CAEF}" destId="{D51F3E11-67C8-44AB-9B12-2F19B0964878}" srcOrd="0" destOrd="0" presId="urn:microsoft.com/office/officeart/2005/8/layout/hierarchy1"/>
    <dgm:cxn modelId="{D2805D3D-41B5-4B82-8B5D-03B494D5A1C1}" type="presParOf" srcId="{D51F3E11-67C8-44AB-9B12-2F19B0964878}" destId="{5379288A-1C09-42C5-9EA5-E269AFE75017}" srcOrd="0" destOrd="0" presId="urn:microsoft.com/office/officeart/2005/8/layout/hierarchy1"/>
    <dgm:cxn modelId="{A549FC7E-7F70-4E03-A9AF-CAD6AB6CEF8B}" type="presParOf" srcId="{D51F3E11-67C8-44AB-9B12-2F19B0964878}" destId="{2AC4E5BD-911D-462E-B0F3-800318FA8B57}" srcOrd="1" destOrd="0" presId="urn:microsoft.com/office/officeart/2005/8/layout/hierarchy1"/>
    <dgm:cxn modelId="{3D70C98C-595D-47FC-B748-ED2F9ECA61F0}" type="presParOf" srcId="{DF2B93E9-30CD-436D-8900-59BA9D81CAEF}" destId="{35E9DC99-CCAD-447C-A6B4-686D7D759005}" srcOrd="1" destOrd="0" presId="urn:microsoft.com/office/officeart/2005/8/layout/hierarchy1"/>
    <dgm:cxn modelId="{7B81F5E4-5927-42D4-931A-4E38CC2DF784}" type="presParOf" srcId="{35E9DC99-CCAD-447C-A6B4-686D7D759005}" destId="{5107CB15-3009-49F3-897E-B70357B2364A}" srcOrd="0" destOrd="0" presId="urn:microsoft.com/office/officeart/2005/8/layout/hierarchy1"/>
    <dgm:cxn modelId="{78B6BE66-2B57-4EDC-B3EF-8A5D14F361F1}" type="presParOf" srcId="{35E9DC99-CCAD-447C-A6B4-686D7D759005}" destId="{0516B49F-D239-4D6B-A631-A056FB6BA2CA}" srcOrd="1" destOrd="0" presId="urn:microsoft.com/office/officeart/2005/8/layout/hierarchy1"/>
    <dgm:cxn modelId="{D0716360-0567-4404-B5D6-49C71CBD257A}" type="presParOf" srcId="{0516B49F-D239-4D6B-A631-A056FB6BA2CA}" destId="{E1C32365-4F7C-4E1D-9756-E3BD0A2317E5}" srcOrd="0" destOrd="0" presId="urn:microsoft.com/office/officeart/2005/8/layout/hierarchy1"/>
    <dgm:cxn modelId="{8653FA51-AA10-4D43-9E70-88BEF1CF68AF}" type="presParOf" srcId="{E1C32365-4F7C-4E1D-9756-E3BD0A2317E5}" destId="{9F8C5E45-D62B-48CA-BCAA-2E43C81A26A1}" srcOrd="0" destOrd="0" presId="urn:microsoft.com/office/officeart/2005/8/layout/hierarchy1"/>
    <dgm:cxn modelId="{C85D0971-B151-43FC-9D58-AB4995A262A3}" type="presParOf" srcId="{E1C32365-4F7C-4E1D-9756-E3BD0A2317E5}" destId="{B8F107B9-EC54-4D4B-9909-C98216E35945}" srcOrd="1" destOrd="0" presId="urn:microsoft.com/office/officeart/2005/8/layout/hierarchy1"/>
    <dgm:cxn modelId="{F8F73FAB-8C8D-4B39-AE0F-9B74F989069B}" type="presParOf" srcId="{0516B49F-D239-4D6B-A631-A056FB6BA2CA}" destId="{F5A4E057-04F2-4D81-A25B-C3F616B48713}" srcOrd="1" destOrd="0" presId="urn:microsoft.com/office/officeart/2005/8/layout/hierarchy1"/>
    <dgm:cxn modelId="{7C0970AF-BA10-473B-851B-49915AAAA4CE}" type="presParOf" srcId="{F5A4E057-04F2-4D81-A25B-C3F616B48713}" destId="{FCADB182-3F68-409C-A6EE-61EB5200AEE3}" srcOrd="0" destOrd="0" presId="urn:microsoft.com/office/officeart/2005/8/layout/hierarchy1"/>
    <dgm:cxn modelId="{E34C53BA-E7A8-47A1-952C-0FD88CACC6B3}" type="presParOf" srcId="{F5A4E057-04F2-4D81-A25B-C3F616B48713}" destId="{64CEC915-57E9-4D61-AC21-0E422BA12B06}" srcOrd="1" destOrd="0" presId="urn:microsoft.com/office/officeart/2005/8/layout/hierarchy1"/>
    <dgm:cxn modelId="{5291BAB9-52F4-474D-90BB-0B9E465B3F30}" type="presParOf" srcId="{64CEC915-57E9-4D61-AC21-0E422BA12B06}" destId="{A48DD873-4F8E-4292-80EB-1DD43E227AA9}" srcOrd="0" destOrd="0" presId="urn:microsoft.com/office/officeart/2005/8/layout/hierarchy1"/>
    <dgm:cxn modelId="{6C927400-E489-483F-A899-274FBE5611BE}" type="presParOf" srcId="{A48DD873-4F8E-4292-80EB-1DD43E227AA9}" destId="{B445C2C7-EAF3-41B1-A9B1-56631FB9CA23}" srcOrd="0" destOrd="0" presId="urn:microsoft.com/office/officeart/2005/8/layout/hierarchy1"/>
    <dgm:cxn modelId="{B091DDC6-31B1-4686-9858-9906C7B1B255}" type="presParOf" srcId="{A48DD873-4F8E-4292-80EB-1DD43E227AA9}" destId="{7F9A0BF6-47C1-4C7C-A19B-C53E86021052}" srcOrd="1" destOrd="0" presId="urn:microsoft.com/office/officeart/2005/8/layout/hierarchy1"/>
    <dgm:cxn modelId="{1B7FD47A-082A-4B5E-954B-81C0E597D337}" type="presParOf" srcId="{64CEC915-57E9-4D61-AC21-0E422BA12B06}" destId="{ADA75D55-B46C-4450-A4F2-C1CE5C1EEE19}" srcOrd="1" destOrd="0" presId="urn:microsoft.com/office/officeart/2005/8/layout/hierarchy1"/>
    <dgm:cxn modelId="{25DFFCBA-E4DA-4B61-9B09-2DE6A4B04E12}" type="presParOf" srcId="{35E9DC99-CCAD-447C-A6B4-686D7D759005}" destId="{6FB391A5-ECD4-48BE-918B-11AA1335113E}" srcOrd="2" destOrd="0" presId="urn:microsoft.com/office/officeart/2005/8/layout/hierarchy1"/>
    <dgm:cxn modelId="{25E93064-49B4-48B3-B9E1-D95AEA01F16B}" type="presParOf" srcId="{35E9DC99-CCAD-447C-A6B4-686D7D759005}" destId="{2A86265F-3627-4868-A5EF-269C1A439443}" srcOrd="3" destOrd="0" presId="urn:microsoft.com/office/officeart/2005/8/layout/hierarchy1"/>
    <dgm:cxn modelId="{A36927BC-6913-469F-B525-D22B09EE3667}" type="presParOf" srcId="{2A86265F-3627-4868-A5EF-269C1A439443}" destId="{D253154C-6A13-4F53-AD2A-8E8F452571D0}" srcOrd="0" destOrd="0" presId="urn:microsoft.com/office/officeart/2005/8/layout/hierarchy1"/>
    <dgm:cxn modelId="{B14ADF6F-FF37-4DBF-9F60-7A9F0C9DEBBA}" type="presParOf" srcId="{D253154C-6A13-4F53-AD2A-8E8F452571D0}" destId="{A3FAF3D3-E04F-4A9A-A90C-427CDAFE31B9}" srcOrd="0" destOrd="0" presId="urn:microsoft.com/office/officeart/2005/8/layout/hierarchy1"/>
    <dgm:cxn modelId="{8BB8521A-2E94-4F09-8C50-A3613B8C4530}" type="presParOf" srcId="{D253154C-6A13-4F53-AD2A-8E8F452571D0}" destId="{8064DF09-C37D-4366-A064-F5D6E24D6E06}" srcOrd="1" destOrd="0" presId="urn:microsoft.com/office/officeart/2005/8/layout/hierarchy1"/>
    <dgm:cxn modelId="{D30487AF-F005-4399-9DCB-733156DC7CE5}" type="presParOf" srcId="{2A86265F-3627-4868-A5EF-269C1A439443}" destId="{11306948-C540-46B1-9A1B-7D281D15341B}" srcOrd="1" destOrd="0" presId="urn:microsoft.com/office/officeart/2005/8/layout/hierarchy1"/>
    <dgm:cxn modelId="{F69DEF2C-7A1A-4DDC-9902-BB26CC8D3EE1}" type="presParOf" srcId="{11306948-C540-46B1-9A1B-7D281D15341B}" destId="{A1387155-7402-421A-B484-8D76AF921CE0}" srcOrd="0" destOrd="0" presId="urn:microsoft.com/office/officeart/2005/8/layout/hierarchy1"/>
    <dgm:cxn modelId="{0D54AC89-B86C-4130-A808-F35CB17F000E}" type="presParOf" srcId="{11306948-C540-46B1-9A1B-7D281D15341B}" destId="{B0594C55-84F5-478D-86C4-E80AA28B16EC}" srcOrd="1" destOrd="0" presId="urn:microsoft.com/office/officeart/2005/8/layout/hierarchy1"/>
    <dgm:cxn modelId="{46EB6672-41B8-4790-A8E5-0691A7425350}" type="presParOf" srcId="{B0594C55-84F5-478D-86C4-E80AA28B16EC}" destId="{3488DDD8-9DD6-4C83-B994-7E1B7BF8E311}" srcOrd="0" destOrd="0" presId="urn:microsoft.com/office/officeart/2005/8/layout/hierarchy1"/>
    <dgm:cxn modelId="{17E4ACFB-D919-43EC-8BE5-30B43080FDC2}" type="presParOf" srcId="{3488DDD8-9DD6-4C83-B994-7E1B7BF8E311}" destId="{05161A21-E835-4B36-B58B-B8B3282DA35A}" srcOrd="0" destOrd="0" presId="urn:microsoft.com/office/officeart/2005/8/layout/hierarchy1"/>
    <dgm:cxn modelId="{BFD7ECB0-B257-4031-912D-033820545919}" type="presParOf" srcId="{3488DDD8-9DD6-4C83-B994-7E1B7BF8E311}" destId="{0D9C8868-46A3-4FBC-B6C9-75AACD3E145B}" srcOrd="1" destOrd="0" presId="urn:microsoft.com/office/officeart/2005/8/layout/hierarchy1"/>
    <dgm:cxn modelId="{0A411D6E-0A64-4E40-BA80-A9A2D4F78864}" type="presParOf" srcId="{B0594C55-84F5-478D-86C4-E80AA28B16EC}" destId="{7870D3D2-0BDF-4EF7-AC44-A796E001667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387155-7402-421A-B484-8D76AF921CE0}">
      <dsp:nvSpPr>
        <dsp:cNvPr id="0" name=""/>
        <dsp:cNvSpPr/>
      </dsp:nvSpPr>
      <dsp:spPr>
        <a:xfrm>
          <a:off x="6216445" y="2970074"/>
          <a:ext cx="91440" cy="445653"/>
        </a:xfrm>
        <a:custGeom>
          <a:avLst/>
          <a:gdLst/>
          <a:ahLst/>
          <a:cxnLst/>
          <a:rect l="0" t="0" r="0" b="0"/>
          <a:pathLst>
            <a:path>
              <a:moveTo>
                <a:pt x="45720" y="0"/>
              </a:moveTo>
              <a:lnTo>
                <a:pt x="45720" y="445653"/>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6FB391A5-ECD4-48BE-918B-11AA1335113E}">
      <dsp:nvSpPr>
        <dsp:cNvPr id="0" name=""/>
        <dsp:cNvSpPr/>
      </dsp:nvSpPr>
      <dsp:spPr>
        <a:xfrm>
          <a:off x="4117010" y="2009608"/>
          <a:ext cx="2145154" cy="445653"/>
        </a:xfrm>
        <a:custGeom>
          <a:avLst/>
          <a:gdLst/>
          <a:ahLst/>
          <a:cxnLst/>
          <a:rect l="0" t="0" r="0" b="0"/>
          <a:pathLst>
            <a:path>
              <a:moveTo>
                <a:pt x="0" y="0"/>
              </a:moveTo>
              <a:lnTo>
                <a:pt x="0" y="303700"/>
              </a:lnTo>
              <a:lnTo>
                <a:pt x="2145154" y="303700"/>
              </a:lnTo>
              <a:lnTo>
                <a:pt x="2145154" y="445653"/>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FCADB182-3F68-409C-A6EE-61EB5200AEE3}">
      <dsp:nvSpPr>
        <dsp:cNvPr id="0" name=""/>
        <dsp:cNvSpPr/>
      </dsp:nvSpPr>
      <dsp:spPr>
        <a:xfrm>
          <a:off x="1941451" y="2970074"/>
          <a:ext cx="91440" cy="445653"/>
        </a:xfrm>
        <a:custGeom>
          <a:avLst/>
          <a:gdLst/>
          <a:ahLst/>
          <a:cxnLst/>
          <a:rect l="0" t="0" r="0" b="0"/>
          <a:pathLst>
            <a:path>
              <a:moveTo>
                <a:pt x="45720" y="0"/>
              </a:moveTo>
              <a:lnTo>
                <a:pt x="45720" y="445653"/>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5107CB15-3009-49F3-897E-B70357B2364A}">
      <dsp:nvSpPr>
        <dsp:cNvPr id="0" name=""/>
        <dsp:cNvSpPr/>
      </dsp:nvSpPr>
      <dsp:spPr>
        <a:xfrm>
          <a:off x="1987171" y="2009608"/>
          <a:ext cx="2129839" cy="445653"/>
        </a:xfrm>
        <a:custGeom>
          <a:avLst/>
          <a:gdLst/>
          <a:ahLst/>
          <a:cxnLst/>
          <a:rect l="0" t="0" r="0" b="0"/>
          <a:pathLst>
            <a:path>
              <a:moveTo>
                <a:pt x="2129839" y="0"/>
              </a:moveTo>
              <a:lnTo>
                <a:pt x="2129839" y="303700"/>
              </a:lnTo>
              <a:lnTo>
                <a:pt x="0" y="303700"/>
              </a:lnTo>
              <a:lnTo>
                <a:pt x="0" y="445653"/>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9DE923D3-9949-4D3C-8BB7-46D6F19DF01D}">
      <dsp:nvSpPr>
        <dsp:cNvPr id="0" name=""/>
        <dsp:cNvSpPr/>
      </dsp:nvSpPr>
      <dsp:spPr>
        <a:xfrm>
          <a:off x="4071290" y="1009832"/>
          <a:ext cx="91440" cy="417075"/>
        </a:xfrm>
        <a:custGeom>
          <a:avLst/>
          <a:gdLst/>
          <a:ahLst/>
          <a:cxnLst/>
          <a:rect l="0" t="0" r="0" b="0"/>
          <a:pathLst>
            <a:path>
              <a:moveTo>
                <a:pt x="45720" y="0"/>
              </a:moveTo>
              <a:lnTo>
                <a:pt x="45720" y="417075"/>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D8235FD2-E640-472F-8958-06828A0F62C0}">
      <dsp:nvSpPr>
        <dsp:cNvPr id="0" name=""/>
        <dsp:cNvSpPr/>
      </dsp:nvSpPr>
      <dsp:spPr>
        <a:xfrm>
          <a:off x="2611269" y="507270"/>
          <a:ext cx="3011481" cy="50256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D046FA-F399-493E-9576-59C2E4FE8A5F}">
      <dsp:nvSpPr>
        <dsp:cNvPr id="0" name=""/>
        <dsp:cNvSpPr/>
      </dsp:nvSpPr>
      <dsp:spPr>
        <a:xfrm>
          <a:off x="2781529" y="669017"/>
          <a:ext cx="3011481" cy="502561"/>
        </a:xfrm>
        <a:prstGeom prst="roundRect">
          <a:avLst>
            <a:gd name="adj" fmla="val 10000"/>
          </a:avLst>
        </a:prstGeom>
        <a:solidFill>
          <a:schemeClr val="lt1">
            <a:hueOff val="0"/>
            <a:satOff val="0"/>
            <a:lum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1">
                  <a:lumMod val="50000"/>
                </a:schemeClr>
              </a:solidFill>
            </a:rPr>
            <a:t>Board of Directors</a:t>
          </a:r>
          <a:endParaRPr lang="en-US" sz="2000" kern="1200" dirty="0">
            <a:solidFill>
              <a:schemeClr val="accent1">
                <a:lumMod val="50000"/>
              </a:schemeClr>
            </a:solidFill>
          </a:endParaRPr>
        </a:p>
      </dsp:txBody>
      <dsp:txXfrm>
        <a:off x="2796249" y="683737"/>
        <a:ext cx="2982041" cy="473121"/>
      </dsp:txXfrm>
    </dsp:sp>
    <dsp:sp modelId="{5379288A-1C09-42C5-9EA5-E269AFE75017}">
      <dsp:nvSpPr>
        <dsp:cNvPr id="0" name=""/>
        <dsp:cNvSpPr/>
      </dsp:nvSpPr>
      <dsp:spPr>
        <a:xfrm>
          <a:off x="2122110" y="1426908"/>
          <a:ext cx="3989800" cy="582700"/>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C4E5BD-911D-462E-B0F3-800318FA8B57}">
      <dsp:nvSpPr>
        <dsp:cNvPr id="0" name=""/>
        <dsp:cNvSpPr/>
      </dsp:nvSpPr>
      <dsp:spPr>
        <a:xfrm>
          <a:off x="2292369" y="1588654"/>
          <a:ext cx="3989800" cy="582700"/>
        </a:xfrm>
        <a:prstGeom prst="roundRect">
          <a:avLst>
            <a:gd name="adj" fmla="val 10000"/>
          </a:avLst>
        </a:prstGeom>
        <a:solidFill>
          <a:schemeClr val="lt1">
            <a:hueOff val="0"/>
            <a:satOff val="0"/>
            <a:lum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1">
                  <a:lumMod val="50000"/>
                </a:schemeClr>
              </a:solidFill>
            </a:rPr>
            <a:t>Chief Executive Officer (CEO)</a:t>
          </a:r>
          <a:endParaRPr lang="en-US" sz="2000" kern="1200" dirty="0">
            <a:solidFill>
              <a:schemeClr val="accent1">
                <a:lumMod val="50000"/>
              </a:schemeClr>
            </a:solidFill>
          </a:endParaRPr>
        </a:p>
      </dsp:txBody>
      <dsp:txXfrm>
        <a:off x="2309436" y="1605721"/>
        <a:ext cx="3955666" cy="548566"/>
      </dsp:txXfrm>
    </dsp:sp>
    <dsp:sp modelId="{9F8C5E45-D62B-48CA-BCAA-2E43C81A26A1}">
      <dsp:nvSpPr>
        <dsp:cNvPr id="0" name=""/>
        <dsp:cNvSpPr/>
      </dsp:nvSpPr>
      <dsp:spPr>
        <a:xfrm>
          <a:off x="100928" y="2455262"/>
          <a:ext cx="3772484" cy="514811"/>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F107B9-EC54-4D4B-9909-C98216E35945}">
      <dsp:nvSpPr>
        <dsp:cNvPr id="0" name=""/>
        <dsp:cNvSpPr/>
      </dsp:nvSpPr>
      <dsp:spPr>
        <a:xfrm>
          <a:off x="271188" y="2617008"/>
          <a:ext cx="3772484" cy="514811"/>
        </a:xfrm>
        <a:prstGeom prst="roundRect">
          <a:avLst>
            <a:gd name="adj" fmla="val 10000"/>
          </a:avLst>
        </a:prstGeom>
        <a:solidFill>
          <a:schemeClr val="lt1">
            <a:hueOff val="0"/>
            <a:satOff val="0"/>
            <a:lumOff val="0"/>
          </a:schemeClr>
        </a:solidFill>
        <a:ln w="25400"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1">
                  <a:lumMod val="50000"/>
                </a:schemeClr>
              </a:solidFill>
            </a:rPr>
            <a:t>Chief Operating Officer (COO)</a:t>
          </a:r>
          <a:endParaRPr lang="en-US" sz="2000" kern="1200" dirty="0">
            <a:solidFill>
              <a:schemeClr val="accent1">
                <a:lumMod val="50000"/>
              </a:schemeClr>
            </a:solidFill>
          </a:endParaRPr>
        </a:p>
      </dsp:txBody>
      <dsp:txXfrm>
        <a:off x="286266" y="2632086"/>
        <a:ext cx="3742328" cy="484655"/>
      </dsp:txXfrm>
    </dsp:sp>
    <dsp:sp modelId="{B445C2C7-EAF3-41B1-A9B1-56631FB9CA23}">
      <dsp:nvSpPr>
        <dsp:cNvPr id="0" name=""/>
        <dsp:cNvSpPr/>
      </dsp:nvSpPr>
      <dsp:spPr>
        <a:xfrm>
          <a:off x="1135" y="3415728"/>
          <a:ext cx="3972071" cy="973032"/>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9A0BF6-47C1-4C7C-A19B-C53E86021052}">
      <dsp:nvSpPr>
        <dsp:cNvPr id="0" name=""/>
        <dsp:cNvSpPr/>
      </dsp:nvSpPr>
      <dsp:spPr>
        <a:xfrm>
          <a:off x="171394" y="3577474"/>
          <a:ext cx="3972071" cy="973032"/>
        </a:xfrm>
        <a:prstGeom prst="roundRect">
          <a:avLst>
            <a:gd name="adj" fmla="val 10000"/>
          </a:avLst>
        </a:prstGeom>
        <a:solidFill>
          <a:schemeClr val="lt1">
            <a:hueOff val="0"/>
            <a:satOff val="0"/>
            <a:lum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1">
                  <a:lumMod val="50000"/>
                </a:schemeClr>
              </a:solidFill>
            </a:rPr>
            <a:t>Marketing, Production, Human Resources, and Other Operating Departments</a:t>
          </a:r>
          <a:endParaRPr lang="en-US" sz="2000" kern="1200" dirty="0">
            <a:solidFill>
              <a:schemeClr val="accent1">
                <a:lumMod val="50000"/>
              </a:schemeClr>
            </a:solidFill>
          </a:endParaRPr>
        </a:p>
      </dsp:txBody>
      <dsp:txXfrm>
        <a:off x="199893" y="3605973"/>
        <a:ext cx="3915073" cy="916034"/>
      </dsp:txXfrm>
    </dsp:sp>
    <dsp:sp modelId="{A3FAF3D3-E04F-4A9A-A90C-427CDAFE31B9}">
      <dsp:nvSpPr>
        <dsp:cNvPr id="0" name=""/>
        <dsp:cNvSpPr/>
      </dsp:nvSpPr>
      <dsp:spPr>
        <a:xfrm>
          <a:off x="4391238" y="2455262"/>
          <a:ext cx="3741853" cy="514811"/>
        </a:xfrm>
        <a:prstGeom prst="roundRect">
          <a:avLst>
            <a:gd name="adj" fmla="val 10000"/>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64DF09-C37D-4366-A064-F5D6E24D6E06}">
      <dsp:nvSpPr>
        <dsp:cNvPr id="0" name=""/>
        <dsp:cNvSpPr/>
      </dsp:nvSpPr>
      <dsp:spPr>
        <a:xfrm>
          <a:off x="4561498" y="2617008"/>
          <a:ext cx="3741853" cy="514811"/>
        </a:xfrm>
        <a:prstGeom prst="roundRect">
          <a:avLst>
            <a:gd name="adj" fmla="val 10000"/>
          </a:avLst>
        </a:prstGeom>
        <a:solidFill>
          <a:schemeClr val="lt1">
            <a:hueOff val="0"/>
            <a:satOff val="0"/>
            <a:lumOff val="0"/>
          </a:schemeClr>
        </a:solidFill>
        <a:ln w="25400" cap="flat" cmpd="sng" algn="ctr">
          <a:solidFill>
            <a:schemeClr val="accent3">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1">
                  <a:lumMod val="50000"/>
                </a:schemeClr>
              </a:solidFill>
            </a:rPr>
            <a:t>Chief Financial Officer (CFO)</a:t>
          </a:r>
          <a:endParaRPr lang="en-US" sz="2000" kern="1200" dirty="0">
            <a:solidFill>
              <a:schemeClr val="accent1">
                <a:lumMod val="50000"/>
              </a:schemeClr>
            </a:solidFill>
          </a:endParaRPr>
        </a:p>
      </dsp:txBody>
      <dsp:txXfrm>
        <a:off x="4576576" y="2632086"/>
        <a:ext cx="3711697" cy="484655"/>
      </dsp:txXfrm>
    </dsp:sp>
    <dsp:sp modelId="{05161A21-E835-4B36-B58B-B8B3282DA35A}">
      <dsp:nvSpPr>
        <dsp:cNvPr id="0" name=""/>
        <dsp:cNvSpPr/>
      </dsp:nvSpPr>
      <dsp:spPr>
        <a:xfrm>
          <a:off x="4313725" y="3415728"/>
          <a:ext cx="3896879" cy="973032"/>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9C8868-46A3-4FBC-B6C9-75AACD3E145B}">
      <dsp:nvSpPr>
        <dsp:cNvPr id="0" name=""/>
        <dsp:cNvSpPr/>
      </dsp:nvSpPr>
      <dsp:spPr>
        <a:xfrm>
          <a:off x="4483984" y="3577474"/>
          <a:ext cx="3896879" cy="973032"/>
        </a:xfrm>
        <a:prstGeom prst="roundRect">
          <a:avLst>
            <a:gd name="adj" fmla="val 10000"/>
          </a:avLst>
        </a:prstGeom>
        <a:solidFill>
          <a:schemeClr val="lt1">
            <a:hueOff val="0"/>
            <a:satOff val="0"/>
            <a:lumOff val="0"/>
          </a:schemeClr>
        </a:solidFill>
        <a:ln w="25400" cap="flat" cmpd="sng" algn="ctr">
          <a:solidFill>
            <a:schemeClr val="accent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accent1">
                  <a:lumMod val="50000"/>
                </a:schemeClr>
              </a:solidFill>
            </a:rPr>
            <a:t>Accounting, Treasury, Credit, Legal, Capital Budgeting, and Investor Relations</a:t>
          </a:r>
          <a:endParaRPr lang="en-US" sz="2000" kern="1200" dirty="0">
            <a:solidFill>
              <a:schemeClr val="accent1">
                <a:lumMod val="50000"/>
              </a:schemeClr>
            </a:solidFill>
          </a:endParaRPr>
        </a:p>
      </dsp:txBody>
      <dsp:txXfrm>
        <a:off x="4512483" y="3605973"/>
        <a:ext cx="3839881" cy="9160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870200"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lvl1pPr>
              <a:defRPr sz="1200"/>
            </a:lvl1pPr>
          </a:lstStyle>
          <a:p>
            <a:endParaRPr lang="en-US" altLang="en-US"/>
          </a:p>
        </p:txBody>
      </p:sp>
      <p:sp>
        <p:nvSpPr>
          <p:cNvPr id="16387" name="Rectangle 3"/>
          <p:cNvSpPr>
            <a:spLocks noGrp="1" noChangeArrowheads="1"/>
          </p:cNvSpPr>
          <p:nvPr>
            <p:ph type="dt" sz="quarter" idx="1"/>
          </p:nvPr>
        </p:nvSpPr>
        <p:spPr bwMode="auto">
          <a:xfrm>
            <a:off x="3752850" y="0"/>
            <a:ext cx="2870200"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lvl1pPr algn="r">
              <a:defRPr sz="1200"/>
            </a:lvl1pPr>
          </a:lstStyle>
          <a:p>
            <a:endParaRPr lang="en-US" altLang="en-US"/>
          </a:p>
        </p:txBody>
      </p:sp>
      <p:sp>
        <p:nvSpPr>
          <p:cNvPr id="16388" name="Rectangle 4"/>
          <p:cNvSpPr>
            <a:spLocks noGrp="1" noChangeArrowheads="1"/>
          </p:cNvSpPr>
          <p:nvPr>
            <p:ph type="ftr" sz="quarter" idx="2"/>
          </p:nvPr>
        </p:nvSpPr>
        <p:spPr bwMode="auto">
          <a:xfrm>
            <a:off x="0" y="9320213"/>
            <a:ext cx="28702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b" anchorCtr="0" compatLnSpc="1">
            <a:prstTxWarp prst="textNoShape">
              <a:avLst/>
            </a:prstTxWarp>
          </a:bodyPr>
          <a:lstStyle>
            <a:lvl1pPr>
              <a:defRPr sz="1200"/>
            </a:lvl1pPr>
          </a:lstStyle>
          <a:p>
            <a:endParaRPr lang="en-US" altLang="en-US"/>
          </a:p>
        </p:txBody>
      </p:sp>
      <p:sp>
        <p:nvSpPr>
          <p:cNvPr id="16389" name="Rectangle 5"/>
          <p:cNvSpPr>
            <a:spLocks noGrp="1" noChangeArrowheads="1"/>
          </p:cNvSpPr>
          <p:nvPr>
            <p:ph type="sldNum" sz="quarter" idx="3"/>
          </p:nvPr>
        </p:nvSpPr>
        <p:spPr bwMode="auto">
          <a:xfrm>
            <a:off x="3752850" y="9320213"/>
            <a:ext cx="28702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b" anchorCtr="0" compatLnSpc="1">
            <a:prstTxWarp prst="textNoShape">
              <a:avLst/>
            </a:prstTxWarp>
          </a:bodyPr>
          <a:lstStyle>
            <a:lvl1pPr algn="r">
              <a:defRPr sz="1200"/>
            </a:lvl1pPr>
          </a:lstStyle>
          <a:p>
            <a:fld id="{ED0644D2-1E8D-4ABF-B3F6-474438203780}" type="slidenum">
              <a:rPr lang="en-US" altLang="en-US"/>
              <a:pPr/>
              <a:t>‹#›</a:t>
            </a:fld>
            <a:endParaRPr lang="en-US" altLang="en-US"/>
          </a:p>
        </p:txBody>
      </p:sp>
    </p:spTree>
    <p:extLst>
      <p:ext uri="{BB962C8B-B14F-4D97-AF65-F5344CB8AC3E}">
        <p14:creationId xmlns:p14="http://schemas.microsoft.com/office/powerpoint/2010/main" val="24438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870200"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lvl1pPr>
              <a:defRPr sz="1200"/>
            </a:lvl1pPr>
          </a:lstStyle>
          <a:p>
            <a:endParaRPr lang="en-US" altLang="en-US"/>
          </a:p>
        </p:txBody>
      </p:sp>
      <p:sp>
        <p:nvSpPr>
          <p:cNvPr id="39939" name="Rectangle 3"/>
          <p:cNvSpPr>
            <a:spLocks noGrp="1" noChangeArrowheads="1"/>
          </p:cNvSpPr>
          <p:nvPr>
            <p:ph type="dt" idx="1"/>
          </p:nvPr>
        </p:nvSpPr>
        <p:spPr bwMode="auto">
          <a:xfrm>
            <a:off x="3752850" y="0"/>
            <a:ext cx="2870200" cy="49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lvl1pPr algn="r">
              <a:defRPr sz="1200"/>
            </a:lvl1pPr>
          </a:lstStyle>
          <a:p>
            <a:endParaRPr lang="en-US" altLang="en-US"/>
          </a:p>
        </p:txBody>
      </p:sp>
      <p:sp>
        <p:nvSpPr>
          <p:cNvPr id="39940" name="Rectangle 4"/>
          <p:cNvSpPr>
            <a:spLocks noGrp="1" noRot="1" noChangeAspect="1" noChangeArrowheads="1" noTextEdit="1"/>
          </p:cNvSpPr>
          <p:nvPr>
            <p:ph type="sldImg" idx="2"/>
          </p:nvPr>
        </p:nvSpPr>
        <p:spPr bwMode="auto">
          <a:xfrm>
            <a:off x="858838" y="735013"/>
            <a:ext cx="4906962" cy="36798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882650" y="4660900"/>
            <a:ext cx="4857750" cy="441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9942" name="Rectangle 6"/>
          <p:cNvSpPr>
            <a:spLocks noGrp="1" noChangeArrowheads="1"/>
          </p:cNvSpPr>
          <p:nvPr>
            <p:ph type="ftr" sz="quarter" idx="4"/>
          </p:nvPr>
        </p:nvSpPr>
        <p:spPr bwMode="auto">
          <a:xfrm>
            <a:off x="0" y="9320213"/>
            <a:ext cx="28702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b" anchorCtr="0" compatLnSpc="1">
            <a:prstTxWarp prst="textNoShape">
              <a:avLst/>
            </a:prstTxWarp>
          </a:bodyPr>
          <a:lstStyle>
            <a:lvl1pPr>
              <a:defRPr sz="1200"/>
            </a:lvl1pPr>
          </a:lstStyle>
          <a:p>
            <a:endParaRPr lang="en-US" altLang="en-US"/>
          </a:p>
        </p:txBody>
      </p:sp>
      <p:sp>
        <p:nvSpPr>
          <p:cNvPr id="39943" name="Rectangle 7"/>
          <p:cNvSpPr>
            <a:spLocks noGrp="1" noChangeArrowheads="1"/>
          </p:cNvSpPr>
          <p:nvPr>
            <p:ph type="sldNum" sz="quarter" idx="5"/>
          </p:nvPr>
        </p:nvSpPr>
        <p:spPr bwMode="auto">
          <a:xfrm>
            <a:off x="3752850" y="9320213"/>
            <a:ext cx="287020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4" tIns="45712" rIns="91424" bIns="45712" numCol="1" anchor="b" anchorCtr="0" compatLnSpc="1">
            <a:prstTxWarp prst="textNoShape">
              <a:avLst/>
            </a:prstTxWarp>
          </a:bodyPr>
          <a:lstStyle>
            <a:lvl1pPr algn="r">
              <a:defRPr sz="1200"/>
            </a:lvl1pPr>
          </a:lstStyle>
          <a:p>
            <a:fld id="{02E02C4A-1521-42C8-9DE4-9199650C4A30}" type="slidenum">
              <a:rPr lang="en-US" altLang="en-US"/>
              <a:pPr/>
              <a:t>‹#›</a:t>
            </a:fld>
            <a:endParaRPr lang="en-US" altLang="en-US"/>
          </a:p>
        </p:txBody>
      </p:sp>
    </p:spTree>
    <p:extLst>
      <p:ext uri="{BB962C8B-B14F-4D97-AF65-F5344CB8AC3E}">
        <p14:creationId xmlns:p14="http://schemas.microsoft.com/office/powerpoint/2010/main" val="31513910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A5DA15-D315-435A-A23E-0CED829393BC}" type="slidenum">
              <a:rPr lang="en-US" altLang="en-US"/>
              <a:pPr/>
              <a:t>1</a:t>
            </a:fld>
            <a:endParaRPr lang="en-US" alt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75271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02209422"/>
      </p:ext>
    </p:extLst>
  </p:cSld>
  <p:clrMapOvr>
    <a:masterClrMapping/>
  </p:clrMapOvr>
  <p:transition>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1890026"/>
      </p:ext>
    </p:extLst>
  </p:cSld>
  <p:clrMapOvr>
    <a:masterClrMapping/>
  </p:clrMapOvr>
  <p:transition>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609600"/>
            <a:ext cx="2286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609600"/>
            <a:ext cx="6705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4128306"/>
      </p:ext>
    </p:extLst>
  </p:cSld>
  <p:clrMapOvr>
    <a:masterClrMapping/>
  </p:clrMapOvr>
  <p:transition>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3579603"/>
      </p:ext>
    </p:extLst>
  </p:cSld>
  <p:clrMapOvr>
    <a:masterClrMapping/>
  </p:clrMapOvr>
  <p:transition>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95049603"/>
      </p:ext>
    </p:extLst>
  </p:cSld>
  <p:clrMapOvr>
    <a:masterClrMapping/>
  </p:clrMapOvr>
  <p:transition>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4900852"/>
      </p:ext>
    </p:extLst>
  </p:cSld>
  <p:clrMapOvr>
    <a:masterClrMapping/>
  </p:clrMapOvr>
  <p:transition>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8318419"/>
      </p:ext>
    </p:extLst>
  </p:cSld>
  <p:clrMapOvr>
    <a:masterClrMapping/>
  </p:clrMapOvr>
  <p:transition>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98881250"/>
      </p:ext>
    </p:extLst>
  </p:cSld>
  <p:clrMapOvr>
    <a:masterClrMapping/>
  </p:clrMapOvr>
  <p:transition>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0155501"/>
      </p:ext>
    </p:extLst>
  </p:cSld>
  <p:clrMapOvr>
    <a:masterClrMapping/>
  </p:clrMapOvr>
  <p:transition>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79681950"/>
      </p:ext>
    </p:extLst>
  </p:cSld>
  <p:clrMapOvr>
    <a:masterClrMapping/>
  </p:clrMapOvr>
  <p:transition>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17454662"/>
      </p:ext>
    </p:extLst>
  </p:cSld>
  <p:clrMapOvr>
    <a:masterClrMapping/>
  </p:clrMapOvr>
  <p:transition>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ChangeArrowheads="1"/>
          </p:cNvSpPr>
          <p:nvPr/>
        </p:nvSpPr>
        <p:spPr bwMode="auto">
          <a:xfrm>
            <a:off x="-19050" y="6000750"/>
            <a:ext cx="9258300" cy="914400"/>
          </a:xfrm>
          <a:prstGeom prst="rect">
            <a:avLst/>
          </a:prstGeom>
          <a:gradFill rotWithShape="0">
            <a:gsLst>
              <a:gs pos="0">
                <a:schemeClr val="bg1"/>
              </a:gs>
              <a:gs pos="100000">
                <a:srgbClr val="006666"/>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43"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8246" name="Rectangle 6"/>
          <p:cNvSpPr>
            <a:spLocks noChangeArrowheads="1"/>
          </p:cNvSpPr>
          <p:nvPr/>
        </p:nvSpPr>
        <p:spPr bwMode="auto">
          <a:xfrm>
            <a:off x="0" y="0"/>
            <a:ext cx="9201150" cy="628650"/>
          </a:xfrm>
          <a:prstGeom prst="rect">
            <a:avLst/>
          </a:prstGeom>
          <a:solidFill>
            <a:srgbClr val="0066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solidFill>
                <a:srgbClr val="0000FF"/>
              </a:solidFill>
            </a:endParaRPr>
          </a:p>
        </p:txBody>
      </p:sp>
      <p:sp>
        <p:nvSpPr>
          <p:cNvPr id="138247" name="Rectangle 7"/>
          <p:cNvSpPr>
            <a:spLocks noGrp="1" noChangeArrowheads="1"/>
          </p:cNvSpPr>
          <p:nvPr>
            <p:ph type="title"/>
          </p:nvPr>
        </p:nvSpPr>
        <p:spPr bwMode="auto">
          <a:xfrm>
            <a:off x="0" y="609600"/>
            <a:ext cx="9144000" cy="1143000"/>
          </a:xfrm>
          <a:prstGeom prst="rect">
            <a:avLst/>
          </a:prstGeom>
          <a:gradFill rotWithShape="0">
            <a:gsLst>
              <a:gs pos="0">
                <a:srgbClr val="006666"/>
              </a:gs>
              <a:gs pos="100000">
                <a:schemeClr val="bg1"/>
              </a:gs>
            </a:gsLst>
            <a:lin ang="5400000" scaled="1"/>
          </a:gra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8248" name="Text Box 8"/>
          <p:cNvSpPr txBox="1">
            <a:spLocks noChangeArrowheads="1"/>
          </p:cNvSpPr>
          <p:nvPr/>
        </p:nvSpPr>
        <p:spPr bwMode="auto">
          <a:xfrm>
            <a:off x="3924300" y="-114300"/>
            <a:ext cx="518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2686050" algn="l"/>
              </a:tabLst>
              <a:defRPr sz="2400">
                <a:solidFill>
                  <a:schemeClr val="tx1"/>
                </a:solidFill>
                <a:latin typeface="Times New Roman" pitchFamily="18" charset="0"/>
              </a:defRPr>
            </a:lvl1pPr>
            <a:lvl2pPr>
              <a:tabLst>
                <a:tab pos="2686050" algn="l"/>
              </a:tabLst>
              <a:defRPr sz="2400">
                <a:solidFill>
                  <a:schemeClr val="tx1"/>
                </a:solidFill>
                <a:latin typeface="Times New Roman" pitchFamily="18" charset="0"/>
              </a:defRPr>
            </a:lvl2pPr>
            <a:lvl3pPr>
              <a:tabLst>
                <a:tab pos="2686050" algn="l"/>
              </a:tabLst>
              <a:defRPr sz="2400">
                <a:solidFill>
                  <a:schemeClr val="tx1"/>
                </a:solidFill>
                <a:latin typeface="Times New Roman" pitchFamily="18" charset="0"/>
              </a:defRPr>
            </a:lvl3pPr>
            <a:lvl4pPr>
              <a:tabLst>
                <a:tab pos="2686050" algn="l"/>
              </a:tabLst>
              <a:defRPr sz="2400">
                <a:solidFill>
                  <a:schemeClr val="tx1"/>
                </a:solidFill>
                <a:latin typeface="Times New Roman" pitchFamily="18" charset="0"/>
              </a:defRPr>
            </a:lvl4pPr>
            <a:lvl5pPr>
              <a:tabLst>
                <a:tab pos="2686050" algn="l"/>
              </a:tabLst>
              <a:defRPr sz="2400">
                <a:solidFill>
                  <a:schemeClr val="tx1"/>
                </a:solidFill>
                <a:latin typeface="Times New Roman" pitchFamily="18" charset="0"/>
              </a:defRPr>
            </a:lvl5pPr>
            <a:lvl6pPr eaLnBrk="0" fontAlgn="base" hangingPunct="0">
              <a:spcBef>
                <a:spcPct val="0"/>
              </a:spcBef>
              <a:spcAft>
                <a:spcPct val="0"/>
              </a:spcAft>
              <a:tabLst>
                <a:tab pos="2686050" algn="l"/>
              </a:tabLst>
              <a:defRPr sz="2400">
                <a:solidFill>
                  <a:schemeClr val="tx1"/>
                </a:solidFill>
                <a:latin typeface="Times New Roman" pitchFamily="18" charset="0"/>
              </a:defRPr>
            </a:lvl6pPr>
            <a:lvl7pPr eaLnBrk="0" fontAlgn="base" hangingPunct="0">
              <a:spcBef>
                <a:spcPct val="0"/>
              </a:spcBef>
              <a:spcAft>
                <a:spcPct val="0"/>
              </a:spcAft>
              <a:tabLst>
                <a:tab pos="2686050" algn="l"/>
              </a:tabLst>
              <a:defRPr sz="2400">
                <a:solidFill>
                  <a:schemeClr val="tx1"/>
                </a:solidFill>
                <a:latin typeface="Times New Roman" pitchFamily="18" charset="0"/>
              </a:defRPr>
            </a:lvl7pPr>
            <a:lvl8pPr eaLnBrk="0" fontAlgn="base" hangingPunct="0">
              <a:spcBef>
                <a:spcPct val="0"/>
              </a:spcBef>
              <a:spcAft>
                <a:spcPct val="0"/>
              </a:spcAft>
              <a:tabLst>
                <a:tab pos="2686050" algn="l"/>
              </a:tabLst>
              <a:defRPr sz="2400">
                <a:solidFill>
                  <a:schemeClr val="tx1"/>
                </a:solidFill>
                <a:latin typeface="Times New Roman" pitchFamily="18" charset="0"/>
              </a:defRPr>
            </a:lvl8pPr>
            <a:lvl9pPr eaLnBrk="0" fontAlgn="base" hangingPunct="0">
              <a:spcBef>
                <a:spcPct val="0"/>
              </a:spcBef>
              <a:spcAft>
                <a:spcPct val="0"/>
              </a:spcAft>
              <a:tabLst>
                <a:tab pos="2686050" algn="l"/>
              </a:tabLst>
              <a:defRPr sz="2400">
                <a:solidFill>
                  <a:schemeClr val="tx1"/>
                </a:solidFill>
                <a:latin typeface="Times New Roman" pitchFamily="18" charset="0"/>
              </a:defRPr>
            </a:lvl9pPr>
          </a:lstStyle>
          <a:p>
            <a:pPr algn="r">
              <a:spcBef>
                <a:spcPct val="50000"/>
              </a:spcBef>
            </a:pPr>
            <a:r>
              <a:rPr lang="en-US" altLang="en-US" sz="3600">
                <a:solidFill>
                  <a:srgbClr val="66CCFF"/>
                </a:solidFill>
              </a:rPr>
              <a:t>FIN303</a:t>
            </a:r>
          </a:p>
        </p:txBody>
      </p:sp>
      <p:sp>
        <p:nvSpPr>
          <p:cNvPr id="138251" name="Text Box 11"/>
          <p:cNvSpPr txBox="1">
            <a:spLocks noChangeArrowheads="1"/>
          </p:cNvSpPr>
          <p:nvPr/>
        </p:nvSpPr>
        <p:spPr bwMode="auto">
          <a:xfrm>
            <a:off x="76200" y="184150"/>
            <a:ext cx="3733800" cy="347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70000"/>
              </a:lnSpc>
            </a:pPr>
            <a:r>
              <a:rPr lang="en-US" altLang="en-US" sz="2400">
                <a:solidFill>
                  <a:srgbClr val="00CCFF"/>
                </a:solidFill>
              </a:rPr>
              <a:t>Vicentiu Covrig</a:t>
            </a:r>
            <a:endParaRPr lang="en-US" altLang="en-US" sz="2000">
              <a:solidFill>
                <a:srgbClr val="00CCFF"/>
              </a:solidFill>
            </a:endParaRPr>
          </a:p>
        </p:txBody>
      </p:sp>
      <p:sp>
        <p:nvSpPr>
          <p:cNvPr id="138252" name="Rectangle 12"/>
          <p:cNvSpPr>
            <a:spLocks noChangeArrowheads="1"/>
          </p:cNvSpPr>
          <p:nvPr/>
        </p:nvSpPr>
        <p:spPr bwMode="auto">
          <a:xfrm>
            <a:off x="3505200" y="6553200"/>
            <a:ext cx="2133600" cy="4572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fld id="{44B7F8B2-CC1A-4465-B09A-C7D06A0B9F34}" type="slidenum">
              <a:rPr lang="en-US" altLang="en-US" sz="1600" b="1" i="1">
                <a:solidFill>
                  <a:schemeClr val="accent2"/>
                </a:solidFill>
                <a:effectLst>
                  <a:outerShdw blurRad="38100" dist="38100" dir="2700000" algn="tl">
                    <a:srgbClr val="000000"/>
                  </a:outerShdw>
                </a:effectLst>
                <a:latin typeface="Arial" charset="0"/>
              </a:rPr>
              <a:pPr algn="ctr"/>
              <a:t>‹#›</a:t>
            </a:fld>
            <a:endParaRPr lang="en-US" altLang="en-US" sz="1600" b="1" i="1">
              <a:solidFill>
                <a:schemeClr val="accent2"/>
              </a:solidFill>
              <a:effectLst>
                <a:outerShdw blurRad="38100" dist="38100" dir="2700000" algn="tl">
                  <a:srgbClr val="000000"/>
                </a:outerShdw>
              </a:effectLst>
              <a:latin typeface="Arial"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pull/>
  </p:transition>
  <p:txStyles>
    <p:titleStyle>
      <a:lvl1pPr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mj-lt"/>
          <a:ea typeface="+mj-ea"/>
          <a:cs typeface="+mj-cs"/>
        </a:defRPr>
      </a:lvl1pPr>
      <a:lvl2pPr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2pPr>
      <a:lvl3pPr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3pPr>
      <a:lvl4pPr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4pPr>
      <a:lvl5pPr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5pPr>
      <a:lvl6pPr marL="457200"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6pPr>
      <a:lvl7pPr marL="914400"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7pPr>
      <a:lvl8pPr marL="1371600"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8pPr>
      <a:lvl9pPr marL="1828800" algn="ctr" rtl="0"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rgbClr val="006600"/>
        </a:buClr>
        <a:buSzPct val="75000"/>
        <a:buFont typeface="Wingdings" pitchFamily="2" charset="2"/>
        <a:buChar char="n"/>
        <a:defRPr sz="3200">
          <a:solidFill>
            <a:srgbClr val="0000FF"/>
          </a:solidFill>
          <a:latin typeface="+mn-lt"/>
          <a:ea typeface="+mn-ea"/>
          <a:cs typeface="+mn-cs"/>
        </a:defRPr>
      </a:lvl1pPr>
      <a:lvl2pPr marL="742950" indent="-285750" algn="l" rtl="0" eaLnBrk="0" fontAlgn="base" hangingPunct="0">
        <a:spcBef>
          <a:spcPct val="20000"/>
        </a:spcBef>
        <a:spcAft>
          <a:spcPct val="0"/>
        </a:spcAft>
        <a:buClr>
          <a:srgbClr val="006600"/>
        </a:buClr>
        <a:buSzPct val="120000"/>
        <a:buChar char="-"/>
        <a:defRPr sz="2800">
          <a:solidFill>
            <a:srgbClr val="0000FF"/>
          </a:solidFill>
          <a:latin typeface="+mn-lt"/>
        </a:defRPr>
      </a:lvl2pPr>
      <a:lvl3pPr marL="1143000" indent="-228600" algn="l" rtl="0" eaLnBrk="0" fontAlgn="base" hangingPunct="0">
        <a:spcBef>
          <a:spcPct val="20000"/>
        </a:spcBef>
        <a:spcAft>
          <a:spcPct val="0"/>
        </a:spcAft>
        <a:buClr>
          <a:srgbClr val="006600"/>
        </a:buClr>
        <a:buSzPct val="90000"/>
        <a:buFont typeface="Wingdings" pitchFamily="2" charset="2"/>
        <a:buChar char="u"/>
        <a:defRPr sz="2400">
          <a:solidFill>
            <a:srgbClr val="0000FF"/>
          </a:solidFill>
          <a:latin typeface="+mn-lt"/>
        </a:defRPr>
      </a:lvl3pPr>
      <a:lvl4pPr marL="1600200" indent="-228600" algn="l" rtl="0" eaLnBrk="0" fontAlgn="base" hangingPunct="0">
        <a:spcBef>
          <a:spcPct val="20000"/>
        </a:spcBef>
        <a:spcAft>
          <a:spcPct val="0"/>
        </a:spcAft>
        <a:buClr>
          <a:srgbClr val="006600"/>
        </a:buClr>
        <a:buSzPct val="120000"/>
        <a:buFont typeface="Wingdings" pitchFamily="2" charset="2"/>
        <a:buChar char="Ø"/>
        <a:defRPr sz="2000">
          <a:solidFill>
            <a:srgbClr val="0000FF"/>
          </a:solidFill>
          <a:latin typeface="+mn-lt"/>
        </a:defRPr>
      </a:lvl4pPr>
      <a:lvl5pPr marL="2057400" indent="-228600" algn="l" rtl="0" eaLnBrk="0" fontAlgn="base" hangingPunct="0">
        <a:spcBef>
          <a:spcPct val="20000"/>
        </a:spcBef>
        <a:spcAft>
          <a:spcPct val="0"/>
        </a:spcAft>
        <a:buClr>
          <a:srgbClr val="006600"/>
        </a:buClr>
        <a:buSzPct val="120000"/>
        <a:buChar char="»"/>
        <a:defRPr sz="2000">
          <a:solidFill>
            <a:srgbClr val="0000FF"/>
          </a:solidFill>
          <a:latin typeface="+mn-lt"/>
        </a:defRPr>
      </a:lvl5pPr>
      <a:lvl6pPr marL="2514600" indent="-228600" algn="l" rtl="0" eaLnBrk="0" fontAlgn="base" hangingPunct="0">
        <a:spcBef>
          <a:spcPct val="20000"/>
        </a:spcBef>
        <a:spcAft>
          <a:spcPct val="0"/>
        </a:spcAft>
        <a:buClr>
          <a:srgbClr val="006600"/>
        </a:buClr>
        <a:buSzPct val="120000"/>
        <a:buChar char="»"/>
        <a:defRPr sz="2000">
          <a:solidFill>
            <a:srgbClr val="0000FF"/>
          </a:solidFill>
          <a:latin typeface="+mn-lt"/>
        </a:defRPr>
      </a:lvl6pPr>
      <a:lvl7pPr marL="2971800" indent="-228600" algn="l" rtl="0" eaLnBrk="0" fontAlgn="base" hangingPunct="0">
        <a:spcBef>
          <a:spcPct val="20000"/>
        </a:spcBef>
        <a:spcAft>
          <a:spcPct val="0"/>
        </a:spcAft>
        <a:buClr>
          <a:srgbClr val="006600"/>
        </a:buClr>
        <a:buSzPct val="120000"/>
        <a:buChar char="»"/>
        <a:defRPr sz="2000">
          <a:solidFill>
            <a:srgbClr val="0000FF"/>
          </a:solidFill>
          <a:latin typeface="+mn-lt"/>
        </a:defRPr>
      </a:lvl7pPr>
      <a:lvl8pPr marL="3429000" indent="-228600" algn="l" rtl="0" eaLnBrk="0" fontAlgn="base" hangingPunct="0">
        <a:spcBef>
          <a:spcPct val="20000"/>
        </a:spcBef>
        <a:spcAft>
          <a:spcPct val="0"/>
        </a:spcAft>
        <a:buClr>
          <a:srgbClr val="006600"/>
        </a:buClr>
        <a:buSzPct val="120000"/>
        <a:buChar char="»"/>
        <a:defRPr sz="2000">
          <a:solidFill>
            <a:srgbClr val="0000FF"/>
          </a:solidFill>
          <a:latin typeface="+mn-lt"/>
        </a:defRPr>
      </a:lvl8pPr>
      <a:lvl9pPr marL="3886200" indent="-228600" algn="l" rtl="0" eaLnBrk="0" fontAlgn="base" hangingPunct="0">
        <a:spcBef>
          <a:spcPct val="20000"/>
        </a:spcBef>
        <a:spcAft>
          <a:spcPct val="0"/>
        </a:spcAft>
        <a:buClr>
          <a:srgbClr val="006600"/>
        </a:buClr>
        <a:buSzPct val="120000"/>
        <a:buChar char="»"/>
        <a:defRPr sz="2000">
          <a:solidFill>
            <a:srgbClr val="0000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266" name="Picture 2" descr="coins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0238" y="2284413"/>
            <a:ext cx="3941762" cy="3749675"/>
          </a:xfrm>
          <a:prstGeom prst="rect">
            <a:avLst/>
          </a:prstGeom>
          <a:noFill/>
          <a:extLst>
            <a:ext uri="{909E8E84-426E-40DD-AFC4-6F175D3DCCD1}">
              <a14:hiddenFill xmlns:a14="http://schemas.microsoft.com/office/drawing/2010/main">
                <a:solidFill>
                  <a:srgbClr val="FFFFFF"/>
                </a:solidFill>
              </a14:hiddenFill>
            </a:ext>
          </a:extLst>
        </p:spPr>
      </p:pic>
      <p:sp>
        <p:nvSpPr>
          <p:cNvPr id="139267" name="Rectangle 3"/>
          <p:cNvSpPr>
            <a:spLocks noGrp="1" noChangeArrowheads="1"/>
          </p:cNvSpPr>
          <p:nvPr>
            <p:ph type="subTitle" idx="1"/>
          </p:nvPr>
        </p:nvSpPr>
        <p:spPr>
          <a:xfrm>
            <a:off x="0" y="990600"/>
            <a:ext cx="9144000" cy="1752600"/>
          </a:xfrm>
          <a:noFill/>
          <a:extLst>
            <a:ext uri="{909E8E84-426E-40DD-AFC4-6F175D3DCCD1}">
              <a14:hiddenFill xmlns:a14="http://schemas.microsoft.com/office/drawing/2010/main">
                <a:solidFill>
                  <a:schemeClr val="bg1"/>
                </a:solidFill>
              </a14:hiddenFill>
            </a:ext>
          </a:extLst>
        </p:spPr>
        <p:txBody>
          <a:bodyPr/>
          <a:lstStyle/>
          <a:p>
            <a:pPr>
              <a:lnSpc>
                <a:spcPct val="80000"/>
              </a:lnSpc>
            </a:pPr>
            <a:r>
              <a:rPr lang="en-US" altLang="en-US" sz="6600">
                <a:solidFill>
                  <a:srgbClr val="66CCFF"/>
                </a:solidFill>
                <a:effectLst>
                  <a:outerShdw blurRad="38100" dist="38100" dir="2700000" algn="tl">
                    <a:srgbClr val="000000"/>
                  </a:outerShdw>
                </a:effectLst>
              </a:rPr>
              <a:t/>
            </a:r>
            <a:br>
              <a:rPr lang="en-US" altLang="en-US" sz="6600">
                <a:solidFill>
                  <a:srgbClr val="66CCFF"/>
                </a:solidFill>
                <a:effectLst>
                  <a:outerShdw blurRad="38100" dist="38100" dir="2700000" algn="tl">
                    <a:srgbClr val="000000"/>
                  </a:outerShdw>
                </a:effectLst>
              </a:rPr>
            </a:br>
            <a:r>
              <a:rPr lang="en-US" altLang="en-US" sz="6600">
                <a:solidFill>
                  <a:srgbClr val="66CCFF"/>
                </a:solidFill>
                <a:effectLst>
                  <a:outerShdw blurRad="38100" dist="38100" dir="2700000" algn="tl">
                    <a:srgbClr val="000000"/>
                  </a:outerShdw>
                </a:effectLst>
              </a:rPr>
              <a:t> An overview of Financial Management</a:t>
            </a:r>
          </a:p>
          <a:p>
            <a:pPr>
              <a:lnSpc>
                <a:spcPct val="80000"/>
              </a:lnSpc>
            </a:pPr>
            <a:r>
              <a:rPr lang="en-US" altLang="en-US" sz="4400">
                <a:solidFill>
                  <a:srgbClr val="66CCFF"/>
                </a:solidFill>
                <a:effectLst>
                  <a:outerShdw blurRad="38100" dist="38100" dir="2700000" algn="tl">
                    <a:srgbClr val="000000"/>
                  </a:outerShdw>
                </a:effectLst>
              </a:rPr>
              <a:t>(chapter 1)</a:t>
            </a:r>
            <a:r>
              <a:rPr lang="en-US" altLang="en-US" sz="6600">
                <a:solidFill>
                  <a:srgbClr val="66CCFF"/>
                </a:solidFill>
                <a:effectLst>
                  <a:outerShdw blurRad="38100" dist="38100" dir="2700000" algn="tl">
                    <a:srgbClr val="000000"/>
                  </a:outerShdw>
                </a:effectLst>
              </a:rPr>
              <a:t/>
            </a:r>
            <a:br>
              <a:rPr lang="en-US" altLang="en-US" sz="6600">
                <a:solidFill>
                  <a:srgbClr val="66CCFF"/>
                </a:solidFill>
                <a:effectLst>
                  <a:outerShdw blurRad="38100" dist="38100" dir="2700000" algn="tl">
                    <a:srgbClr val="000000"/>
                  </a:outerShdw>
                </a:effectLst>
              </a:rPr>
            </a:br>
            <a:endParaRPr lang="en-US" altLang="en-US" sz="6600">
              <a:solidFill>
                <a:srgbClr val="66CCFF"/>
              </a:solidFill>
              <a:effectLst>
                <a:outerShdw blurRad="38100" dist="38100" dir="2700000" algn="tl">
                  <a:srgbClr val="000000"/>
                </a:outerShdw>
              </a:effectLst>
            </a:endParaRPr>
          </a:p>
        </p:txBody>
      </p:sp>
      <p:sp>
        <p:nvSpPr>
          <p:cNvPr id="139268" name="Rectangle 4"/>
          <p:cNvSpPr>
            <a:spLocks noChangeArrowheads="1"/>
          </p:cNvSpPr>
          <p:nvPr/>
        </p:nvSpPr>
        <p:spPr bwMode="auto">
          <a:xfrm>
            <a:off x="-114300" y="609600"/>
            <a:ext cx="9258300" cy="914400"/>
          </a:xfrm>
          <a:prstGeom prst="rect">
            <a:avLst/>
          </a:prstGeom>
          <a:gradFill rotWithShape="0">
            <a:gsLst>
              <a:gs pos="0">
                <a:srgbClr val="006666"/>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altLang="en-US" sz="3600"/>
              <a:t>Is stock price maximization the same as profit maximization?</a:t>
            </a:r>
          </a:p>
        </p:txBody>
      </p:sp>
      <p:sp>
        <p:nvSpPr>
          <p:cNvPr id="294916" name="Rectangle 4"/>
          <p:cNvSpPr>
            <a:spLocks noGrp="1" noChangeArrowheads="1"/>
          </p:cNvSpPr>
          <p:nvPr>
            <p:ph type="body" idx="1"/>
          </p:nvPr>
        </p:nvSpPr>
        <p:spPr>
          <a:xfrm>
            <a:off x="304800" y="1676400"/>
            <a:ext cx="7964488" cy="4114800"/>
          </a:xfrm>
          <a:noFill/>
          <a:ln/>
          <a:extLst>
            <a:ext uri="{909E8E84-426E-40DD-AFC4-6F175D3DCCD1}">
              <a14:hiddenFill xmlns:a14="http://schemas.microsoft.com/office/drawing/2010/main">
                <a:solidFill>
                  <a:schemeClr val="accent1"/>
                </a:solidFill>
              </a14:hiddenFill>
            </a:ext>
          </a:extLst>
        </p:spPr>
        <p:txBody>
          <a:bodyPr/>
          <a:lstStyle/>
          <a:p>
            <a:r>
              <a:rPr lang="en-US" altLang="en-US" sz="2400"/>
              <a:t>No, despite a generally high correlation amongst stock price, EPS, and cash flow.</a:t>
            </a:r>
          </a:p>
          <a:p>
            <a:r>
              <a:rPr lang="en-US" altLang="en-US" sz="2400"/>
              <a:t>Current stock price relies upon current earnings, as well as future earnings and cash flow.</a:t>
            </a:r>
          </a:p>
          <a:p>
            <a:r>
              <a:rPr lang="en-US" altLang="en-US" sz="2400"/>
              <a:t>Some actions may cause an increase in earnings, yet cause the stock price to decrease (and vice versa).</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491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491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49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09600" y="609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lnSpc>
                <a:spcPct val="70000"/>
              </a:lnSpc>
              <a:defRPr sz="4400">
                <a:solidFill>
                  <a:schemeClr val="accent2"/>
                </a:solidFill>
                <a:effectLst>
                  <a:outerShdw blurRad="38100" dist="38100" dir="2700000" algn="tl">
                    <a:srgbClr val="000000"/>
                  </a:outerShdw>
                </a:effectLst>
                <a:latin typeface="Times New Roman" pitchFamily="18" charset="0"/>
              </a:defRPr>
            </a:lvl1pPr>
            <a:lvl2pPr algn="ctr">
              <a:lnSpc>
                <a:spcPct val="70000"/>
              </a:lnSpc>
              <a:defRPr sz="4400">
                <a:solidFill>
                  <a:schemeClr val="accent2"/>
                </a:solidFill>
                <a:effectLst>
                  <a:outerShdw blurRad="38100" dist="38100" dir="2700000" algn="tl">
                    <a:srgbClr val="000000"/>
                  </a:outerShdw>
                </a:effectLst>
                <a:latin typeface="Times New Roman" pitchFamily="18" charset="0"/>
              </a:defRPr>
            </a:lvl2pPr>
            <a:lvl3pPr algn="ctr">
              <a:lnSpc>
                <a:spcPct val="70000"/>
              </a:lnSpc>
              <a:defRPr sz="4400">
                <a:solidFill>
                  <a:schemeClr val="accent2"/>
                </a:solidFill>
                <a:effectLst>
                  <a:outerShdw blurRad="38100" dist="38100" dir="2700000" algn="tl">
                    <a:srgbClr val="000000"/>
                  </a:outerShdw>
                </a:effectLst>
                <a:latin typeface="Times New Roman" pitchFamily="18" charset="0"/>
              </a:defRPr>
            </a:lvl3pPr>
            <a:lvl4pPr algn="ctr">
              <a:lnSpc>
                <a:spcPct val="70000"/>
              </a:lnSpc>
              <a:defRPr sz="4400">
                <a:solidFill>
                  <a:schemeClr val="accent2"/>
                </a:solidFill>
                <a:effectLst>
                  <a:outerShdw blurRad="38100" dist="38100" dir="2700000" algn="tl">
                    <a:srgbClr val="000000"/>
                  </a:outerShdw>
                </a:effectLst>
                <a:latin typeface="Times New Roman" pitchFamily="18" charset="0"/>
              </a:defRPr>
            </a:lvl4pPr>
            <a:lvl5pPr algn="ctr">
              <a:lnSpc>
                <a:spcPct val="70000"/>
              </a:lnSpc>
              <a:defRPr sz="4400">
                <a:solidFill>
                  <a:schemeClr val="accent2"/>
                </a:solidFill>
                <a:effectLst>
                  <a:outerShdw blurRad="38100" dist="38100" dir="2700000" algn="tl">
                    <a:srgbClr val="000000"/>
                  </a:outerShdw>
                </a:effectLst>
                <a:latin typeface="Times New Roman" pitchFamily="18" charset="0"/>
              </a:defRPr>
            </a:lvl5pPr>
            <a:lvl6pPr marL="4572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6pPr>
            <a:lvl7pPr marL="9144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7pPr>
            <a:lvl8pPr marL="13716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8pPr>
            <a:lvl9pPr marL="18288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9pPr>
          </a:lstStyle>
          <a:p>
            <a:pPr eaLnBrk="1" hangingPunct="1">
              <a:lnSpc>
                <a:spcPct val="90000"/>
              </a:lnSpc>
            </a:pPr>
            <a:r>
              <a:rPr lang="en-US" altLang="en-US" sz="3200" dirty="0"/>
              <a:t>Conflicts Between Managers and Stockholders</a:t>
            </a:r>
          </a:p>
        </p:txBody>
      </p:sp>
      <p:sp>
        <p:nvSpPr>
          <p:cNvPr id="11267" name="Rectangle 3"/>
          <p:cNvSpPr>
            <a:spLocks noChangeArrowheads="1"/>
          </p:cNvSpPr>
          <p:nvPr/>
        </p:nvSpPr>
        <p:spPr bwMode="auto">
          <a:xfrm>
            <a:off x="612775" y="1600200"/>
            <a:ext cx="8153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rgbClr val="006600"/>
              </a:buClr>
              <a:buSzPct val="75000"/>
              <a:buFont typeface="Wingdings" pitchFamily="2" charset="2"/>
              <a:buChar char="n"/>
              <a:defRPr sz="2400">
                <a:solidFill>
                  <a:srgbClr val="0000FF"/>
                </a:solidFill>
                <a:latin typeface="Times New Roman" pitchFamily="18" charset="0"/>
              </a:defRPr>
            </a:lvl1pPr>
            <a:lvl2pPr marL="796925" indent="-339725">
              <a:spcBef>
                <a:spcPct val="20000"/>
              </a:spcBef>
              <a:buClr>
                <a:srgbClr val="006600"/>
              </a:buClr>
              <a:buSzPct val="120000"/>
              <a:buChar char="-"/>
              <a:defRPr sz="2000">
                <a:solidFill>
                  <a:srgbClr val="0000FF"/>
                </a:solidFill>
                <a:latin typeface="Times New Roman" pitchFamily="18" charset="0"/>
              </a:defRPr>
            </a:lvl2pPr>
            <a:lvl3pPr marL="1143000" indent="-228600">
              <a:spcBef>
                <a:spcPct val="20000"/>
              </a:spcBef>
              <a:buClr>
                <a:srgbClr val="006600"/>
              </a:buClr>
              <a:buSzPct val="90000"/>
              <a:buFont typeface="Wingdings" pitchFamily="2" charset="2"/>
              <a:buChar char="u"/>
              <a:defRPr>
                <a:solidFill>
                  <a:srgbClr val="0000FF"/>
                </a:solidFill>
                <a:latin typeface="Times New Roman" pitchFamily="18" charset="0"/>
              </a:defRPr>
            </a:lvl3pPr>
            <a:lvl4pPr marL="1600200" indent="-228600">
              <a:spcBef>
                <a:spcPct val="20000"/>
              </a:spcBef>
              <a:buClr>
                <a:srgbClr val="006600"/>
              </a:buClr>
              <a:buSzPct val="120000"/>
              <a:buFont typeface="Wingdings" pitchFamily="2" charset="2"/>
              <a:buChar char="Ø"/>
              <a:defRPr sz="1600">
                <a:solidFill>
                  <a:srgbClr val="0000FF"/>
                </a:solidFill>
                <a:latin typeface="Times New Roman" pitchFamily="18" charset="0"/>
              </a:defRPr>
            </a:lvl4pPr>
            <a:lvl5pPr marL="2057400" indent="-228600">
              <a:spcBef>
                <a:spcPct val="20000"/>
              </a:spcBef>
              <a:buClr>
                <a:srgbClr val="006600"/>
              </a:buClr>
              <a:buSzPct val="120000"/>
              <a:buChar char="»"/>
              <a:defRPr sz="1600">
                <a:solidFill>
                  <a:srgbClr val="0000FF"/>
                </a:solidFill>
                <a:latin typeface="Times New Roman" pitchFamily="18" charset="0"/>
              </a:defRPr>
            </a:lvl5pPr>
            <a:lvl6pPr marL="25146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6pPr>
            <a:lvl7pPr marL="29718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7pPr>
            <a:lvl8pPr marL="34290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8pPr>
            <a:lvl9pPr marL="38862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9pPr>
          </a:lstStyle>
          <a:p>
            <a:pPr eaLnBrk="1" hangingPunct="1">
              <a:lnSpc>
                <a:spcPct val="90000"/>
              </a:lnSpc>
              <a:spcBef>
                <a:spcPct val="0"/>
              </a:spcBef>
              <a:spcAft>
                <a:spcPts val="1200"/>
              </a:spcAft>
              <a:buSzPct val="150000"/>
              <a:buFont typeface="Wingdings" pitchFamily="2" charset="2"/>
              <a:buChar char="§"/>
            </a:pPr>
            <a:r>
              <a:rPr lang="en-US" altLang="en-US"/>
              <a:t>Managers are naturally inclined to act in their own best interests (which are not always the same as the interest of stockholders).</a:t>
            </a:r>
          </a:p>
          <a:p>
            <a:pPr eaLnBrk="1" hangingPunct="1">
              <a:lnSpc>
                <a:spcPct val="90000"/>
              </a:lnSpc>
              <a:spcBef>
                <a:spcPct val="0"/>
              </a:spcBef>
              <a:spcAft>
                <a:spcPts val="1200"/>
              </a:spcAft>
              <a:buSzPct val="150000"/>
              <a:buFont typeface="Wingdings" pitchFamily="2" charset="2"/>
              <a:buChar char="§"/>
            </a:pPr>
            <a:r>
              <a:rPr lang="en-US" altLang="en-US"/>
              <a:t>But the following factors affect managerial behavior:</a:t>
            </a:r>
          </a:p>
          <a:p>
            <a:pPr lvl="1" eaLnBrk="1" hangingPunct="1">
              <a:lnSpc>
                <a:spcPct val="90000"/>
              </a:lnSpc>
              <a:spcBef>
                <a:spcPct val="0"/>
              </a:spcBef>
              <a:spcAft>
                <a:spcPts val="1200"/>
              </a:spcAft>
              <a:buSzPct val="150000"/>
              <a:buFont typeface="Wingdings" pitchFamily="2" charset="2"/>
              <a:buChar char="§"/>
            </a:pPr>
            <a:r>
              <a:rPr lang="en-US" altLang="en-US" sz="2400"/>
              <a:t>Managerial compensation packages</a:t>
            </a:r>
          </a:p>
          <a:p>
            <a:pPr lvl="1" eaLnBrk="1" hangingPunct="1">
              <a:lnSpc>
                <a:spcPct val="90000"/>
              </a:lnSpc>
              <a:spcBef>
                <a:spcPct val="0"/>
              </a:spcBef>
              <a:spcAft>
                <a:spcPts val="1200"/>
              </a:spcAft>
              <a:buSzPct val="150000"/>
              <a:buFont typeface="Wingdings" pitchFamily="2" charset="2"/>
              <a:buChar char="§"/>
            </a:pPr>
            <a:r>
              <a:rPr lang="en-US" altLang="en-US" sz="2400"/>
              <a:t>Direct intervention by shareholders</a:t>
            </a:r>
          </a:p>
          <a:p>
            <a:pPr lvl="1" eaLnBrk="1" hangingPunct="1">
              <a:lnSpc>
                <a:spcPct val="90000"/>
              </a:lnSpc>
              <a:spcBef>
                <a:spcPct val="0"/>
              </a:spcBef>
              <a:spcAft>
                <a:spcPts val="1200"/>
              </a:spcAft>
              <a:buSzPct val="150000"/>
              <a:buFont typeface="Wingdings" pitchFamily="2" charset="2"/>
              <a:buChar char="§"/>
            </a:pPr>
            <a:r>
              <a:rPr lang="en-US" altLang="en-US" sz="2400"/>
              <a:t>The threat of firing</a:t>
            </a:r>
          </a:p>
          <a:p>
            <a:pPr lvl="1" eaLnBrk="1" hangingPunct="1">
              <a:lnSpc>
                <a:spcPct val="90000"/>
              </a:lnSpc>
              <a:spcBef>
                <a:spcPct val="0"/>
              </a:spcBef>
              <a:spcAft>
                <a:spcPts val="1200"/>
              </a:spcAft>
              <a:buSzPct val="150000"/>
              <a:buFont typeface="Wingdings" pitchFamily="2" charset="2"/>
              <a:buChar char="§"/>
            </a:pPr>
            <a:r>
              <a:rPr lang="en-US" altLang="en-US" sz="2400"/>
              <a:t>The threat of takeover</a:t>
            </a:r>
          </a:p>
        </p:txBody>
      </p:sp>
      <p:sp>
        <p:nvSpPr>
          <p:cNvPr id="5" name="Slide Number Placeholder 4"/>
          <p:cNvSpPr txBox="1">
            <a:spLocks noGrp="1"/>
          </p:cNvSpPr>
          <p:nvPr/>
        </p:nvSpPr>
        <p:spPr>
          <a:xfrm>
            <a:off x="8215313" y="6164263"/>
            <a:ext cx="928687" cy="693737"/>
          </a:xfrm>
          <a:prstGeom prst="rect">
            <a:avLst/>
          </a:prstGeom>
          <a:noFill/>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sz="1400" b="1">
              <a:solidFill>
                <a:srgbClr val="C00000"/>
              </a:solidFill>
              <a:latin typeface="Tahoma" pitchFamily="34" charset="0"/>
              <a:cs typeface="Arial" charset="0"/>
            </a:endParaRPr>
          </a:p>
        </p:txBody>
      </p:sp>
    </p:spTree>
    <p:extLst>
      <p:ext uri="{BB962C8B-B14F-4D97-AF65-F5344CB8AC3E}">
        <p14:creationId xmlns:p14="http://schemas.microsoft.com/office/powerpoint/2010/main" val="146215002"/>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26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09600" y="5334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lnSpc>
                <a:spcPct val="70000"/>
              </a:lnSpc>
              <a:defRPr sz="4400">
                <a:solidFill>
                  <a:schemeClr val="accent2"/>
                </a:solidFill>
                <a:effectLst>
                  <a:outerShdw blurRad="38100" dist="38100" dir="2700000" algn="tl">
                    <a:srgbClr val="000000"/>
                  </a:outerShdw>
                </a:effectLst>
                <a:latin typeface="Times New Roman" pitchFamily="18" charset="0"/>
              </a:defRPr>
            </a:lvl1pPr>
            <a:lvl2pPr algn="ctr">
              <a:lnSpc>
                <a:spcPct val="70000"/>
              </a:lnSpc>
              <a:defRPr sz="4400">
                <a:solidFill>
                  <a:schemeClr val="accent2"/>
                </a:solidFill>
                <a:effectLst>
                  <a:outerShdw blurRad="38100" dist="38100" dir="2700000" algn="tl">
                    <a:srgbClr val="000000"/>
                  </a:outerShdw>
                </a:effectLst>
                <a:latin typeface="Times New Roman" pitchFamily="18" charset="0"/>
              </a:defRPr>
            </a:lvl2pPr>
            <a:lvl3pPr algn="ctr">
              <a:lnSpc>
                <a:spcPct val="70000"/>
              </a:lnSpc>
              <a:defRPr sz="4400">
                <a:solidFill>
                  <a:schemeClr val="accent2"/>
                </a:solidFill>
                <a:effectLst>
                  <a:outerShdw blurRad="38100" dist="38100" dir="2700000" algn="tl">
                    <a:srgbClr val="000000"/>
                  </a:outerShdw>
                </a:effectLst>
                <a:latin typeface="Times New Roman" pitchFamily="18" charset="0"/>
              </a:defRPr>
            </a:lvl3pPr>
            <a:lvl4pPr algn="ctr">
              <a:lnSpc>
                <a:spcPct val="70000"/>
              </a:lnSpc>
              <a:defRPr sz="4400">
                <a:solidFill>
                  <a:schemeClr val="accent2"/>
                </a:solidFill>
                <a:effectLst>
                  <a:outerShdw blurRad="38100" dist="38100" dir="2700000" algn="tl">
                    <a:srgbClr val="000000"/>
                  </a:outerShdw>
                </a:effectLst>
                <a:latin typeface="Times New Roman" pitchFamily="18" charset="0"/>
              </a:defRPr>
            </a:lvl4pPr>
            <a:lvl5pPr algn="ctr">
              <a:lnSpc>
                <a:spcPct val="70000"/>
              </a:lnSpc>
              <a:defRPr sz="4400">
                <a:solidFill>
                  <a:schemeClr val="accent2"/>
                </a:solidFill>
                <a:effectLst>
                  <a:outerShdw blurRad="38100" dist="38100" dir="2700000" algn="tl">
                    <a:srgbClr val="000000"/>
                  </a:outerShdw>
                </a:effectLst>
                <a:latin typeface="Times New Roman" pitchFamily="18" charset="0"/>
              </a:defRPr>
            </a:lvl5pPr>
            <a:lvl6pPr marL="4572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6pPr>
            <a:lvl7pPr marL="9144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7pPr>
            <a:lvl8pPr marL="13716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8pPr>
            <a:lvl9pPr marL="18288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9pPr>
          </a:lstStyle>
          <a:p>
            <a:pPr eaLnBrk="1" hangingPunct="1">
              <a:lnSpc>
                <a:spcPct val="90000"/>
              </a:lnSpc>
            </a:pPr>
            <a:r>
              <a:rPr lang="en-US" altLang="en-US" sz="3200"/>
              <a:t>Conflicts Between Stockholders and Bondholders</a:t>
            </a:r>
          </a:p>
        </p:txBody>
      </p:sp>
      <p:sp>
        <p:nvSpPr>
          <p:cNvPr id="12291" name="Content Placeholder 9"/>
          <p:cNvSpPr>
            <a:spLocks/>
          </p:cNvSpPr>
          <p:nvPr/>
        </p:nvSpPr>
        <p:spPr bwMode="auto">
          <a:xfrm>
            <a:off x="612775" y="1600200"/>
            <a:ext cx="8153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rgbClr val="006600"/>
              </a:buClr>
              <a:buSzPct val="75000"/>
              <a:buFont typeface="Wingdings" pitchFamily="2" charset="2"/>
              <a:buChar char="n"/>
              <a:defRPr sz="2400">
                <a:solidFill>
                  <a:srgbClr val="0000FF"/>
                </a:solidFill>
                <a:latin typeface="Times New Roman" pitchFamily="18" charset="0"/>
              </a:defRPr>
            </a:lvl1pPr>
            <a:lvl2pPr marL="742950" indent="-285750">
              <a:spcBef>
                <a:spcPct val="20000"/>
              </a:spcBef>
              <a:buClr>
                <a:srgbClr val="006600"/>
              </a:buClr>
              <a:buSzPct val="120000"/>
              <a:buChar char="-"/>
              <a:defRPr sz="2000">
                <a:solidFill>
                  <a:srgbClr val="0000FF"/>
                </a:solidFill>
                <a:latin typeface="Times New Roman" pitchFamily="18" charset="0"/>
              </a:defRPr>
            </a:lvl2pPr>
            <a:lvl3pPr marL="1143000" indent="-228600">
              <a:spcBef>
                <a:spcPct val="20000"/>
              </a:spcBef>
              <a:buClr>
                <a:srgbClr val="006600"/>
              </a:buClr>
              <a:buSzPct val="90000"/>
              <a:buFont typeface="Wingdings" pitchFamily="2" charset="2"/>
              <a:buChar char="u"/>
              <a:defRPr>
                <a:solidFill>
                  <a:srgbClr val="0000FF"/>
                </a:solidFill>
                <a:latin typeface="Times New Roman" pitchFamily="18" charset="0"/>
              </a:defRPr>
            </a:lvl3pPr>
            <a:lvl4pPr marL="1600200" indent="-228600">
              <a:spcBef>
                <a:spcPct val="20000"/>
              </a:spcBef>
              <a:buClr>
                <a:srgbClr val="006600"/>
              </a:buClr>
              <a:buSzPct val="120000"/>
              <a:buFont typeface="Wingdings" pitchFamily="2" charset="2"/>
              <a:buChar char="Ø"/>
              <a:defRPr sz="1600">
                <a:solidFill>
                  <a:srgbClr val="0000FF"/>
                </a:solidFill>
                <a:latin typeface="Times New Roman" pitchFamily="18" charset="0"/>
              </a:defRPr>
            </a:lvl4pPr>
            <a:lvl5pPr marL="2057400" indent="-228600">
              <a:spcBef>
                <a:spcPct val="20000"/>
              </a:spcBef>
              <a:buClr>
                <a:srgbClr val="006600"/>
              </a:buClr>
              <a:buSzPct val="120000"/>
              <a:buChar char="»"/>
              <a:defRPr sz="1600">
                <a:solidFill>
                  <a:srgbClr val="0000FF"/>
                </a:solidFill>
                <a:latin typeface="Times New Roman" pitchFamily="18" charset="0"/>
              </a:defRPr>
            </a:lvl5pPr>
            <a:lvl6pPr marL="25146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6pPr>
            <a:lvl7pPr marL="29718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7pPr>
            <a:lvl8pPr marL="34290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8pPr>
            <a:lvl9pPr marL="38862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9pPr>
          </a:lstStyle>
          <a:p>
            <a:pPr eaLnBrk="1" hangingPunct="1">
              <a:lnSpc>
                <a:spcPct val="90000"/>
              </a:lnSpc>
              <a:spcBef>
                <a:spcPts val="600"/>
              </a:spcBef>
              <a:spcAft>
                <a:spcPts val="600"/>
              </a:spcAft>
              <a:buSzPct val="150000"/>
              <a:buFont typeface="Wingdings" pitchFamily="2" charset="2"/>
              <a:buChar char="§"/>
            </a:pPr>
            <a:r>
              <a:rPr lang="en-US" altLang="en-US"/>
              <a:t>Stockholders are more likely to prefer riskier projects, because they receive more of the upside if the project succeeds.  By contrast, bondholders receiving fixed payments are more interested in limiting risk.</a:t>
            </a:r>
          </a:p>
          <a:p>
            <a:pPr eaLnBrk="1" hangingPunct="1">
              <a:lnSpc>
                <a:spcPct val="90000"/>
              </a:lnSpc>
              <a:spcBef>
                <a:spcPts val="600"/>
              </a:spcBef>
              <a:spcAft>
                <a:spcPts val="600"/>
              </a:spcAft>
              <a:buSzPct val="150000"/>
              <a:buFont typeface="Wingdings" pitchFamily="2" charset="2"/>
              <a:buChar char="§"/>
            </a:pPr>
            <a:r>
              <a:rPr lang="en-US" altLang="en-US"/>
              <a:t>Bondholders are particularly concerned about the use of additional debt.</a:t>
            </a:r>
          </a:p>
          <a:p>
            <a:pPr eaLnBrk="1" hangingPunct="1">
              <a:lnSpc>
                <a:spcPct val="90000"/>
              </a:lnSpc>
              <a:spcBef>
                <a:spcPts val="600"/>
              </a:spcBef>
              <a:spcAft>
                <a:spcPts val="600"/>
              </a:spcAft>
              <a:buSzPct val="150000"/>
              <a:buFont typeface="Wingdings" pitchFamily="2" charset="2"/>
              <a:buChar char="§"/>
            </a:pPr>
            <a:r>
              <a:rPr lang="en-US" altLang="en-US"/>
              <a:t>Bondholders attempt to protect themselves by including covenants in bond agreements that limit the use of additional debt and constrain managers’ actions.</a:t>
            </a:r>
          </a:p>
          <a:p>
            <a:pPr eaLnBrk="1" hangingPunct="1">
              <a:lnSpc>
                <a:spcPct val="90000"/>
              </a:lnSpc>
              <a:spcBef>
                <a:spcPct val="0"/>
              </a:spcBef>
              <a:spcAft>
                <a:spcPts val="600"/>
              </a:spcAft>
              <a:buSzPct val="150000"/>
              <a:buFont typeface="Wingdings" pitchFamily="2" charset="2"/>
              <a:buChar char="§"/>
            </a:pPr>
            <a:endParaRPr lang="en-US" altLang="en-US"/>
          </a:p>
        </p:txBody>
      </p:sp>
      <p:sp>
        <p:nvSpPr>
          <p:cNvPr id="5" name="Slide Number Placeholder 4"/>
          <p:cNvSpPr txBox="1">
            <a:spLocks noGrp="1"/>
          </p:cNvSpPr>
          <p:nvPr/>
        </p:nvSpPr>
        <p:spPr>
          <a:xfrm>
            <a:off x="8215313" y="6164263"/>
            <a:ext cx="928687" cy="693737"/>
          </a:xfrm>
          <a:prstGeom prst="rect">
            <a:avLst/>
          </a:prstGeom>
          <a:noFill/>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sz="1400" b="1">
              <a:solidFill>
                <a:srgbClr val="C00000"/>
              </a:solidFill>
              <a:latin typeface="Tahoma" pitchFamily="34" charset="0"/>
              <a:cs typeface="Arial" charset="0"/>
            </a:endParaRPr>
          </a:p>
        </p:txBody>
      </p:sp>
    </p:spTree>
    <p:extLst>
      <p:ext uri="{BB962C8B-B14F-4D97-AF65-F5344CB8AC3E}">
        <p14:creationId xmlns:p14="http://schemas.microsoft.com/office/powerpoint/2010/main" val="4174587775"/>
      </p:ext>
    </p:extLst>
  </p:cSld>
  <p:clrMapOvr>
    <a:masterClrMapping/>
  </p:clrMapOvr>
  <p:transition>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en-US" altLang="en-US"/>
              <a:t>Ethical issues in Finance</a:t>
            </a:r>
            <a:endParaRPr lang="en-IN" altLang="en-US"/>
          </a:p>
        </p:txBody>
      </p:sp>
      <p:sp>
        <p:nvSpPr>
          <p:cNvPr id="6147" name="Rectangle 3"/>
          <p:cNvSpPr>
            <a:spLocks noGrp="1" noChangeArrowheads="1"/>
          </p:cNvSpPr>
          <p:nvPr>
            <p:ph type="body" idx="1"/>
          </p:nvPr>
        </p:nvSpPr>
        <p:spPr>
          <a:xfrm>
            <a:off x="457200" y="1957388"/>
            <a:ext cx="8229600" cy="4495800"/>
          </a:xfrm>
        </p:spPr>
        <p:txBody>
          <a:bodyPr/>
          <a:lstStyle/>
          <a:p>
            <a:r>
              <a:rPr lang="en-US" altLang="en-US" sz="3600" dirty="0"/>
              <a:t>Financial statements</a:t>
            </a:r>
          </a:p>
          <a:p>
            <a:pPr>
              <a:buFont typeface="Wingdings" panose="05000000000000000000" pitchFamily="2" charset="2"/>
              <a:buNone/>
            </a:pPr>
            <a:endParaRPr lang="en-US" altLang="en-US" sz="3600" dirty="0"/>
          </a:p>
          <a:p>
            <a:r>
              <a:rPr lang="en-US" altLang="en-US" sz="3600" dirty="0" smtClean="0"/>
              <a:t>Financial </a:t>
            </a:r>
            <a:r>
              <a:rPr lang="en-US" altLang="en-US" sz="3600" dirty="0"/>
              <a:t>Markets</a:t>
            </a:r>
          </a:p>
          <a:p>
            <a:pPr lvl="1"/>
            <a:r>
              <a:rPr lang="en-US" altLang="en-US" sz="3600" dirty="0"/>
              <a:t>Insider Trading</a:t>
            </a:r>
            <a:endParaRPr lang="en-IN" altLang="en-US" sz="3600" dirty="0"/>
          </a:p>
        </p:txBody>
      </p:sp>
    </p:spTree>
    <p:extLst>
      <p:ext uri="{BB962C8B-B14F-4D97-AF65-F5344CB8AC3E}">
        <p14:creationId xmlns:p14="http://schemas.microsoft.com/office/powerpoint/2010/main" val="1569868985"/>
      </p:ext>
    </p:extLst>
  </p:cSld>
  <p:clrMapOvr>
    <a:masterClrMapping/>
  </p:clrMapOvr>
  <p:transition>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en-US" altLang="en-US"/>
              <a:t>Fraud in Financial Statements</a:t>
            </a:r>
            <a:endParaRPr lang="en-IN" altLang="en-US"/>
          </a:p>
        </p:txBody>
      </p:sp>
      <p:sp>
        <p:nvSpPr>
          <p:cNvPr id="8195" name="Rectangle 3"/>
          <p:cNvSpPr>
            <a:spLocks noGrp="1" noChangeArrowheads="1"/>
          </p:cNvSpPr>
          <p:nvPr>
            <p:ph type="body" idx="1"/>
          </p:nvPr>
        </p:nvSpPr>
        <p:spPr>
          <a:xfrm>
            <a:off x="457200" y="1741488"/>
            <a:ext cx="8229600" cy="4495800"/>
          </a:xfrm>
        </p:spPr>
        <p:txBody>
          <a:bodyPr/>
          <a:lstStyle/>
          <a:p>
            <a:pPr>
              <a:lnSpc>
                <a:spcPct val="90000"/>
              </a:lnSpc>
            </a:pPr>
            <a:r>
              <a:rPr lang="en-US" altLang="en-US" dirty="0"/>
              <a:t>Fictitious Revenues</a:t>
            </a:r>
          </a:p>
          <a:p>
            <a:pPr>
              <a:lnSpc>
                <a:spcPct val="90000"/>
              </a:lnSpc>
            </a:pPr>
            <a:r>
              <a:rPr lang="en-US" altLang="en-US" dirty="0"/>
              <a:t>Concealed Liabilities and Expenses</a:t>
            </a:r>
          </a:p>
          <a:p>
            <a:pPr>
              <a:lnSpc>
                <a:spcPct val="90000"/>
              </a:lnSpc>
            </a:pPr>
            <a:r>
              <a:rPr lang="en-US" altLang="en-US" dirty="0"/>
              <a:t>Fraudulent Asset Valuations</a:t>
            </a:r>
          </a:p>
          <a:p>
            <a:pPr>
              <a:lnSpc>
                <a:spcPct val="90000"/>
              </a:lnSpc>
            </a:pPr>
            <a:r>
              <a:rPr lang="en-US" altLang="en-US" dirty="0"/>
              <a:t>Improper or Fraudulent Disclosures or Omissions</a:t>
            </a:r>
          </a:p>
          <a:p>
            <a:pPr lvl="2">
              <a:lnSpc>
                <a:spcPct val="90000"/>
              </a:lnSpc>
              <a:buFont typeface="Wingdings" panose="05000000000000000000" pitchFamily="2" charset="2"/>
              <a:buChar char="Ø"/>
            </a:pPr>
            <a:r>
              <a:rPr lang="en-US" altLang="en-US" sz="3200" dirty="0"/>
              <a:t>Creative accounting – form of fraudulent financial reporting so as to provide misleading information.</a:t>
            </a:r>
          </a:p>
          <a:p>
            <a:pPr lvl="2">
              <a:lnSpc>
                <a:spcPct val="90000"/>
              </a:lnSpc>
              <a:buFont typeface="Wingdings" panose="05000000000000000000" pitchFamily="2" charset="2"/>
              <a:buNone/>
            </a:pPr>
            <a:endParaRPr lang="en-IN" altLang="en-US" sz="3200" dirty="0"/>
          </a:p>
        </p:txBody>
      </p:sp>
    </p:spTree>
    <p:extLst>
      <p:ext uri="{BB962C8B-B14F-4D97-AF65-F5344CB8AC3E}">
        <p14:creationId xmlns:p14="http://schemas.microsoft.com/office/powerpoint/2010/main" val="294749904"/>
      </p:ext>
    </p:extLst>
  </p:cSld>
  <p:clrMapOvr>
    <a:masterClrMapping/>
  </p:clrMapOvr>
  <p:transition>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r>
              <a:rPr lang="en-US" altLang="en-US"/>
              <a:t>Insider Trading</a:t>
            </a:r>
            <a:endParaRPr lang="en-IN" altLang="en-US"/>
          </a:p>
        </p:txBody>
      </p:sp>
      <p:sp>
        <p:nvSpPr>
          <p:cNvPr id="11267" name="Rectangle 3"/>
          <p:cNvSpPr>
            <a:spLocks noGrp="1" noChangeArrowheads="1"/>
          </p:cNvSpPr>
          <p:nvPr>
            <p:ph type="body" idx="1"/>
          </p:nvPr>
        </p:nvSpPr>
        <p:spPr>
          <a:xfrm>
            <a:off x="609600" y="1676400"/>
            <a:ext cx="8229600" cy="4419600"/>
          </a:xfrm>
        </p:spPr>
        <p:txBody>
          <a:bodyPr/>
          <a:lstStyle/>
          <a:p>
            <a:r>
              <a:rPr lang="en-US" altLang="en-US" sz="2800" dirty="0"/>
              <a:t>Refers to trading on price sensitive information by company employees or individuals closely connected with the firm</a:t>
            </a:r>
          </a:p>
          <a:p>
            <a:r>
              <a:rPr lang="en-US" altLang="en-US" sz="2800" dirty="0" smtClean="0"/>
              <a:t>This </a:t>
            </a:r>
            <a:r>
              <a:rPr lang="en-US" altLang="en-US" sz="2800" dirty="0"/>
              <a:t>information has not been disclosed to other market </a:t>
            </a:r>
            <a:r>
              <a:rPr lang="en-US" altLang="en-US" sz="2800" dirty="0" smtClean="0"/>
              <a:t>participants</a:t>
            </a:r>
          </a:p>
          <a:p>
            <a:r>
              <a:rPr lang="en-US" altLang="en-US" sz="2800" dirty="0" smtClean="0"/>
              <a:t>Does </a:t>
            </a:r>
            <a:r>
              <a:rPr lang="en-US" altLang="en-US" sz="2800" dirty="0"/>
              <a:t>not give a level playing field between insiders and </a:t>
            </a:r>
            <a:r>
              <a:rPr lang="en-US" altLang="en-US" sz="2800" dirty="0" smtClean="0"/>
              <a:t>outsiders</a:t>
            </a:r>
          </a:p>
          <a:p>
            <a:r>
              <a:rPr lang="en-US" altLang="en-US" sz="2800" dirty="0" smtClean="0"/>
              <a:t>It is ILLEGAL to trade based on inside information</a:t>
            </a:r>
            <a:endParaRPr lang="en-US" altLang="en-US" sz="2800" dirty="0"/>
          </a:p>
          <a:p>
            <a:endParaRPr lang="en-US" altLang="en-US" sz="2800" dirty="0"/>
          </a:p>
        </p:txBody>
      </p:sp>
    </p:spTree>
    <p:extLst>
      <p:ext uri="{BB962C8B-B14F-4D97-AF65-F5344CB8AC3E}">
        <p14:creationId xmlns:p14="http://schemas.microsoft.com/office/powerpoint/2010/main" val="532791699"/>
      </p:ext>
    </p:extLst>
  </p:cSld>
  <p:clrMapOvr>
    <a:masterClrMapping/>
  </p:clrMapOvr>
  <p:transition>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1600200"/>
            <a:ext cx="8229600" cy="4495800"/>
          </a:xfrm>
        </p:spPr>
        <p:txBody>
          <a:bodyPr/>
          <a:lstStyle/>
          <a:p>
            <a:pPr marL="0" indent="0">
              <a:buNone/>
            </a:pPr>
            <a:r>
              <a:rPr lang="en-US" sz="2400" dirty="0" smtClean="0"/>
              <a:t>A </a:t>
            </a:r>
            <a:r>
              <a:rPr lang="en-US" sz="2400" dirty="0"/>
              <a:t>manager A manager's compensation plan that offers financial incentives for increases in quarterly profitability may create agency problems in that </a:t>
            </a:r>
          </a:p>
          <a:p>
            <a:pPr marL="0" indent="0">
              <a:buNone/>
            </a:pPr>
            <a:r>
              <a:rPr lang="en-US" sz="2400" dirty="0"/>
              <a:t> </a:t>
            </a:r>
            <a:r>
              <a:rPr lang="en-US" sz="2400" dirty="0" smtClean="0"/>
              <a:t>a</a:t>
            </a:r>
            <a:r>
              <a:rPr lang="en-US" sz="2400" dirty="0"/>
              <a:t>)      Short-term, not long-term profits become the focus</a:t>
            </a:r>
            <a:r>
              <a:rPr lang="en-US" sz="2400" dirty="0" smtClean="0"/>
              <a:t>.  *</a:t>
            </a:r>
            <a:endParaRPr lang="en-US" sz="2400" dirty="0"/>
          </a:p>
          <a:p>
            <a:pPr marL="0" indent="0">
              <a:buNone/>
            </a:pPr>
            <a:r>
              <a:rPr lang="en-US" sz="2400" dirty="0"/>
              <a:t>b)      The managers are not motivated by personal gain.</a:t>
            </a:r>
          </a:p>
          <a:p>
            <a:pPr marL="0" indent="0">
              <a:buNone/>
            </a:pPr>
            <a:r>
              <a:rPr lang="en-US" sz="2400" dirty="0"/>
              <a:t>c)      The board of directors may claim the credit.</a:t>
            </a:r>
          </a:p>
          <a:p>
            <a:pPr marL="0" indent="0">
              <a:buNone/>
            </a:pPr>
            <a:r>
              <a:rPr lang="en-US" sz="2400" dirty="0"/>
              <a:t>d)     Investors desire stable profits. </a:t>
            </a:r>
          </a:p>
          <a:p>
            <a:pPr marL="0" indent="0">
              <a:buNone/>
            </a:pPr>
            <a:endParaRPr lang="en-US" sz="2400" dirty="0"/>
          </a:p>
          <a:p>
            <a:endParaRPr lang="en-US" sz="2400" dirty="0"/>
          </a:p>
        </p:txBody>
      </p:sp>
      <p:sp>
        <p:nvSpPr>
          <p:cNvPr id="9" name="Title 8"/>
          <p:cNvSpPr>
            <a:spLocks noGrp="1"/>
          </p:cNvSpPr>
          <p:nvPr>
            <p:ph type="title"/>
          </p:nvPr>
        </p:nvSpPr>
        <p:spPr/>
        <p:txBody>
          <a:bodyPr/>
          <a:lstStyle/>
          <a:p>
            <a:r>
              <a:rPr lang="en-US" dirty="0" smtClean="0"/>
              <a:t>Ethics question</a:t>
            </a:r>
            <a:endParaRPr lang="en-US" dirty="0"/>
          </a:p>
        </p:txBody>
      </p:sp>
    </p:spTree>
    <p:extLst>
      <p:ext uri="{BB962C8B-B14F-4D97-AF65-F5344CB8AC3E}">
        <p14:creationId xmlns:p14="http://schemas.microsoft.com/office/powerpoint/2010/main" val="852222618"/>
      </p:ext>
    </p:extLst>
  </p:cSld>
  <p:clrMapOvr>
    <a:masterClrMapping/>
  </p:clrMapOvr>
  <p:transition>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question</a:t>
            </a:r>
            <a:endParaRPr lang="en-US" dirty="0"/>
          </a:p>
        </p:txBody>
      </p:sp>
      <p:sp>
        <p:nvSpPr>
          <p:cNvPr id="3" name="Content Placeholder 2"/>
          <p:cNvSpPr>
            <a:spLocks noGrp="1"/>
          </p:cNvSpPr>
          <p:nvPr>
            <p:ph idx="1"/>
          </p:nvPr>
        </p:nvSpPr>
        <p:spPr>
          <a:xfrm>
            <a:off x="457200" y="1715219"/>
            <a:ext cx="7772400" cy="4114800"/>
          </a:xfrm>
        </p:spPr>
        <p:txBody>
          <a:bodyPr/>
          <a:lstStyle/>
          <a:p>
            <a:pPr marL="0" indent="0">
              <a:buNone/>
            </a:pPr>
            <a:r>
              <a:rPr lang="en-US" sz="2400" dirty="0"/>
              <a:t>Corruption in business _________________.</a:t>
            </a:r>
          </a:p>
          <a:p>
            <a:pPr marL="0" indent="0">
              <a:buNone/>
            </a:pPr>
            <a:r>
              <a:rPr lang="en-US" sz="2400" dirty="0"/>
              <a:t>a)      creates inefficiencies in an economy.</a:t>
            </a:r>
          </a:p>
          <a:p>
            <a:pPr marL="0" indent="0">
              <a:buNone/>
            </a:pPr>
            <a:r>
              <a:rPr lang="en-US" sz="2400" dirty="0"/>
              <a:t>b)      inhibits growth in an economy.</a:t>
            </a:r>
          </a:p>
          <a:p>
            <a:pPr marL="0" indent="0">
              <a:buNone/>
            </a:pPr>
            <a:r>
              <a:rPr lang="en-US" sz="2400" dirty="0" smtClean="0"/>
              <a:t>c)     slows </a:t>
            </a:r>
            <a:r>
              <a:rPr lang="en-US" sz="2400" dirty="0"/>
              <a:t>the rate of economic growth in a country</a:t>
            </a:r>
            <a:r>
              <a:rPr lang="en-US" sz="2400" dirty="0" smtClean="0"/>
              <a:t>.</a:t>
            </a:r>
          </a:p>
          <a:p>
            <a:pPr marL="0" indent="0">
              <a:buNone/>
            </a:pPr>
            <a:r>
              <a:rPr lang="en-US" sz="2400" dirty="0" smtClean="0"/>
              <a:t>d)      all </a:t>
            </a:r>
            <a:r>
              <a:rPr lang="en-US" sz="2400" dirty="0"/>
              <a:t>of the above</a:t>
            </a:r>
            <a:r>
              <a:rPr lang="en-US" sz="2400" dirty="0" smtClean="0"/>
              <a:t>.  *</a:t>
            </a:r>
          </a:p>
          <a:p>
            <a:pPr marL="0" indent="0">
              <a:buNone/>
            </a:pPr>
            <a:endParaRPr lang="en-US" sz="2400" dirty="0" smtClean="0"/>
          </a:p>
          <a:p>
            <a:pPr marL="0" indent="0">
              <a:buNone/>
            </a:pPr>
            <a:endParaRPr lang="en-US" sz="2400" dirty="0"/>
          </a:p>
          <a:p>
            <a:pPr marL="0" indent="0">
              <a:buNone/>
            </a:pPr>
            <a:endParaRPr lang="en-US" sz="2400" dirty="0"/>
          </a:p>
          <a:p>
            <a:endParaRPr lang="en-US" sz="2400" dirty="0"/>
          </a:p>
        </p:txBody>
      </p:sp>
    </p:spTree>
    <p:extLst>
      <p:ext uri="{BB962C8B-B14F-4D97-AF65-F5344CB8AC3E}">
        <p14:creationId xmlns:p14="http://schemas.microsoft.com/office/powerpoint/2010/main" val="502695618"/>
      </p:ext>
    </p:extLst>
  </p:cSld>
  <p:clrMapOvr>
    <a:masterClrMapping/>
  </p:clrMapOvr>
  <p:transition>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en-US" altLang="en-US" sz="3600"/>
              <a:t>Learning objectives</a:t>
            </a:r>
          </a:p>
        </p:txBody>
      </p:sp>
      <p:sp>
        <p:nvSpPr>
          <p:cNvPr id="307203" name="Rectangle 3"/>
          <p:cNvSpPr>
            <a:spLocks noGrp="1" noChangeArrowheads="1"/>
          </p:cNvSpPr>
          <p:nvPr>
            <p:ph type="body" idx="1"/>
          </p:nvPr>
        </p:nvSpPr>
        <p:spPr>
          <a:xfrm>
            <a:off x="304800" y="1676400"/>
            <a:ext cx="8610600" cy="4724400"/>
          </a:xfrm>
        </p:spPr>
        <p:txBody>
          <a:bodyPr/>
          <a:lstStyle/>
          <a:p>
            <a:pPr>
              <a:lnSpc>
                <a:spcPct val="80000"/>
              </a:lnSpc>
            </a:pPr>
            <a:r>
              <a:rPr lang="en-US" altLang="en-US" sz="2000" dirty="0"/>
              <a:t>What are the key differences between sole proprietorship, </a:t>
            </a:r>
            <a:r>
              <a:rPr lang="en-US" altLang="en-US" sz="2000" dirty="0" smtClean="0"/>
              <a:t>partnerships, LLC, LLP </a:t>
            </a:r>
            <a:r>
              <a:rPr lang="en-US" altLang="en-US" sz="2000" dirty="0"/>
              <a:t>and corporations?</a:t>
            </a:r>
          </a:p>
          <a:p>
            <a:pPr>
              <a:lnSpc>
                <a:spcPct val="80000"/>
              </a:lnSpc>
            </a:pPr>
            <a:r>
              <a:rPr lang="en-US" altLang="en-US" sz="2000" dirty="0"/>
              <a:t>What is the primary goal of a corporation? </a:t>
            </a:r>
            <a:r>
              <a:rPr lang="en-US" altLang="en-US" sz="2000" dirty="0" smtClean="0"/>
              <a:t>Shareholder wealth maximization </a:t>
            </a:r>
            <a:endParaRPr lang="en-US" altLang="en-US" sz="2000" dirty="0" smtClean="0"/>
          </a:p>
          <a:p>
            <a:pPr>
              <a:lnSpc>
                <a:spcPct val="80000"/>
              </a:lnSpc>
            </a:pPr>
            <a:r>
              <a:rPr lang="en-US" altLang="en-US" sz="2000" dirty="0" smtClean="0"/>
              <a:t>What </a:t>
            </a:r>
            <a:r>
              <a:rPr lang="en-US" altLang="en-US" sz="2000" dirty="0"/>
              <a:t>is the difference between a stock’s current market price and its intrinsic value? </a:t>
            </a:r>
            <a:endParaRPr lang="en-US" altLang="en-US" sz="2000" dirty="0" smtClean="0"/>
          </a:p>
          <a:p>
            <a:pPr>
              <a:lnSpc>
                <a:spcPct val="80000"/>
              </a:lnSpc>
            </a:pPr>
            <a:r>
              <a:rPr lang="en-US" altLang="en-US" sz="2000" dirty="0" smtClean="0"/>
              <a:t>What </a:t>
            </a:r>
            <a:r>
              <a:rPr lang="en-US" altLang="en-US" sz="2000" dirty="0"/>
              <a:t>are some mechanisms that encourage managers to act in the best interest of stockholders? </a:t>
            </a:r>
            <a:r>
              <a:rPr lang="en-US" altLang="en-US" sz="2000" dirty="0" smtClean="0"/>
              <a:t>Executive </a:t>
            </a:r>
            <a:r>
              <a:rPr lang="en-US" altLang="en-US" sz="2000" dirty="0" smtClean="0"/>
              <a:t>compensation</a:t>
            </a:r>
            <a:endParaRPr lang="en-US" altLang="en-US" sz="2000" dirty="0" smtClean="0"/>
          </a:p>
          <a:p>
            <a:pPr eaLnBrk="1" hangingPunct="1">
              <a:lnSpc>
                <a:spcPct val="90000"/>
              </a:lnSpc>
            </a:pPr>
            <a:r>
              <a:rPr lang="en-US" altLang="en-US" sz="2000" dirty="0" smtClean="0"/>
              <a:t>Conflicts </a:t>
            </a:r>
            <a:r>
              <a:rPr lang="en-US" altLang="en-US" sz="2000" dirty="0" smtClean="0"/>
              <a:t>Between Managers and Stockholders (text p. </a:t>
            </a:r>
            <a:r>
              <a:rPr lang="en-US" altLang="en-US" sz="2000" dirty="0" smtClean="0"/>
              <a:t>12-15)</a:t>
            </a:r>
            <a:endParaRPr lang="en-US" altLang="en-US" sz="2000" dirty="0" smtClean="0"/>
          </a:p>
          <a:p>
            <a:pPr eaLnBrk="1" hangingPunct="1">
              <a:lnSpc>
                <a:spcPct val="90000"/>
              </a:lnSpc>
            </a:pPr>
            <a:r>
              <a:rPr lang="en-US" altLang="en-US" sz="2000" dirty="0" smtClean="0"/>
              <a:t>Conflicts Between Managers and Bondholders (text p. </a:t>
            </a:r>
            <a:r>
              <a:rPr lang="en-US" altLang="en-US" sz="2000" dirty="0" smtClean="0"/>
              <a:t>15-17</a:t>
            </a:r>
            <a:r>
              <a:rPr lang="en-US" altLang="en-US" sz="2000" dirty="0" smtClean="0"/>
              <a:t>)</a:t>
            </a:r>
          </a:p>
          <a:p>
            <a:pPr eaLnBrk="1" hangingPunct="1">
              <a:lnSpc>
                <a:spcPct val="90000"/>
              </a:lnSpc>
            </a:pPr>
            <a:r>
              <a:rPr lang="en-US" altLang="en-US" sz="2000" dirty="0"/>
              <a:t>Business ethics (text p. </a:t>
            </a:r>
            <a:r>
              <a:rPr lang="en-US" altLang="en-US" sz="2000" dirty="0" smtClean="0"/>
              <a:t>19-21)</a:t>
            </a:r>
            <a:endParaRPr lang="en-US" altLang="en-US" sz="2000" dirty="0"/>
          </a:p>
          <a:p>
            <a:pPr eaLnBrk="1" hangingPunct="1">
              <a:lnSpc>
                <a:spcPct val="90000"/>
              </a:lnSpc>
            </a:pPr>
            <a:r>
              <a:rPr lang="en-US" altLang="en-US" sz="2000" dirty="0" smtClean="0"/>
              <a:t>No </a:t>
            </a:r>
            <a:r>
              <a:rPr lang="en-US" altLang="en-US" sz="2000" dirty="0" smtClean="0"/>
              <a:t>calculations required for this chapter</a:t>
            </a:r>
          </a:p>
          <a:p>
            <a:pPr eaLnBrk="1" hangingPunct="1">
              <a:lnSpc>
                <a:spcPct val="90000"/>
              </a:lnSpc>
            </a:pPr>
            <a:r>
              <a:rPr lang="en-US" altLang="en-US" sz="2000" dirty="0" smtClean="0"/>
              <a:t>Recommended practice questions: ST-1, 1-1, 2, 3, 4, 6, 8, 10, 11, </a:t>
            </a:r>
          </a:p>
          <a:p>
            <a:pPr eaLnBrk="1" hangingPunct="1">
              <a:lnSpc>
                <a:spcPct val="90000"/>
              </a:lnSpc>
            </a:pPr>
            <a:endParaRPr lang="en-US" altLang="en-US" sz="2000" dirty="0" smtClean="0"/>
          </a:p>
          <a:p>
            <a:pPr>
              <a:lnSpc>
                <a:spcPct val="80000"/>
              </a:lnSpc>
            </a:pPr>
            <a:endParaRPr lang="en-US" altLang="en-US" sz="2000" dirty="0"/>
          </a:p>
          <a:p>
            <a:pPr>
              <a:lnSpc>
                <a:spcPct val="80000"/>
              </a:lnSpc>
            </a:pPr>
            <a:endParaRPr lang="en-US" altLang="en-US" sz="2000" dirty="0"/>
          </a:p>
        </p:txBody>
      </p:sp>
    </p:spTree>
  </p:cSld>
  <p:clrMapOvr>
    <a:masterClrMapping/>
  </p:clrMapOvr>
  <p:transition>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Finance?</a:t>
            </a:r>
            <a:endParaRPr lang="en-US" dirty="0"/>
          </a:p>
        </p:txBody>
      </p:sp>
      <p:sp>
        <p:nvSpPr>
          <p:cNvPr id="3" name="Content Placeholder 2"/>
          <p:cNvSpPr>
            <a:spLocks noGrp="1"/>
          </p:cNvSpPr>
          <p:nvPr>
            <p:ph idx="1"/>
          </p:nvPr>
        </p:nvSpPr>
        <p:spPr>
          <a:xfrm>
            <a:off x="685800" y="1600200"/>
            <a:ext cx="8153400" cy="4495800"/>
          </a:xfrm>
        </p:spPr>
        <p:txBody>
          <a:bodyPr/>
          <a:lstStyle/>
          <a:p>
            <a:r>
              <a:rPr lang="en-US" dirty="0" smtClean="0"/>
              <a:t>Finance is about </a:t>
            </a:r>
          </a:p>
          <a:p>
            <a:pPr lvl="1"/>
            <a:r>
              <a:rPr lang="en-US" dirty="0"/>
              <a:t>m</a:t>
            </a:r>
            <a:r>
              <a:rPr lang="en-US" dirty="0" smtClean="0"/>
              <a:t>oney</a:t>
            </a:r>
          </a:p>
          <a:p>
            <a:pPr lvl="1"/>
            <a:r>
              <a:rPr lang="en-US" dirty="0" smtClean="0"/>
              <a:t>savings/investments</a:t>
            </a:r>
          </a:p>
          <a:p>
            <a:pPr lvl="1"/>
            <a:r>
              <a:rPr lang="en-US" dirty="0"/>
              <a:t>r</a:t>
            </a:r>
            <a:r>
              <a:rPr lang="en-US" dirty="0" smtClean="0"/>
              <a:t>evenue, costs, profits of companies</a:t>
            </a:r>
          </a:p>
          <a:p>
            <a:r>
              <a:rPr lang="en-US" dirty="0" smtClean="0"/>
              <a:t>Finance grew from Economics and Accounting </a:t>
            </a:r>
          </a:p>
          <a:p>
            <a:r>
              <a:rPr lang="en-US" dirty="0" smtClean="0"/>
              <a:t>Economics provided the models and the accounting the company level information</a:t>
            </a:r>
            <a:endParaRPr lang="en-US" dirty="0"/>
          </a:p>
        </p:txBody>
      </p:sp>
    </p:spTree>
    <p:extLst>
      <p:ext uri="{BB962C8B-B14F-4D97-AF65-F5344CB8AC3E}">
        <p14:creationId xmlns:p14="http://schemas.microsoft.com/office/powerpoint/2010/main" val="1676702612"/>
      </p:ext>
    </p:extLst>
  </p:cSld>
  <p:clrMapOvr>
    <a:masterClrMapping/>
  </p:clrMapOvr>
  <p:transition>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2" name="Rectangle 4"/>
          <p:cNvSpPr>
            <a:spLocks noGrp="1" noChangeArrowheads="1"/>
          </p:cNvSpPr>
          <p:nvPr>
            <p:ph type="title"/>
          </p:nvPr>
        </p:nvSpPr>
        <p:spPr/>
        <p:txBody>
          <a:bodyPr/>
          <a:lstStyle/>
          <a:p>
            <a:r>
              <a:rPr lang="en-US" altLang="en-US" sz="3600" dirty="0" smtClean="0"/>
              <a:t>Areas and Career </a:t>
            </a:r>
            <a:r>
              <a:rPr lang="en-US" altLang="en-US" sz="3600" dirty="0"/>
              <a:t>Opportunities in Finance</a:t>
            </a:r>
          </a:p>
        </p:txBody>
      </p:sp>
      <p:sp>
        <p:nvSpPr>
          <p:cNvPr id="278533" name="Rectangle 5"/>
          <p:cNvSpPr>
            <a:spLocks noChangeArrowheads="1"/>
          </p:cNvSpPr>
          <p:nvPr/>
        </p:nvSpPr>
        <p:spPr bwMode="auto">
          <a:xfrm>
            <a:off x="838200" y="1600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006600"/>
              </a:buClr>
              <a:buSzPct val="75000"/>
              <a:buFont typeface="Wingdings" pitchFamily="2" charset="2"/>
              <a:buChar char="n"/>
              <a:defRPr sz="3200">
                <a:solidFill>
                  <a:srgbClr val="0000FF"/>
                </a:solidFill>
                <a:latin typeface="Times New Roman" pitchFamily="18" charset="0"/>
              </a:defRPr>
            </a:lvl1pPr>
            <a:lvl2pPr marL="742950" indent="-285750">
              <a:spcBef>
                <a:spcPct val="20000"/>
              </a:spcBef>
              <a:buClr>
                <a:srgbClr val="006600"/>
              </a:buClr>
              <a:buSzPct val="120000"/>
              <a:buChar char="-"/>
              <a:defRPr sz="2800">
                <a:solidFill>
                  <a:srgbClr val="0000FF"/>
                </a:solidFill>
                <a:latin typeface="Times New Roman" pitchFamily="18" charset="0"/>
              </a:defRPr>
            </a:lvl2pPr>
            <a:lvl3pPr marL="1143000" indent="-228600">
              <a:spcBef>
                <a:spcPct val="20000"/>
              </a:spcBef>
              <a:buClr>
                <a:srgbClr val="006600"/>
              </a:buClr>
              <a:buSzPct val="90000"/>
              <a:buFont typeface="Wingdings" pitchFamily="2" charset="2"/>
              <a:buChar char="u"/>
              <a:defRPr sz="2400">
                <a:solidFill>
                  <a:srgbClr val="0000FF"/>
                </a:solidFill>
                <a:latin typeface="Times New Roman" pitchFamily="18" charset="0"/>
              </a:defRPr>
            </a:lvl3pPr>
            <a:lvl4pPr marL="1600200" indent="-228600">
              <a:spcBef>
                <a:spcPct val="20000"/>
              </a:spcBef>
              <a:buClr>
                <a:srgbClr val="006600"/>
              </a:buClr>
              <a:buSzPct val="120000"/>
              <a:buFont typeface="Wingdings" pitchFamily="2" charset="2"/>
              <a:buChar char="Ø"/>
              <a:defRPr sz="2000">
                <a:solidFill>
                  <a:srgbClr val="0000FF"/>
                </a:solidFill>
                <a:latin typeface="Times New Roman" pitchFamily="18" charset="0"/>
              </a:defRPr>
            </a:lvl4pPr>
            <a:lvl5pPr marL="2057400" indent="-228600">
              <a:spcBef>
                <a:spcPct val="20000"/>
              </a:spcBef>
              <a:buClr>
                <a:srgbClr val="006600"/>
              </a:buClr>
              <a:buSzPct val="120000"/>
              <a:buChar char="»"/>
              <a:defRPr sz="2000">
                <a:solidFill>
                  <a:srgbClr val="0000FF"/>
                </a:solidFill>
                <a:latin typeface="Times New Roman" pitchFamily="18" charset="0"/>
              </a:defRPr>
            </a:lvl5pPr>
            <a:lvl6pPr marL="25146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6pPr>
            <a:lvl7pPr marL="29718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7pPr>
            <a:lvl8pPr marL="34290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8pPr>
            <a:lvl9pPr marL="38862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9pPr>
          </a:lstStyle>
          <a:p>
            <a:r>
              <a:rPr lang="en-US" altLang="en-US"/>
              <a:t>Financial management/ Corporate finance</a:t>
            </a:r>
          </a:p>
          <a:p>
            <a:r>
              <a:rPr lang="en-US" altLang="en-US"/>
              <a:t>Investments</a:t>
            </a:r>
          </a:p>
          <a:p>
            <a:r>
              <a:rPr lang="en-US" altLang="en-US"/>
              <a:t>Money and capital markets</a:t>
            </a:r>
          </a:p>
          <a:p>
            <a:endParaRPr lang="en-US" altLang="en-US"/>
          </a:p>
          <a:p>
            <a:pPr>
              <a:buFont typeface="Wingdings" pitchFamily="2" charset="2"/>
              <a:buNone/>
            </a:pPr>
            <a:r>
              <a:rPr lang="en-US" altLang="en-US"/>
              <a:t>Check out the file Careers in Finance  posted on the course’s web site</a:t>
            </a:r>
          </a:p>
        </p:txBody>
      </p:sp>
    </p:spTree>
  </p:cSld>
  <p:clrMapOvr>
    <a:masterClrMapping/>
  </p:clrMapOvr>
  <p:transition>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38200" y="609599"/>
            <a:ext cx="7848600" cy="752475"/>
          </a:xfrm>
        </p:spPr>
        <p:txBody>
          <a:bodyPr/>
          <a:lstStyle/>
          <a:p>
            <a:pPr eaLnBrk="1" hangingPunct="1"/>
            <a:r>
              <a:rPr lang="en-US" dirty="0" smtClean="0"/>
              <a:t>Finance Within the Organization</a:t>
            </a:r>
          </a:p>
        </p:txBody>
      </p:sp>
      <p:graphicFrame>
        <p:nvGraphicFramePr>
          <p:cNvPr id="41" name="Diagram 40"/>
          <p:cNvGraphicFramePr/>
          <p:nvPr/>
        </p:nvGraphicFramePr>
        <p:xfrm>
          <a:off x="369545" y="1312823"/>
          <a:ext cx="8382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1304843"/>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8" name="Rectangle 4"/>
          <p:cNvSpPr>
            <a:spLocks noChangeArrowheads="1"/>
          </p:cNvSpPr>
          <p:nvPr/>
        </p:nvSpPr>
        <p:spPr bwMode="auto">
          <a:xfrm>
            <a:off x="0" y="609600"/>
            <a:ext cx="9144000" cy="838200"/>
          </a:xfrm>
          <a:prstGeom prst="rect">
            <a:avLst/>
          </a:prstGeom>
          <a:gradFill rotWithShape="0">
            <a:gsLst>
              <a:gs pos="0">
                <a:srgbClr val="006666"/>
              </a:gs>
              <a:gs pos="100000">
                <a:schemeClr val="bg1"/>
              </a:gs>
            </a:gsLst>
            <a:lin ang="5400000" scaled="1"/>
          </a:gra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lnSpc>
                <a:spcPct val="70000"/>
              </a:lnSpc>
              <a:defRPr sz="4400">
                <a:solidFill>
                  <a:schemeClr val="accent2"/>
                </a:solidFill>
                <a:effectLst>
                  <a:outerShdw blurRad="38100" dist="38100" dir="2700000" algn="tl">
                    <a:srgbClr val="000000"/>
                  </a:outerShdw>
                </a:effectLst>
                <a:latin typeface="Times New Roman" pitchFamily="18" charset="0"/>
              </a:defRPr>
            </a:lvl1pPr>
            <a:lvl2pPr algn="ctr">
              <a:lnSpc>
                <a:spcPct val="70000"/>
              </a:lnSpc>
              <a:defRPr sz="4400">
                <a:solidFill>
                  <a:schemeClr val="accent2"/>
                </a:solidFill>
                <a:effectLst>
                  <a:outerShdw blurRad="38100" dist="38100" dir="2700000" algn="tl">
                    <a:srgbClr val="000000"/>
                  </a:outerShdw>
                </a:effectLst>
                <a:latin typeface="Times New Roman" pitchFamily="18" charset="0"/>
              </a:defRPr>
            </a:lvl2pPr>
            <a:lvl3pPr algn="ctr">
              <a:lnSpc>
                <a:spcPct val="70000"/>
              </a:lnSpc>
              <a:defRPr sz="4400">
                <a:solidFill>
                  <a:schemeClr val="accent2"/>
                </a:solidFill>
                <a:effectLst>
                  <a:outerShdw blurRad="38100" dist="38100" dir="2700000" algn="tl">
                    <a:srgbClr val="000000"/>
                  </a:outerShdw>
                </a:effectLst>
                <a:latin typeface="Times New Roman" pitchFamily="18" charset="0"/>
              </a:defRPr>
            </a:lvl3pPr>
            <a:lvl4pPr algn="ctr">
              <a:lnSpc>
                <a:spcPct val="70000"/>
              </a:lnSpc>
              <a:defRPr sz="4400">
                <a:solidFill>
                  <a:schemeClr val="accent2"/>
                </a:solidFill>
                <a:effectLst>
                  <a:outerShdw blurRad="38100" dist="38100" dir="2700000" algn="tl">
                    <a:srgbClr val="000000"/>
                  </a:outerShdw>
                </a:effectLst>
                <a:latin typeface="Times New Roman" pitchFamily="18" charset="0"/>
              </a:defRPr>
            </a:lvl4pPr>
            <a:lvl5pPr algn="ctr">
              <a:lnSpc>
                <a:spcPct val="70000"/>
              </a:lnSpc>
              <a:defRPr sz="4400">
                <a:solidFill>
                  <a:schemeClr val="accent2"/>
                </a:solidFill>
                <a:effectLst>
                  <a:outerShdw blurRad="38100" dist="38100" dir="2700000" algn="tl">
                    <a:srgbClr val="000000"/>
                  </a:outerShdw>
                </a:effectLst>
                <a:latin typeface="Times New Roman" pitchFamily="18" charset="0"/>
              </a:defRPr>
            </a:lvl5pPr>
            <a:lvl6pPr marL="4572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6pPr>
            <a:lvl7pPr marL="9144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7pPr>
            <a:lvl8pPr marL="13716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8pPr>
            <a:lvl9pPr marL="18288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9pPr>
          </a:lstStyle>
          <a:p>
            <a:r>
              <a:rPr lang="en-US" altLang="en-US" sz="3200"/>
              <a:t>Alternative Forms of Business Organization: Sole proprietorships &amp; Partnerships</a:t>
            </a:r>
          </a:p>
        </p:txBody>
      </p:sp>
      <p:sp>
        <p:nvSpPr>
          <p:cNvPr id="308229" name="Rectangle 5"/>
          <p:cNvSpPr>
            <a:spLocks noChangeArrowheads="1"/>
          </p:cNvSpPr>
          <p:nvPr/>
        </p:nvSpPr>
        <p:spPr bwMode="auto">
          <a:xfrm>
            <a:off x="0" y="1676400"/>
            <a:ext cx="883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006600"/>
              </a:buClr>
              <a:buSzPct val="75000"/>
              <a:buFont typeface="Wingdings" pitchFamily="2" charset="2"/>
              <a:buChar char="n"/>
              <a:defRPr sz="3200">
                <a:solidFill>
                  <a:srgbClr val="0000FF"/>
                </a:solidFill>
                <a:latin typeface="Times New Roman" pitchFamily="18" charset="0"/>
              </a:defRPr>
            </a:lvl1pPr>
            <a:lvl2pPr marL="742950" indent="-285750">
              <a:spcBef>
                <a:spcPct val="20000"/>
              </a:spcBef>
              <a:buClr>
                <a:srgbClr val="006600"/>
              </a:buClr>
              <a:buSzPct val="120000"/>
              <a:buChar char="-"/>
              <a:defRPr sz="2800">
                <a:solidFill>
                  <a:srgbClr val="0000FF"/>
                </a:solidFill>
                <a:latin typeface="Times New Roman" pitchFamily="18" charset="0"/>
              </a:defRPr>
            </a:lvl2pPr>
            <a:lvl3pPr marL="1143000" indent="-228600">
              <a:spcBef>
                <a:spcPct val="20000"/>
              </a:spcBef>
              <a:buClr>
                <a:srgbClr val="006600"/>
              </a:buClr>
              <a:buSzPct val="90000"/>
              <a:buFont typeface="Wingdings" pitchFamily="2" charset="2"/>
              <a:buChar char="u"/>
              <a:defRPr sz="2400">
                <a:solidFill>
                  <a:srgbClr val="0000FF"/>
                </a:solidFill>
                <a:latin typeface="Times New Roman" pitchFamily="18" charset="0"/>
              </a:defRPr>
            </a:lvl3pPr>
            <a:lvl4pPr marL="1600200" indent="-228600">
              <a:spcBef>
                <a:spcPct val="20000"/>
              </a:spcBef>
              <a:buClr>
                <a:srgbClr val="006600"/>
              </a:buClr>
              <a:buSzPct val="120000"/>
              <a:buFont typeface="Wingdings" pitchFamily="2" charset="2"/>
              <a:buChar char="Ø"/>
              <a:defRPr sz="2000">
                <a:solidFill>
                  <a:srgbClr val="0000FF"/>
                </a:solidFill>
                <a:latin typeface="Times New Roman" pitchFamily="18" charset="0"/>
              </a:defRPr>
            </a:lvl4pPr>
            <a:lvl5pPr marL="2057400" indent="-228600">
              <a:spcBef>
                <a:spcPct val="20000"/>
              </a:spcBef>
              <a:buClr>
                <a:srgbClr val="006600"/>
              </a:buClr>
              <a:buSzPct val="120000"/>
              <a:buChar char="»"/>
              <a:defRPr sz="2000">
                <a:solidFill>
                  <a:srgbClr val="0000FF"/>
                </a:solidFill>
                <a:latin typeface="Times New Roman" pitchFamily="18" charset="0"/>
              </a:defRPr>
            </a:lvl5pPr>
            <a:lvl6pPr marL="25146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6pPr>
            <a:lvl7pPr marL="29718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7pPr>
            <a:lvl8pPr marL="34290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8pPr>
            <a:lvl9pPr marL="38862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9pPr>
          </a:lstStyle>
          <a:p>
            <a:r>
              <a:rPr lang="en-US" altLang="en-US" sz="2000"/>
              <a:t>Sole proprietorship: un unincorporated business owned by one individual</a:t>
            </a:r>
          </a:p>
          <a:p>
            <a:r>
              <a:rPr lang="en-US" altLang="en-US" sz="2000"/>
              <a:t>Partnership: un unincorporated business owned by two or more individuals</a:t>
            </a:r>
          </a:p>
          <a:p>
            <a:pPr>
              <a:lnSpc>
                <a:spcPct val="90000"/>
              </a:lnSpc>
            </a:pPr>
            <a:endParaRPr lang="en-US" altLang="en-US" sz="2000"/>
          </a:p>
          <a:p>
            <a:pPr>
              <a:lnSpc>
                <a:spcPct val="90000"/>
              </a:lnSpc>
            </a:pPr>
            <a:r>
              <a:rPr lang="en-US" altLang="en-US" sz="2000"/>
              <a:t>Advantages</a:t>
            </a:r>
          </a:p>
          <a:p>
            <a:pPr lvl="1">
              <a:lnSpc>
                <a:spcPct val="90000"/>
              </a:lnSpc>
            </a:pPr>
            <a:r>
              <a:rPr lang="en-US" altLang="en-US" sz="2000"/>
              <a:t>Ease of formation</a:t>
            </a:r>
          </a:p>
          <a:p>
            <a:pPr lvl="1">
              <a:lnSpc>
                <a:spcPct val="90000"/>
              </a:lnSpc>
            </a:pPr>
            <a:r>
              <a:rPr lang="en-US" altLang="en-US" sz="2000"/>
              <a:t>Subject to few regulations</a:t>
            </a:r>
          </a:p>
          <a:p>
            <a:pPr lvl="1">
              <a:lnSpc>
                <a:spcPct val="90000"/>
              </a:lnSpc>
            </a:pPr>
            <a:r>
              <a:rPr lang="en-US" altLang="en-US" sz="2000"/>
              <a:t>No corporate income taxes</a:t>
            </a:r>
          </a:p>
          <a:p>
            <a:pPr>
              <a:lnSpc>
                <a:spcPct val="90000"/>
              </a:lnSpc>
            </a:pPr>
            <a:r>
              <a:rPr lang="en-US" altLang="en-US" sz="2000"/>
              <a:t>Disadvantages</a:t>
            </a:r>
          </a:p>
          <a:p>
            <a:pPr lvl="1">
              <a:lnSpc>
                <a:spcPct val="90000"/>
              </a:lnSpc>
            </a:pPr>
            <a:r>
              <a:rPr lang="en-US" altLang="en-US" sz="2000"/>
              <a:t>Difficult to raise capital</a:t>
            </a:r>
          </a:p>
          <a:p>
            <a:pPr lvl="1">
              <a:lnSpc>
                <a:spcPct val="90000"/>
              </a:lnSpc>
            </a:pPr>
            <a:r>
              <a:rPr lang="en-US" altLang="en-US" sz="2000"/>
              <a:t>Unlimited liability</a:t>
            </a:r>
          </a:p>
          <a:p>
            <a:pPr lvl="1">
              <a:lnSpc>
                <a:spcPct val="90000"/>
              </a:lnSpc>
            </a:pPr>
            <a:r>
              <a:rPr lang="en-US" altLang="en-US" sz="2000"/>
              <a:t>Limited life</a:t>
            </a:r>
          </a:p>
          <a:p>
            <a:pPr lvl="1">
              <a:lnSpc>
                <a:spcPct val="90000"/>
              </a:lnSpc>
            </a:pPr>
            <a:endParaRPr lang="en-US" altLang="en-US" sz="2000"/>
          </a:p>
        </p:txBody>
      </p:sp>
    </p:spTree>
  </p:cSld>
  <p:clrMapOvr>
    <a:masterClrMapping/>
  </p:clrMapOvr>
  <p:transition>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2" name="Rectangle 4"/>
          <p:cNvSpPr>
            <a:spLocks noChangeArrowheads="1"/>
          </p:cNvSpPr>
          <p:nvPr/>
        </p:nvSpPr>
        <p:spPr bwMode="auto">
          <a:xfrm>
            <a:off x="0" y="609600"/>
            <a:ext cx="9144000" cy="914400"/>
          </a:xfrm>
          <a:prstGeom prst="rect">
            <a:avLst/>
          </a:prstGeom>
          <a:gradFill rotWithShape="0">
            <a:gsLst>
              <a:gs pos="0">
                <a:srgbClr val="006666"/>
              </a:gs>
              <a:gs pos="100000">
                <a:schemeClr val="bg1"/>
              </a:gs>
            </a:gsLst>
            <a:lin ang="5400000" scaled="1"/>
          </a:gra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lnSpc>
                <a:spcPct val="70000"/>
              </a:lnSpc>
              <a:defRPr sz="4400">
                <a:solidFill>
                  <a:schemeClr val="accent2"/>
                </a:solidFill>
                <a:effectLst>
                  <a:outerShdw blurRad="38100" dist="38100" dir="2700000" algn="tl">
                    <a:srgbClr val="000000"/>
                  </a:outerShdw>
                </a:effectLst>
                <a:latin typeface="Times New Roman" pitchFamily="18" charset="0"/>
              </a:defRPr>
            </a:lvl1pPr>
            <a:lvl2pPr algn="ctr">
              <a:lnSpc>
                <a:spcPct val="70000"/>
              </a:lnSpc>
              <a:defRPr sz="4400">
                <a:solidFill>
                  <a:schemeClr val="accent2"/>
                </a:solidFill>
                <a:effectLst>
                  <a:outerShdw blurRad="38100" dist="38100" dir="2700000" algn="tl">
                    <a:srgbClr val="000000"/>
                  </a:outerShdw>
                </a:effectLst>
                <a:latin typeface="Times New Roman" pitchFamily="18" charset="0"/>
              </a:defRPr>
            </a:lvl2pPr>
            <a:lvl3pPr algn="ctr">
              <a:lnSpc>
                <a:spcPct val="70000"/>
              </a:lnSpc>
              <a:defRPr sz="4400">
                <a:solidFill>
                  <a:schemeClr val="accent2"/>
                </a:solidFill>
                <a:effectLst>
                  <a:outerShdw blurRad="38100" dist="38100" dir="2700000" algn="tl">
                    <a:srgbClr val="000000"/>
                  </a:outerShdw>
                </a:effectLst>
                <a:latin typeface="Times New Roman" pitchFamily="18" charset="0"/>
              </a:defRPr>
            </a:lvl3pPr>
            <a:lvl4pPr algn="ctr">
              <a:lnSpc>
                <a:spcPct val="70000"/>
              </a:lnSpc>
              <a:defRPr sz="4400">
                <a:solidFill>
                  <a:schemeClr val="accent2"/>
                </a:solidFill>
                <a:effectLst>
                  <a:outerShdw blurRad="38100" dist="38100" dir="2700000" algn="tl">
                    <a:srgbClr val="000000"/>
                  </a:outerShdw>
                </a:effectLst>
                <a:latin typeface="Times New Roman" pitchFamily="18" charset="0"/>
              </a:defRPr>
            </a:lvl4pPr>
            <a:lvl5pPr algn="ctr">
              <a:lnSpc>
                <a:spcPct val="70000"/>
              </a:lnSpc>
              <a:defRPr sz="4400">
                <a:solidFill>
                  <a:schemeClr val="accent2"/>
                </a:solidFill>
                <a:effectLst>
                  <a:outerShdw blurRad="38100" dist="38100" dir="2700000" algn="tl">
                    <a:srgbClr val="000000"/>
                  </a:outerShdw>
                </a:effectLst>
                <a:latin typeface="Times New Roman" pitchFamily="18" charset="0"/>
              </a:defRPr>
            </a:lvl5pPr>
            <a:lvl6pPr marL="4572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6pPr>
            <a:lvl7pPr marL="9144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7pPr>
            <a:lvl8pPr marL="13716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8pPr>
            <a:lvl9pPr marL="18288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9pPr>
          </a:lstStyle>
          <a:p>
            <a:r>
              <a:rPr lang="en-US" altLang="en-US" sz="3600"/>
              <a:t>Alternative Forms of Business Organization: Corporation</a:t>
            </a:r>
          </a:p>
        </p:txBody>
      </p:sp>
      <p:sp>
        <p:nvSpPr>
          <p:cNvPr id="309253" name="Rectangle 5"/>
          <p:cNvSpPr>
            <a:spLocks noChangeArrowheads="1"/>
          </p:cNvSpPr>
          <p:nvPr/>
        </p:nvSpPr>
        <p:spPr bwMode="auto">
          <a:xfrm>
            <a:off x="228600" y="1600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006600"/>
              </a:buClr>
              <a:buSzPct val="75000"/>
              <a:buFont typeface="Wingdings" pitchFamily="2" charset="2"/>
              <a:buChar char="n"/>
              <a:defRPr sz="3200">
                <a:solidFill>
                  <a:srgbClr val="0000FF"/>
                </a:solidFill>
                <a:latin typeface="Times New Roman" pitchFamily="18" charset="0"/>
              </a:defRPr>
            </a:lvl1pPr>
            <a:lvl2pPr marL="742950" indent="-285750">
              <a:spcBef>
                <a:spcPct val="20000"/>
              </a:spcBef>
              <a:buClr>
                <a:srgbClr val="006600"/>
              </a:buClr>
              <a:buSzPct val="120000"/>
              <a:buChar char="-"/>
              <a:defRPr sz="2800">
                <a:solidFill>
                  <a:srgbClr val="0000FF"/>
                </a:solidFill>
                <a:latin typeface="Times New Roman" pitchFamily="18" charset="0"/>
              </a:defRPr>
            </a:lvl2pPr>
            <a:lvl3pPr marL="1143000" indent="-228600">
              <a:spcBef>
                <a:spcPct val="20000"/>
              </a:spcBef>
              <a:buClr>
                <a:srgbClr val="006600"/>
              </a:buClr>
              <a:buSzPct val="90000"/>
              <a:buFont typeface="Wingdings" pitchFamily="2" charset="2"/>
              <a:buChar char="u"/>
              <a:defRPr sz="2400">
                <a:solidFill>
                  <a:srgbClr val="0000FF"/>
                </a:solidFill>
                <a:latin typeface="Times New Roman" pitchFamily="18" charset="0"/>
              </a:defRPr>
            </a:lvl3pPr>
            <a:lvl4pPr marL="1600200" indent="-228600">
              <a:spcBef>
                <a:spcPct val="20000"/>
              </a:spcBef>
              <a:buClr>
                <a:srgbClr val="006600"/>
              </a:buClr>
              <a:buSzPct val="120000"/>
              <a:buFont typeface="Wingdings" pitchFamily="2" charset="2"/>
              <a:buChar char="Ø"/>
              <a:defRPr sz="2000">
                <a:solidFill>
                  <a:srgbClr val="0000FF"/>
                </a:solidFill>
                <a:latin typeface="Times New Roman" pitchFamily="18" charset="0"/>
              </a:defRPr>
            </a:lvl4pPr>
            <a:lvl5pPr marL="2057400" indent="-228600">
              <a:spcBef>
                <a:spcPct val="20000"/>
              </a:spcBef>
              <a:buClr>
                <a:srgbClr val="006600"/>
              </a:buClr>
              <a:buSzPct val="120000"/>
              <a:buChar char="»"/>
              <a:defRPr sz="2000">
                <a:solidFill>
                  <a:srgbClr val="0000FF"/>
                </a:solidFill>
                <a:latin typeface="Times New Roman" pitchFamily="18" charset="0"/>
              </a:defRPr>
            </a:lvl5pPr>
            <a:lvl6pPr marL="25146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6pPr>
            <a:lvl7pPr marL="29718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7pPr>
            <a:lvl8pPr marL="34290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8pPr>
            <a:lvl9pPr marL="38862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9pPr>
          </a:lstStyle>
          <a:p>
            <a:pPr>
              <a:lnSpc>
                <a:spcPct val="90000"/>
              </a:lnSpc>
            </a:pPr>
            <a:r>
              <a:rPr lang="en-US" altLang="en-US" sz="2400"/>
              <a:t>Advantages</a:t>
            </a:r>
          </a:p>
          <a:p>
            <a:pPr lvl="1">
              <a:lnSpc>
                <a:spcPct val="90000"/>
              </a:lnSpc>
            </a:pPr>
            <a:r>
              <a:rPr lang="en-US" altLang="en-US" sz="2400"/>
              <a:t>Unlimited life</a:t>
            </a:r>
          </a:p>
          <a:p>
            <a:pPr lvl="1">
              <a:lnSpc>
                <a:spcPct val="90000"/>
              </a:lnSpc>
            </a:pPr>
            <a:r>
              <a:rPr lang="en-US" altLang="en-US" sz="2400"/>
              <a:t>Easy transfer of ownership</a:t>
            </a:r>
          </a:p>
          <a:p>
            <a:pPr lvl="1">
              <a:lnSpc>
                <a:spcPct val="90000"/>
              </a:lnSpc>
            </a:pPr>
            <a:r>
              <a:rPr lang="en-US" altLang="en-US" sz="2400"/>
              <a:t>Limited liability</a:t>
            </a:r>
          </a:p>
          <a:p>
            <a:pPr lvl="1">
              <a:lnSpc>
                <a:spcPct val="90000"/>
              </a:lnSpc>
            </a:pPr>
            <a:r>
              <a:rPr lang="en-US" altLang="en-US" sz="2400"/>
              <a:t>Ease of raising capital</a:t>
            </a:r>
          </a:p>
          <a:p>
            <a:pPr lvl="1">
              <a:lnSpc>
                <a:spcPct val="90000"/>
              </a:lnSpc>
            </a:pPr>
            <a:endParaRPr lang="en-US" altLang="en-US" sz="2400"/>
          </a:p>
          <a:p>
            <a:pPr>
              <a:lnSpc>
                <a:spcPct val="90000"/>
              </a:lnSpc>
            </a:pPr>
            <a:r>
              <a:rPr lang="en-US" altLang="en-US" sz="2400"/>
              <a:t>Disadvantages</a:t>
            </a:r>
          </a:p>
          <a:p>
            <a:pPr lvl="1">
              <a:lnSpc>
                <a:spcPct val="90000"/>
              </a:lnSpc>
            </a:pPr>
            <a:r>
              <a:rPr lang="en-US" altLang="en-US" sz="2400"/>
              <a:t>Double taxation</a:t>
            </a:r>
          </a:p>
          <a:p>
            <a:pPr lvl="1">
              <a:lnSpc>
                <a:spcPct val="90000"/>
              </a:lnSpc>
            </a:pPr>
            <a:r>
              <a:rPr lang="en-US" altLang="en-US" sz="2400"/>
              <a:t>Cost of set-up and report filing</a:t>
            </a:r>
          </a:p>
        </p:txBody>
      </p:sp>
    </p:spTree>
  </p:cSld>
  <p:clrMapOvr>
    <a:masterClrMapping/>
  </p:clrMapOvr>
  <p:transition>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4" name="Rectangle 2"/>
          <p:cNvSpPr>
            <a:spLocks noChangeArrowheads="1"/>
          </p:cNvSpPr>
          <p:nvPr/>
        </p:nvSpPr>
        <p:spPr bwMode="auto">
          <a:xfrm>
            <a:off x="609600" y="5334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lnSpc>
                <a:spcPct val="70000"/>
              </a:lnSpc>
              <a:defRPr sz="4400">
                <a:solidFill>
                  <a:schemeClr val="accent2"/>
                </a:solidFill>
                <a:effectLst>
                  <a:outerShdw blurRad="38100" dist="38100" dir="2700000" algn="tl">
                    <a:srgbClr val="000000"/>
                  </a:outerShdw>
                </a:effectLst>
                <a:latin typeface="Times New Roman" pitchFamily="18" charset="0"/>
              </a:defRPr>
            </a:lvl1pPr>
            <a:lvl2pPr algn="ctr">
              <a:lnSpc>
                <a:spcPct val="70000"/>
              </a:lnSpc>
              <a:defRPr sz="4400">
                <a:solidFill>
                  <a:schemeClr val="accent2"/>
                </a:solidFill>
                <a:effectLst>
                  <a:outerShdw blurRad="38100" dist="38100" dir="2700000" algn="tl">
                    <a:srgbClr val="000000"/>
                  </a:outerShdw>
                </a:effectLst>
                <a:latin typeface="Times New Roman" pitchFamily="18" charset="0"/>
              </a:defRPr>
            </a:lvl2pPr>
            <a:lvl3pPr algn="ctr">
              <a:lnSpc>
                <a:spcPct val="70000"/>
              </a:lnSpc>
              <a:defRPr sz="4400">
                <a:solidFill>
                  <a:schemeClr val="accent2"/>
                </a:solidFill>
                <a:effectLst>
                  <a:outerShdw blurRad="38100" dist="38100" dir="2700000" algn="tl">
                    <a:srgbClr val="000000"/>
                  </a:outerShdw>
                </a:effectLst>
                <a:latin typeface="Times New Roman" pitchFamily="18" charset="0"/>
              </a:defRPr>
            </a:lvl3pPr>
            <a:lvl4pPr algn="ctr">
              <a:lnSpc>
                <a:spcPct val="70000"/>
              </a:lnSpc>
              <a:defRPr sz="4400">
                <a:solidFill>
                  <a:schemeClr val="accent2"/>
                </a:solidFill>
                <a:effectLst>
                  <a:outerShdw blurRad="38100" dist="38100" dir="2700000" algn="tl">
                    <a:srgbClr val="000000"/>
                  </a:outerShdw>
                </a:effectLst>
                <a:latin typeface="Times New Roman" pitchFamily="18" charset="0"/>
              </a:defRPr>
            </a:lvl4pPr>
            <a:lvl5pPr algn="ctr">
              <a:lnSpc>
                <a:spcPct val="70000"/>
              </a:lnSpc>
              <a:defRPr sz="4400">
                <a:solidFill>
                  <a:schemeClr val="accent2"/>
                </a:solidFill>
                <a:effectLst>
                  <a:outerShdw blurRad="38100" dist="38100" dir="2700000" algn="tl">
                    <a:srgbClr val="000000"/>
                  </a:outerShdw>
                </a:effectLst>
                <a:latin typeface="Times New Roman" pitchFamily="18" charset="0"/>
              </a:defRPr>
            </a:lvl5pPr>
            <a:lvl6pPr marL="4572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6pPr>
            <a:lvl7pPr marL="9144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7pPr>
            <a:lvl8pPr marL="13716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8pPr>
            <a:lvl9pPr marL="18288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9pPr>
          </a:lstStyle>
          <a:p>
            <a:pPr eaLnBrk="1" hangingPunct="1">
              <a:lnSpc>
                <a:spcPct val="90000"/>
              </a:lnSpc>
            </a:pPr>
            <a:r>
              <a:rPr lang="en-US" altLang="en-US" sz="3200"/>
              <a:t>Stock Prices and Shareholder Value</a:t>
            </a:r>
          </a:p>
        </p:txBody>
      </p:sp>
      <p:sp>
        <p:nvSpPr>
          <p:cNvPr id="7171" name="Rectangle 3"/>
          <p:cNvSpPr>
            <a:spLocks noChangeArrowheads="1"/>
          </p:cNvSpPr>
          <p:nvPr/>
        </p:nvSpPr>
        <p:spPr bwMode="auto">
          <a:xfrm>
            <a:off x="612775" y="1600200"/>
            <a:ext cx="8153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lr>
                <a:srgbClr val="006600"/>
              </a:buClr>
              <a:buSzPct val="75000"/>
              <a:buFont typeface="Wingdings" pitchFamily="2" charset="2"/>
              <a:buChar char="n"/>
              <a:defRPr sz="2400">
                <a:solidFill>
                  <a:srgbClr val="0000FF"/>
                </a:solidFill>
                <a:latin typeface="Times New Roman" pitchFamily="18" charset="0"/>
              </a:defRPr>
            </a:lvl1pPr>
            <a:lvl2pPr marL="796925" indent="-339725">
              <a:spcBef>
                <a:spcPct val="20000"/>
              </a:spcBef>
              <a:buClr>
                <a:srgbClr val="006600"/>
              </a:buClr>
              <a:buSzPct val="120000"/>
              <a:buChar char="-"/>
              <a:defRPr sz="2000">
                <a:solidFill>
                  <a:srgbClr val="0000FF"/>
                </a:solidFill>
                <a:latin typeface="Times New Roman" pitchFamily="18" charset="0"/>
              </a:defRPr>
            </a:lvl2pPr>
            <a:lvl3pPr marL="1143000" indent="-228600">
              <a:spcBef>
                <a:spcPct val="20000"/>
              </a:spcBef>
              <a:buClr>
                <a:srgbClr val="006600"/>
              </a:buClr>
              <a:buSzPct val="90000"/>
              <a:buFont typeface="Wingdings" pitchFamily="2" charset="2"/>
              <a:buChar char="u"/>
              <a:defRPr>
                <a:solidFill>
                  <a:srgbClr val="0000FF"/>
                </a:solidFill>
                <a:latin typeface="Times New Roman" pitchFamily="18" charset="0"/>
              </a:defRPr>
            </a:lvl3pPr>
            <a:lvl4pPr marL="1600200" indent="-228600">
              <a:spcBef>
                <a:spcPct val="20000"/>
              </a:spcBef>
              <a:buClr>
                <a:srgbClr val="006600"/>
              </a:buClr>
              <a:buSzPct val="120000"/>
              <a:buFont typeface="Wingdings" pitchFamily="2" charset="2"/>
              <a:buChar char="Ø"/>
              <a:defRPr sz="1600">
                <a:solidFill>
                  <a:srgbClr val="0000FF"/>
                </a:solidFill>
                <a:latin typeface="Times New Roman" pitchFamily="18" charset="0"/>
              </a:defRPr>
            </a:lvl4pPr>
            <a:lvl5pPr marL="2057400" indent="-228600">
              <a:spcBef>
                <a:spcPct val="20000"/>
              </a:spcBef>
              <a:buClr>
                <a:srgbClr val="006600"/>
              </a:buClr>
              <a:buSzPct val="120000"/>
              <a:buChar char="»"/>
              <a:defRPr sz="1600">
                <a:solidFill>
                  <a:srgbClr val="0000FF"/>
                </a:solidFill>
                <a:latin typeface="Times New Roman" pitchFamily="18" charset="0"/>
              </a:defRPr>
            </a:lvl5pPr>
            <a:lvl6pPr marL="25146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6pPr>
            <a:lvl7pPr marL="29718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7pPr>
            <a:lvl8pPr marL="34290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8pPr>
            <a:lvl9pPr marL="3886200" indent="-228600" eaLnBrk="0" fontAlgn="base" hangingPunct="0">
              <a:spcBef>
                <a:spcPct val="20000"/>
              </a:spcBef>
              <a:spcAft>
                <a:spcPct val="0"/>
              </a:spcAft>
              <a:buClr>
                <a:srgbClr val="006600"/>
              </a:buClr>
              <a:buSzPct val="120000"/>
              <a:buChar char="»"/>
              <a:defRPr sz="1600">
                <a:solidFill>
                  <a:srgbClr val="0000FF"/>
                </a:solidFill>
                <a:latin typeface="Times New Roman" pitchFamily="18" charset="0"/>
              </a:defRPr>
            </a:lvl9pPr>
          </a:lstStyle>
          <a:p>
            <a:pPr eaLnBrk="1" hangingPunct="1">
              <a:lnSpc>
                <a:spcPct val="90000"/>
              </a:lnSpc>
              <a:spcBef>
                <a:spcPct val="0"/>
              </a:spcBef>
              <a:spcAft>
                <a:spcPts val="1200"/>
              </a:spcAft>
              <a:buSzPct val="150000"/>
              <a:buFont typeface="Wingdings" pitchFamily="2" charset="2"/>
              <a:buChar char="§"/>
            </a:pPr>
            <a:r>
              <a:rPr lang="en-US" altLang="en-US" dirty="0"/>
              <a:t>The primary financial goal of management is shareholder wealth maximization, which translates to maximizing stock price.</a:t>
            </a:r>
          </a:p>
          <a:p>
            <a:pPr lvl="1" eaLnBrk="1" hangingPunct="1">
              <a:lnSpc>
                <a:spcPct val="90000"/>
              </a:lnSpc>
              <a:spcBef>
                <a:spcPct val="0"/>
              </a:spcBef>
              <a:spcAft>
                <a:spcPts val="1200"/>
              </a:spcAft>
              <a:buSzPct val="150000"/>
              <a:buFont typeface="Wingdings" pitchFamily="2" charset="2"/>
              <a:buChar char="§"/>
            </a:pPr>
            <a:r>
              <a:rPr lang="en-US" altLang="en-US" sz="2400" dirty="0"/>
              <a:t>Value of any asset is present value of cash flow stream to owners.</a:t>
            </a:r>
          </a:p>
          <a:p>
            <a:pPr lvl="1" eaLnBrk="1" hangingPunct="1">
              <a:lnSpc>
                <a:spcPct val="90000"/>
              </a:lnSpc>
              <a:spcBef>
                <a:spcPct val="0"/>
              </a:spcBef>
              <a:spcAft>
                <a:spcPts val="1200"/>
              </a:spcAft>
              <a:buSzPct val="150000"/>
              <a:buFont typeface="Wingdings" pitchFamily="2" charset="2"/>
              <a:buChar char="§"/>
            </a:pPr>
            <a:r>
              <a:rPr lang="en-US" altLang="en-US" sz="2400" dirty="0"/>
              <a:t>Most significant decisions are evaluated in terms of their financial consequences.</a:t>
            </a:r>
          </a:p>
          <a:p>
            <a:pPr lvl="1" eaLnBrk="1" hangingPunct="1">
              <a:lnSpc>
                <a:spcPct val="90000"/>
              </a:lnSpc>
              <a:spcBef>
                <a:spcPct val="0"/>
              </a:spcBef>
              <a:spcAft>
                <a:spcPts val="1200"/>
              </a:spcAft>
              <a:buSzPct val="150000"/>
              <a:buFont typeface="Wingdings" pitchFamily="2" charset="2"/>
              <a:buChar char="§"/>
            </a:pPr>
            <a:r>
              <a:rPr lang="en-US" altLang="en-US" sz="2400" dirty="0" smtClean="0"/>
              <a:t>Stock prices change over time as conditions change and as investors obtain new information about a company’s prospects.</a:t>
            </a:r>
            <a:endParaRPr lang="en-US" altLang="en-US" sz="2400" dirty="0"/>
          </a:p>
          <a:p>
            <a:pPr eaLnBrk="1" hangingPunct="1">
              <a:lnSpc>
                <a:spcPct val="90000"/>
              </a:lnSpc>
              <a:spcBef>
                <a:spcPct val="0"/>
              </a:spcBef>
              <a:spcAft>
                <a:spcPts val="1200"/>
              </a:spcAft>
              <a:buSzPct val="150000"/>
              <a:buFont typeface="Wingdings" pitchFamily="2" charset="2"/>
              <a:buChar char="§"/>
            </a:pPr>
            <a:r>
              <a:rPr lang="en-US" dirty="0"/>
              <a:t>Managers recognize that being socially responsible is not inconsistent with maximizing shareholder value.</a:t>
            </a:r>
          </a:p>
          <a:p>
            <a:pPr marL="457200" lvl="1" indent="0" eaLnBrk="1" hangingPunct="1">
              <a:lnSpc>
                <a:spcPct val="90000"/>
              </a:lnSpc>
              <a:spcBef>
                <a:spcPct val="0"/>
              </a:spcBef>
              <a:spcAft>
                <a:spcPts val="1200"/>
              </a:spcAft>
              <a:buSzPct val="150000"/>
              <a:buNone/>
            </a:pPr>
            <a:endParaRPr lang="en-US" altLang="en-US" sz="2400" dirty="0" smtClean="0"/>
          </a:p>
        </p:txBody>
      </p:sp>
      <p:sp>
        <p:nvSpPr>
          <p:cNvPr id="5" name="Slide Number Placeholder 4"/>
          <p:cNvSpPr txBox="1">
            <a:spLocks noGrp="1"/>
          </p:cNvSpPr>
          <p:nvPr/>
        </p:nvSpPr>
        <p:spPr>
          <a:xfrm>
            <a:off x="8215313" y="6164263"/>
            <a:ext cx="928687" cy="693737"/>
          </a:xfrm>
          <a:prstGeom prst="rect">
            <a:avLst/>
          </a:prstGeom>
          <a:noFill/>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sz="1400" b="1">
              <a:solidFill>
                <a:srgbClr val="C00000"/>
              </a:solidFill>
              <a:latin typeface="Tahoma" pitchFamily="34" charset="0"/>
              <a:cs typeface="Arial" charset="0"/>
            </a:endParaRPr>
          </a:p>
        </p:txBody>
      </p:sp>
    </p:spTree>
    <p:extLst>
      <p:ext uri="{BB962C8B-B14F-4D97-AF65-F5344CB8AC3E}">
        <p14:creationId xmlns:p14="http://schemas.microsoft.com/office/powerpoint/2010/main" val="1800787213"/>
      </p:ext>
    </p:extLst>
  </p:cSld>
  <p:clrMapOvr>
    <a:masterClrMapping/>
  </p:clrMapOvr>
  <p:transition>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6" name="Rectangle 4"/>
          <p:cNvSpPr>
            <a:spLocks noChangeArrowheads="1"/>
          </p:cNvSpPr>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ctr">
              <a:lnSpc>
                <a:spcPct val="70000"/>
              </a:lnSpc>
              <a:defRPr sz="4400">
                <a:solidFill>
                  <a:schemeClr val="accent2"/>
                </a:solidFill>
                <a:effectLst>
                  <a:outerShdw blurRad="38100" dist="38100" dir="2700000" algn="tl">
                    <a:srgbClr val="000000"/>
                  </a:outerShdw>
                </a:effectLst>
                <a:latin typeface="Times New Roman" pitchFamily="18" charset="0"/>
              </a:defRPr>
            </a:lvl1pPr>
            <a:lvl2pPr algn="ctr">
              <a:lnSpc>
                <a:spcPct val="70000"/>
              </a:lnSpc>
              <a:defRPr sz="4400">
                <a:solidFill>
                  <a:schemeClr val="accent2"/>
                </a:solidFill>
                <a:effectLst>
                  <a:outerShdw blurRad="38100" dist="38100" dir="2700000" algn="tl">
                    <a:srgbClr val="000000"/>
                  </a:outerShdw>
                </a:effectLst>
                <a:latin typeface="Times New Roman" pitchFamily="18" charset="0"/>
              </a:defRPr>
            </a:lvl2pPr>
            <a:lvl3pPr algn="ctr">
              <a:lnSpc>
                <a:spcPct val="70000"/>
              </a:lnSpc>
              <a:defRPr sz="4400">
                <a:solidFill>
                  <a:schemeClr val="accent2"/>
                </a:solidFill>
                <a:effectLst>
                  <a:outerShdw blurRad="38100" dist="38100" dir="2700000" algn="tl">
                    <a:srgbClr val="000000"/>
                  </a:outerShdw>
                </a:effectLst>
                <a:latin typeface="Times New Roman" pitchFamily="18" charset="0"/>
              </a:defRPr>
            </a:lvl3pPr>
            <a:lvl4pPr algn="ctr">
              <a:lnSpc>
                <a:spcPct val="70000"/>
              </a:lnSpc>
              <a:defRPr sz="4400">
                <a:solidFill>
                  <a:schemeClr val="accent2"/>
                </a:solidFill>
                <a:effectLst>
                  <a:outerShdw blurRad="38100" dist="38100" dir="2700000" algn="tl">
                    <a:srgbClr val="000000"/>
                  </a:outerShdw>
                </a:effectLst>
                <a:latin typeface="Times New Roman" pitchFamily="18" charset="0"/>
              </a:defRPr>
            </a:lvl4pPr>
            <a:lvl5pPr algn="ctr">
              <a:lnSpc>
                <a:spcPct val="70000"/>
              </a:lnSpc>
              <a:defRPr sz="4400">
                <a:solidFill>
                  <a:schemeClr val="accent2"/>
                </a:solidFill>
                <a:effectLst>
                  <a:outerShdw blurRad="38100" dist="38100" dir="2700000" algn="tl">
                    <a:srgbClr val="000000"/>
                  </a:outerShdw>
                </a:effectLst>
                <a:latin typeface="Times New Roman" pitchFamily="18" charset="0"/>
              </a:defRPr>
            </a:lvl5pPr>
            <a:lvl6pPr marL="4572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6pPr>
            <a:lvl7pPr marL="9144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7pPr>
            <a:lvl8pPr marL="13716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8pPr>
            <a:lvl9pPr marL="18288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9pPr>
          </a:lstStyle>
          <a:p>
            <a:r>
              <a:rPr lang="en-US" altLang="en-US"/>
              <a:t>Factors that affect stock prices</a:t>
            </a:r>
          </a:p>
        </p:txBody>
      </p:sp>
      <p:sp>
        <p:nvSpPr>
          <p:cNvPr id="310277" name="Rectangle 5"/>
          <p:cNvSpPr>
            <a:spLocks noChangeArrowheads="1"/>
          </p:cNvSpPr>
          <p:nvPr/>
        </p:nvSpPr>
        <p:spPr bwMode="auto">
          <a:xfrm>
            <a:off x="5145088" y="2017713"/>
            <a:ext cx="3810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006600"/>
              </a:buClr>
              <a:buSzPct val="75000"/>
              <a:buFont typeface="Wingdings" pitchFamily="2" charset="2"/>
              <a:buChar char="n"/>
              <a:defRPr sz="3200">
                <a:solidFill>
                  <a:srgbClr val="0000FF"/>
                </a:solidFill>
                <a:latin typeface="Times New Roman" pitchFamily="18" charset="0"/>
              </a:defRPr>
            </a:lvl1pPr>
            <a:lvl2pPr marL="742950" indent="-285750">
              <a:spcBef>
                <a:spcPct val="20000"/>
              </a:spcBef>
              <a:buClr>
                <a:srgbClr val="006600"/>
              </a:buClr>
              <a:buSzPct val="120000"/>
              <a:buChar char="-"/>
              <a:defRPr sz="2800">
                <a:solidFill>
                  <a:srgbClr val="0000FF"/>
                </a:solidFill>
                <a:latin typeface="Times New Roman" pitchFamily="18" charset="0"/>
              </a:defRPr>
            </a:lvl2pPr>
            <a:lvl3pPr marL="1143000" indent="-228600">
              <a:spcBef>
                <a:spcPct val="20000"/>
              </a:spcBef>
              <a:buClr>
                <a:srgbClr val="006600"/>
              </a:buClr>
              <a:buSzPct val="90000"/>
              <a:buFont typeface="Wingdings" pitchFamily="2" charset="2"/>
              <a:buChar char="u"/>
              <a:defRPr sz="2400">
                <a:solidFill>
                  <a:srgbClr val="0000FF"/>
                </a:solidFill>
                <a:latin typeface="Times New Roman" pitchFamily="18" charset="0"/>
              </a:defRPr>
            </a:lvl3pPr>
            <a:lvl4pPr marL="1600200" indent="-228600">
              <a:spcBef>
                <a:spcPct val="20000"/>
              </a:spcBef>
              <a:buClr>
                <a:srgbClr val="006600"/>
              </a:buClr>
              <a:buSzPct val="120000"/>
              <a:buFont typeface="Wingdings" pitchFamily="2" charset="2"/>
              <a:buChar char="Ø"/>
              <a:defRPr sz="2000">
                <a:solidFill>
                  <a:srgbClr val="0000FF"/>
                </a:solidFill>
                <a:latin typeface="Times New Roman" pitchFamily="18" charset="0"/>
              </a:defRPr>
            </a:lvl4pPr>
            <a:lvl5pPr marL="2057400" indent="-228600">
              <a:spcBef>
                <a:spcPct val="20000"/>
              </a:spcBef>
              <a:buClr>
                <a:srgbClr val="006600"/>
              </a:buClr>
              <a:buSzPct val="120000"/>
              <a:buChar char="»"/>
              <a:defRPr sz="2000">
                <a:solidFill>
                  <a:srgbClr val="0000FF"/>
                </a:solidFill>
                <a:latin typeface="Times New Roman" pitchFamily="18" charset="0"/>
              </a:defRPr>
            </a:lvl5pPr>
            <a:lvl6pPr marL="25146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6pPr>
            <a:lvl7pPr marL="29718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7pPr>
            <a:lvl8pPr marL="34290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8pPr>
            <a:lvl9pPr marL="38862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9pPr>
          </a:lstStyle>
          <a:p>
            <a:pPr>
              <a:lnSpc>
                <a:spcPct val="90000"/>
              </a:lnSpc>
              <a:spcBef>
                <a:spcPct val="50000"/>
              </a:spcBef>
            </a:pPr>
            <a:r>
              <a:rPr lang="en-US" altLang="en-US"/>
              <a:t>Projected cash flows to shareholders</a:t>
            </a:r>
          </a:p>
          <a:p>
            <a:pPr>
              <a:lnSpc>
                <a:spcPct val="90000"/>
              </a:lnSpc>
              <a:spcBef>
                <a:spcPct val="50000"/>
              </a:spcBef>
            </a:pPr>
            <a:r>
              <a:rPr lang="en-US" altLang="en-US"/>
              <a:t>Timing of the cash flow stream</a:t>
            </a:r>
          </a:p>
          <a:p>
            <a:pPr>
              <a:lnSpc>
                <a:spcPct val="90000"/>
              </a:lnSpc>
              <a:spcBef>
                <a:spcPct val="50000"/>
              </a:spcBef>
            </a:pPr>
            <a:r>
              <a:rPr lang="en-US" altLang="en-US"/>
              <a:t>Riskiness of the cash flows</a:t>
            </a:r>
          </a:p>
        </p:txBody>
      </p:sp>
      <p:pic>
        <p:nvPicPr>
          <p:cNvPr id="310278" name="Picture 6" descr="bs00561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2688" y="2676525"/>
            <a:ext cx="3810000" cy="279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300" name="Rectangle 4"/>
          <p:cNvSpPr>
            <a:spLocks noChangeArrowheads="1"/>
          </p:cNvSpPr>
          <p:nvPr/>
        </p:nvSpPr>
        <p:spPr bwMode="auto">
          <a:xfrm>
            <a:off x="1150938" y="617538"/>
            <a:ext cx="7793037"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ctr">
              <a:lnSpc>
                <a:spcPct val="70000"/>
              </a:lnSpc>
              <a:defRPr sz="4400">
                <a:solidFill>
                  <a:schemeClr val="accent2"/>
                </a:solidFill>
                <a:effectLst>
                  <a:outerShdw blurRad="38100" dist="38100" dir="2700000" algn="tl">
                    <a:srgbClr val="000000"/>
                  </a:outerShdw>
                </a:effectLst>
                <a:latin typeface="Times New Roman" pitchFamily="18" charset="0"/>
              </a:defRPr>
            </a:lvl1pPr>
            <a:lvl2pPr algn="ctr">
              <a:lnSpc>
                <a:spcPct val="70000"/>
              </a:lnSpc>
              <a:defRPr sz="4400">
                <a:solidFill>
                  <a:schemeClr val="accent2"/>
                </a:solidFill>
                <a:effectLst>
                  <a:outerShdw blurRad="38100" dist="38100" dir="2700000" algn="tl">
                    <a:srgbClr val="000000"/>
                  </a:outerShdw>
                </a:effectLst>
                <a:latin typeface="Times New Roman" pitchFamily="18" charset="0"/>
              </a:defRPr>
            </a:lvl2pPr>
            <a:lvl3pPr algn="ctr">
              <a:lnSpc>
                <a:spcPct val="70000"/>
              </a:lnSpc>
              <a:defRPr sz="4400">
                <a:solidFill>
                  <a:schemeClr val="accent2"/>
                </a:solidFill>
                <a:effectLst>
                  <a:outerShdw blurRad="38100" dist="38100" dir="2700000" algn="tl">
                    <a:srgbClr val="000000"/>
                  </a:outerShdw>
                </a:effectLst>
                <a:latin typeface="Times New Roman" pitchFamily="18" charset="0"/>
              </a:defRPr>
            </a:lvl3pPr>
            <a:lvl4pPr algn="ctr">
              <a:lnSpc>
                <a:spcPct val="70000"/>
              </a:lnSpc>
              <a:defRPr sz="4400">
                <a:solidFill>
                  <a:schemeClr val="accent2"/>
                </a:solidFill>
                <a:effectLst>
                  <a:outerShdw blurRad="38100" dist="38100" dir="2700000" algn="tl">
                    <a:srgbClr val="000000"/>
                  </a:outerShdw>
                </a:effectLst>
                <a:latin typeface="Times New Roman" pitchFamily="18" charset="0"/>
              </a:defRPr>
            </a:lvl4pPr>
            <a:lvl5pPr algn="ctr">
              <a:lnSpc>
                <a:spcPct val="70000"/>
              </a:lnSpc>
              <a:defRPr sz="4400">
                <a:solidFill>
                  <a:schemeClr val="accent2"/>
                </a:solidFill>
                <a:effectLst>
                  <a:outerShdw blurRad="38100" dist="38100" dir="2700000" algn="tl">
                    <a:srgbClr val="000000"/>
                  </a:outerShdw>
                </a:effectLst>
                <a:latin typeface="Times New Roman" pitchFamily="18" charset="0"/>
              </a:defRPr>
            </a:lvl5pPr>
            <a:lvl6pPr marL="4572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6pPr>
            <a:lvl7pPr marL="9144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7pPr>
            <a:lvl8pPr marL="13716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8pPr>
            <a:lvl9pPr marL="1828800" algn="ctr" eaLnBrk="0" fontAlgn="base" hangingPunct="0">
              <a:lnSpc>
                <a:spcPct val="70000"/>
              </a:lnSpc>
              <a:spcBef>
                <a:spcPct val="0"/>
              </a:spcBef>
              <a:spcAft>
                <a:spcPct val="0"/>
              </a:spcAft>
              <a:defRPr sz="4400">
                <a:solidFill>
                  <a:schemeClr val="accent2"/>
                </a:solidFill>
                <a:effectLst>
                  <a:outerShdw blurRad="38100" dist="38100" dir="2700000" algn="tl">
                    <a:srgbClr val="000000"/>
                  </a:outerShdw>
                </a:effectLst>
                <a:latin typeface="Times New Roman" pitchFamily="18" charset="0"/>
              </a:defRPr>
            </a:lvl9pPr>
          </a:lstStyle>
          <a:p>
            <a:r>
              <a:rPr lang="en-US" altLang="en-US" sz="4000"/>
              <a:t>Stock Prices and Intrinsic Value</a:t>
            </a:r>
          </a:p>
        </p:txBody>
      </p:sp>
      <p:sp>
        <p:nvSpPr>
          <p:cNvPr id="311301" name="Rectangle 5"/>
          <p:cNvSpPr>
            <a:spLocks noChangeArrowheads="1"/>
          </p:cNvSpPr>
          <p:nvPr/>
        </p:nvSpPr>
        <p:spPr bwMode="auto">
          <a:xfrm>
            <a:off x="457200" y="1752600"/>
            <a:ext cx="8382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rgbClr val="006600"/>
              </a:buClr>
              <a:buSzPct val="75000"/>
              <a:buFont typeface="Wingdings" pitchFamily="2" charset="2"/>
              <a:buChar char="n"/>
              <a:defRPr sz="3200">
                <a:solidFill>
                  <a:srgbClr val="0000FF"/>
                </a:solidFill>
                <a:latin typeface="Times New Roman" pitchFamily="18" charset="0"/>
              </a:defRPr>
            </a:lvl1pPr>
            <a:lvl2pPr marL="742950" indent="-285750">
              <a:spcBef>
                <a:spcPct val="20000"/>
              </a:spcBef>
              <a:buClr>
                <a:srgbClr val="006600"/>
              </a:buClr>
              <a:buSzPct val="120000"/>
              <a:buChar char="-"/>
              <a:defRPr sz="2800">
                <a:solidFill>
                  <a:srgbClr val="0000FF"/>
                </a:solidFill>
                <a:latin typeface="Times New Roman" pitchFamily="18" charset="0"/>
              </a:defRPr>
            </a:lvl2pPr>
            <a:lvl3pPr marL="1143000" indent="-228600">
              <a:spcBef>
                <a:spcPct val="20000"/>
              </a:spcBef>
              <a:buClr>
                <a:srgbClr val="006600"/>
              </a:buClr>
              <a:buSzPct val="90000"/>
              <a:buFont typeface="Wingdings" pitchFamily="2" charset="2"/>
              <a:buChar char="u"/>
              <a:defRPr sz="2400">
                <a:solidFill>
                  <a:srgbClr val="0000FF"/>
                </a:solidFill>
                <a:latin typeface="Times New Roman" pitchFamily="18" charset="0"/>
              </a:defRPr>
            </a:lvl3pPr>
            <a:lvl4pPr marL="1600200" indent="-228600">
              <a:spcBef>
                <a:spcPct val="20000"/>
              </a:spcBef>
              <a:buClr>
                <a:srgbClr val="006600"/>
              </a:buClr>
              <a:buSzPct val="120000"/>
              <a:buFont typeface="Wingdings" pitchFamily="2" charset="2"/>
              <a:buChar char="Ø"/>
              <a:defRPr sz="2000">
                <a:solidFill>
                  <a:srgbClr val="0000FF"/>
                </a:solidFill>
                <a:latin typeface="Times New Roman" pitchFamily="18" charset="0"/>
              </a:defRPr>
            </a:lvl4pPr>
            <a:lvl5pPr marL="2057400" indent="-228600">
              <a:spcBef>
                <a:spcPct val="20000"/>
              </a:spcBef>
              <a:buClr>
                <a:srgbClr val="006600"/>
              </a:buClr>
              <a:buSzPct val="120000"/>
              <a:buChar char="»"/>
              <a:defRPr sz="2000">
                <a:solidFill>
                  <a:srgbClr val="0000FF"/>
                </a:solidFill>
                <a:latin typeface="Times New Roman" pitchFamily="18" charset="0"/>
              </a:defRPr>
            </a:lvl5pPr>
            <a:lvl6pPr marL="25146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6pPr>
            <a:lvl7pPr marL="29718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7pPr>
            <a:lvl8pPr marL="34290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8pPr>
            <a:lvl9pPr marL="3886200" indent="-228600" eaLnBrk="0" fontAlgn="base" hangingPunct="0">
              <a:spcBef>
                <a:spcPct val="20000"/>
              </a:spcBef>
              <a:spcAft>
                <a:spcPct val="0"/>
              </a:spcAft>
              <a:buClr>
                <a:srgbClr val="006600"/>
              </a:buClr>
              <a:buSzPct val="120000"/>
              <a:buChar char="»"/>
              <a:defRPr sz="2000">
                <a:solidFill>
                  <a:srgbClr val="0000FF"/>
                </a:solidFill>
                <a:latin typeface="Times New Roman" pitchFamily="18" charset="0"/>
              </a:defRPr>
            </a:lvl9pPr>
          </a:lstStyle>
          <a:p>
            <a:r>
              <a:rPr lang="en-US" altLang="en-US" sz="2400" dirty="0"/>
              <a:t>In equilibrium, a stock’s price should equal its “true” or intrinsic value</a:t>
            </a:r>
            <a:r>
              <a:rPr lang="en-US" altLang="en-US" sz="2400" dirty="0" smtClean="0"/>
              <a:t>.</a:t>
            </a:r>
          </a:p>
          <a:p>
            <a:r>
              <a:rPr lang="en-US" sz="2400" dirty="0"/>
              <a:t>Intrinsic value is a long-run concept.</a:t>
            </a:r>
          </a:p>
          <a:p>
            <a:pPr eaLnBrk="1" hangingPunct="1">
              <a:spcBef>
                <a:spcPct val="0"/>
              </a:spcBef>
              <a:defRPr/>
            </a:pPr>
            <a:r>
              <a:rPr lang="en-US" sz="2400" dirty="0" smtClean="0"/>
              <a:t>Ideally</a:t>
            </a:r>
            <a:r>
              <a:rPr lang="en-US" sz="2400" dirty="0"/>
              <a:t>, managers should avoid actions that reduce intrinsic value, even if those decisions increase the stock price in the short run.  </a:t>
            </a:r>
          </a:p>
          <a:p>
            <a:r>
              <a:rPr lang="en-US" altLang="en-US" sz="2400" dirty="0" smtClean="0"/>
              <a:t>To </a:t>
            </a:r>
            <a:r>
              <a:rPr lang="en-US" altLang="en-US" sz="2400" dirty="0"/>
              <a:t>the extent that investor perceptions are incorrect, a stock’s price in the short run may deviate from its intrinsic value.</a:t>
            </a:r>
          </a:p>
          <a:p>
            <a:r>
              <a:rPr lang="en-US" altLang="en-US" sz="2400" dirty="0"/>
              <a:t>It’s a BUY if the market stock price is below the investor’s intrinsic value </a:t>
            </a:r>
          </a:p>
          <a:p>
            <a:r>
              <a:rPr lang="en-US" altLang="en-US" sz="2400" dirty="0"/>
              <a:t>It’s a SELL if the market stock price is above the investor’s intrinsic value </a:t>
            </a:r>
          </a:p>
          <a:p>
            <a:endParaRPr lang="en-US" altLang="en-US" sz="2400" dirty="0"/>
          </a:p>
        </p:txBody>
      </p:sp>
    </p:spTree>
  </p:cSld>
  <p:clrMapOvr>
    <a:masterClrMapping/>
  </p:clrMapOvr>
  <p:transition>
    <p:pull/>
  </p:transition>
</p:sld>
</file>

<file path=ppt/theme/theme1.xml><?xml version="1.0" encoding="utf-8"?>
<a:theme xmlns:a="http://schemas.openxmlformats.org/drawingml/2006/main" name="Template">
  <a:themeElements>
    <a:clrScheme name="">
      <a:dk1>
        <a:srgbClr val="008000"/>
      </a:dk1>
      <a:lt1>
        <a:srgbClr val="E9FFFF"/>
      </a:lt1>
      <a:dk2>
        <a:srgbClr val="FFFFFF"/>
      </a:dk2>
      <a:lt2>
        <a:srgbClr val="333333"/>
      </a:lt2>
      <a:accent1>
        <a:srgbClr val="000000"/>
      </a:accent1>
      <a:accent2>
        <a:srgbClr val="FFFF66"/>
      </a:accent2>
      <a:accent3>
        <a:srgbClr val="F2FFFF"/>
      </a:accent3>
      <a:accent4>
        <a:srgbClr val="006C00"/>
      </a:accent4>
      <a:accent5>
        <a:srgbClr val="AAAAAA"/>
      </a:accent5>
      <a:accent6>
        <a:srgbClr val="E7E75C"/>
      </a:accent6>
      <a:hlink>
        <a:srgbClr val="CCCCFF"/>
      </a:hlink>
      <a:folHlink>
        <a:srgbClr val="CC3399"/>
      </a:folHlink>
    </a:clrScheme>
    <a:fontScheme name="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P:\M_Mattson\Supplements\Projects\Bodie\Ppt\Template.pot</Template>
  <TotalTime>33087</TotalTime>
  <Words>914</Words>
  <Application>Microsoft Office PowerPoint</Application>
  <PresentationFormat>On-screen Show (4:3)</PresentationFormat>
  <Paragraphs>118</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Tahoma</vt:lpstr>
      <vt:lpstr>Times New Roman</vt:lpstr>
      <vt:lpstr>Wingdings</vt:lpstr>
      <vt:lpstr>Template</vt:lpstr>
      <vt:lpstr>PowerPoint Presentation</vt:lpstr>
      <vt:lpstr>What is Finance?</vt:lpstr>
      <vt:lpstr>Areas and Career Opportunities in Finance</vt:lpstr>
      <vt:lpstr>Finance Within the Organization</vt:lpstr>
      <vt:lpstr>PowerPoint Presentation</vt:lpstr>
      <vt:lpstr>PowerPoint Presentation</vt:lpstr>
      <vt:lpstr>PowerPoint Presentation</vt:lpstr>
      <vt:lpstr>PowerPoint Presentation</vt:lpstr>
      <vt:lpstr>PowerPoint Presentation</vt:lpstr>
      <vt:lpstr>Is stock price maximization the same as profit maximization?</vt:lpstr>
      <vt:lpstr>PowerPoint Presentation</vt:lpstr>
      <vt:lpstr>PowerPoint Presentation</vt:lpstr>
      <vt:lpstr>Ethical issues in Finance</vt:lpstr>
      <vt:lpstr>Fraud in Financial Statements</vt:lpstr>
      <vt:lpstr>Insider Trading</vt:lpstr>
      <vt:lpstr>Ethics question</vt:lpstr>
      <vt:lpstr>Ethics question</vt:lpstr>
      <vt:lpstr>Learning objectives</vt:lpstr>
    </vt:vector>
  </TitlesOfParts>
  <Company>Colorado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Investments</dc:title>
  <dc:creator>Rick Johnson</dc:creator>
  <cp:lastModifiedBy>Covrig, Vincent</cp:lastModifiedBy>
  <cp:revision>237</cp:revision>
  <cp:lastPrinted>2002-02-16T09:24:22Z</cp:lastPrinted>
  <dcterms:created xsi:type="dcterms:W3CDTF">1998-03-08T20:26:56Z</dcterms:created>
  <dcterms:modified xsi:type="dcterms:W3CDTF">2016-08-26T06:17:47Z</dcterms:modified>
</cp:coreProperties>
</file>