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8" r:id="rId4"/>
    <p:sldId id="261" r:id="rId5"/>
    <p:sldId id="262" r:id="rId6"/>
    <p:sldId id="263" r:id="rId7"/>
    <p:sldId id="267" r:id="rId8"/>
    <p:sldId id="264" r:id="rId9"/>
    <p:sldId id="269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836" autoAdjust="0"/>
  </p:normalViewPr>
  <p:slideViewPr>
    <p:cSldViewPr>
      <p:cViewPr>
        <p:scale>
          <a:sx n="66" d="100"/>
          <a:sy n="66" d="100"/>
        </p:scale>
        <p:origin x="-63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12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3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3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873982C-6A5E-4939-980F-AF8608BA6D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36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6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6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36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1683145-FCE9-47D7-8442-1ED4399DF1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FA317-4F84-4739-86E9-3CBBB1E0A4BB}" type="slidenum">
              <a:rPr lang="en-US"/>
              <a:pPr/>
              <a:t>1</a:t>
            </a:fld>
            <a:endParaRPr 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Tell them about marketing of water.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902D24-20DB-4E8B-B488-FB9553A5A262}" type="slidenum">
              <a:rPr lang="en-US"/>
              <a:pPr/>
              <a:t>10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D62175-448A-438C-B883-3C6BE713462D}" type="slidenum">
              <a:rPr lang="en-US"/>
              <a:pPr/>
              <a:t>11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5B02B-3843-4507-9A0A-5626F8E0C374}" type="slidenum">
              <a:rPr lang="en-US"/>
              <a:pPr/>
              <a:t>2</a:t>
            </a:fld>
            <a:endParaRPr 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83145-FCE9-47D7-8442-1ED4399DF1A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9F1FC-2C9B-4B29-B085-5C127D423EFC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A251-F186-433C-AF66-FA36769AC33E}" type="slidenum">
              <a:rPr lang="en-US"/>
              <a:pPr/>
              <a:t>5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01B8C8-FF1A-432E-9509-886DC35494D1}" type="slidenum">
              <a:rPr lang="en-US"/>
              <a:pPr/>
              <a:t>6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53884-7DAB-40E9-AE05-72FE7E15A0B1}" type="slidenum">
              <a:rPr lang="en-US"/>
              <a:pPr/>
              <a:t>7</a:t>
            </a:fld>
            <a:endParaRPr lang="en-US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76D3C-2648-4DA5-B97C-18BBA33A879D}" type="slidenum">
              <a:rPr lang="en-US"/>
              <a:pPr/>
              <a:t>8</a:t>
            </a:fld>
            <a:endParaRPr lang="en-US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fixed costs; Constant Marginal cost equal to m.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83145-FCE9-47D7-8442-1ED4399DF1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1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918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0E66DDC-9E05-405C-8A57-6592E4D16B5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184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9184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4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5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8229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8229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29082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29082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82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29082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adamedicineshop.com/index.cfm/fuseaction/productcategory.prescrip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Strategies</a:t>
            </a:r>
            <a:endParaRPr lang="en-US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Uniform Pricing</a:t>
            </a:r>
          </a:p>
          <a:p>
            <a:r>
              <a:rPr lang="en-US" dirty="0" smtClean="0"/>
              <a:t>Non-Uniform Pricing</a:t>
            </a:r>
          </a:p>
          <a:p>
            <a:pPr lvl="1"/>
            <a:r>
              <a:rPr lang="en-US" dirty="0" smtClean="0"/>
              <a:t>Two-part tariff</a:t>
            </a:r>
            <a:endParaRPr lang="en-US" dirty="0"/>
          </a:p>
          <a:p>
            <a:pPr lvl="1"/>
            <a:r>
              <a:rPr lang="en-US" dirty="0"/>
              <a:t>Quantity discounts</a:t>
            </a:r>
          </a:p>
          <a:p>
            <a:pPr lvl="1"/>
            <a:r>
              <a:rPr lang="en-US" dirty="0"/>
              <a:t>Tie-in sales</a:t>
            </a:r>
          </a:p>
          <a:p>
            <a:pPr lvl="1"/>
            <a:r>
              <a:rPr lang="en-US" dirty="0" smtClean="0"/>
              <a:t>Menu Pricing</a:t>
            </a:r>
          </a:p>
          <a:p>
            <a:pPr lvl="2"/>
            <a:r>
              <a:rPr lang="en-US" dirty="0" smtClean="0"/>
              <a:t>Quality Discrimination</a:t>
            </a:r>
          </a:p>
          <a:p>
            <a:pPr lvl="2"/>
            <a:r>
              <a:rPr lang="en-US" dirty="0" smtClean="0"/>
              <a:t>Coupons</a:t>
            </a:r>
          </a:p>
          <a:p>
            <a:pPr lvl="2"/>
            <a:r>
              <a:rPr lang="en-US" dirty="0" smtClean="0"/>
              <a:t>Southwest Airlines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Methods of Third Degree Price Discrimination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Cut price on complaints</a:t>
            </a:r>
          </a:p>
          <a:p>
            <a:pPr lvl="1"/>
            <a:r>
              <a:rPr lang="en-US" dirty="0"/>
              <a:t>L.A. Times</a:t>
            </a:r>
          </a:p>
          <a:p>
            <a:r>
              <a:rPr lang="en-US" dirty="0"/>
              <a:t>Value of Time</a:t>
            </a:r>
          </a:p>
          <a:p>
            <a:pPr lvl="1"/>
            <a:r>
              <a:rPr lang="en-US" dirty="0"/>
              <a:t>Rebates</a:t>
            </a:r>
          </a:p>
          <a:p>
            <a:r>
              <a:rPr lang="en-US" dirty="0"/>
              <a:t>Willingness to wait</a:t>
            </a:r>
          </a:p>
          <a:p>
            <a:pPr lvl="1"/>
            <a:r>
              <a:rPr lang="en-US" dirty="0"/>
              <a:t>Hard cover books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Welfare Effects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Perfect price discrimination</a:t>
            </a:r>
          </a:p>
          <a:p>
            <a:pPr lvl="1"/>
            <a:r>
              <a:rPr lang="en-US"/>
              <a:t>Efficient</a:t>
            </a:r>
          </a:p>
          <a:p>
            <a:pPr lvl="1"/>
            <a:r>
              <a:rPr lang="en-US"/>
              <a:t>Shifts surplus toward sellers</a:t>
            </a:r>
          </a:p>
          <a:p>
            <a:r>
              <a:rPr lang="en-US"/>
              <a:t>Third Degree Price Discrimination</a:t>
            </a:r>
          </a:p>
          <a:p>
            <a:pPr lvl="1"/>
            <a:r>
              <a:rPr lang="en-US"/>
              <a:t>Price &gt; MC</a:t>
            </a:r>
          </a:p>
          <a:p>
            <a:pPr lvl="1"/>
            <a:r>
              <a:rPr lang="en-US"/>
              <a:t>Inefficient allocation of goods between customers</a:t>
            </a:r>
          </a:p>
          <a:p>
            <a:pPr lvl="1"/>
            <a:r>
              <a:rPr lang="en-US"/>
              <a:t>May make customers do inefficient things to earn the lower price.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Conditions for Price Discrimination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Market Power</a:t>
            </a:r>
          </a:p>
          <a:p>
            <a:pPr>
              <a:lnSpc>
                <a:spcPct val="90000"/>
              </a:lnSpc>
            </a:pPr>
            <a:r>
              <a:rPr lang="en-US"/>
              <a:t>Identify Consumers</a:t>
            </a:r>
          </a:p>
          <a:p>
            <a:pPr>
              <a:lnSpc>
                <a:spcPct val="90000"/>
              </a:lnSpc>
            </a:pPr>
            <a:r>
              <a:rPr lang="en-US"/>
              <a:t>Prevent or limit resale</a:t>
            </a:r>
          </a:p>
          <a:p>
            <a:pPr lvl="1">
              <a:lnSpc>
                <a:spcPct val="90000"/>
              </a:lnSpc>
            </a:pPr>
            <a:r>
              <a:rPr lang="en-US"/>
              <a:t>Services</a:t>
            </a:r>
          </a:p>
          <a:p>
            <a:pPr lvl="1">
              <a:lnSpc>
                <a:spcPct val="90000"/>
              </a:lnSpc>
            </a:pPr>
            <a:r>
              <a:rPr lang="en-US"/>
              <a:t>Warranties</a:t>
            </a:r>
          </a:p>
          <a:p>
            <a:pPr lvl="1">
              <a:lnSpc>
                <a:spcPct val="90000"/>
              </a:lnSpc>
            </a:pPr>
            <a:r>
              <a:rPr lang="en-US"/>
              <a:t>Adulteration</a:t>
            </a:r>
          </a:p>
          <a:p>
            <a:pPr lvl="1">
              <a:lnSpc>
                <a:spcPct val="90000"/>
              </a:lnSpc>
            </a:pPr>
            <a:r>
              <a:rPr lang="en-US"/>
              <a:t>Transaction Cost</a:t>
            </a:r>
          </a:p>
          <a:p>
            <a:pPr lvl="1">
              <a:lnSpc>
                <a:spcPct val="90000"/>
              </a:lnSpc>
            </a:pPr>
            <a:r>
              <a:rPr lang="en-US"/>
              <a:t>Contractual Remedies</a:t>
            </a:r>
          </a:p>
          <a:p>
            <a:pPr lvl="1">
              <a:lnSpc>
                <a:spcPct val="90000"/>
              </a:lnSpc>
            </a:pPr>
            <a:r>
              <a:rPr lang="en-US"/>
              <a:t>Vertical Integration</a:t>
            </a:r>
          </a:p>
          <a:p>
            <a:pPr lvl="1">
              <a:lnSpc>
                <a:spcPct val="90000"/>
              </a:lnSpc>
            </a:pPr>
            <a:r>
              <a:rPr lang="en-US"/>
              <a:t>Government Intervention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This slideshow was written by Ken Chapman, but is substantially based on concepts from </a:t>
            </a:r>
            <a:br>
              <a:rPr lang="en-US" smtClean="0"/>
            </a:br>
            <a:r>
              <a:rPr lang="en-US" u="sng" smtClean="0"/>
              <a:t>Modern Industrial Organization</a:t>
            </a:r>
            <a:r>
              <a:rPr lang="en-US" smtClean="0"/>
              <a:t> by Carlton and Perloff, 4</a:t>
            </a:r>
            <a:r>
              <a:rPr lang="en-US" baseline="30000" smtClean="0"/>
              <a:t>th</a:t>
            </a:r>
            <a:r>
              <a:rPr lang="en-US" smtClean="0"/>
              <a:t> edition, McGraw-Hill.</a:t>
            </a:r>
            <a:endParaRPr lang="en-US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This slideshow was written by Ken Chapman, but is substantially based on concepts from </a:t>
            </a:r>
            <a:b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</a:br>
            <a:r>
              <a:rPr kumimoji="0" lang="en-US" sz="10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Modern Industrial Organization</a:t>
            </a: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by Carlton and Perloff, 4</a:t>
            </a:r>
            <a:r>
              <a:rPr kumimoji="0" lang="en-US" sz="10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</a:t>
            </a:r>
            <a:r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edition, McGraw-Hill.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dirty="0" smtClean="0"/>
              <a:t>Canadian Web Pharmacy Sales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343400"/>
          </a:xfrm>
        </p:spPr>
        <p:txBody>
          <a:bodyPr/>
          <a:lstStyle/>
          <a:p>
            <a:r>
              <a:rPr lang="en-US" sz="2400" dirty="0" smtClean="0"/>
              <a:t>Lipitor is cheaper in the Mexico and Canada than in US.</a:t>
            </a:r>
          </a:p>
          <a:p>
            <a:pPr lvl="1"/>
            <a:r>
              <a:rPr lang="en-US" sz="2000" dirty="0" smtClean="0"/>
              <a:t>Does this create problems for Pfizer’s pricing strategy?</a:t>
            </a:r>
          </a:p>
          <a:p>
            <a:pPr lvl="2"/>
            <a:r>
              <a:rPr lang="en-US" sz="1600" dirty="0" smtClean="0">
                <a:hlinkClick r:id="rId3"/>
              </a:rPr>
              <a:t>http://www.canadamedicineshop.com</a:t>
            </a:r>
            <a:endParaRPr lang="en-US" sz="1600" dirty="0" smtClean="0"/>
          </a:p>
          <a:p>
            <a:pPr lvl="1"/>
            <a:r>
              <a:rPr lang="en-US" sz="2000" dirty="0" smtClean="0"/>
              <a:t>Does the US have any interest in protecting Pfizer’s ability to do this?</a:t>
            </a:r>
          </a:p>
          <a:p>
            <a:r>
              <a:rPr lang="en-US" sz="2400" dirty="0" err="1" smtClean="0"/>
              <a:t>Zocor</a:t>
            </a:r>
            <a:r>
              <a:rPr lang="en-US" sz="2400" dirty="0" smtClean="0"/>
              <a:t> patent expired in June 2006</a:t>
            </a:r>
          </a:p>
          <a:p>
            <a:pPr lvl="1"/>
            <a:r>
              <a:rPr lang="en-US" sz="2000" dirty="0" smtClean="0"/>
              <a:t>What happened to Merck’s stock price?</a:t>
            </a:r>
          </a:p>
          <a:p>
            <a:pPr lvl="1"/>
            <a:r>
              <a:rPr lang="en-US" sz="2000" dirty="0" smtClean="0"/>
              <a:t>What happened to Pfizer’s stock price?</a:t>
            </a:r>
          </a:p>
          <a:p>
            <a:pPr lvl="1"/>
            <a:r>
              <a:rPr lang="en-US" sz="2000" dirty="0" smtClean="0"/>
              <a:t>What happens to Pfizer’s ability to use price discrimination?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industries using Aluminum</a:t>
            </a:r>
          </a:p>
        </p:txBody>
      </p:sp>
      <p:graphicFrame>
        <p:nvGraphicFramePr>
          <p:cNvPr id="463920" name="Group 4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513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Industry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Elasticity of Demand for Aluminum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Integrated by Alcoa?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Cookware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Electric Cable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Elastic (copper a substitute)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Automobile Parts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Iron and Steel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Inelastic (no substitutes)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Aircraft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Inelastic (no substitutes at the time)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Perfect Price Discrimination</a:t>
            </a:r>
          </a:p>
        </p:txBody>
      </p:sp>
      <p:sp>
        <p:nvSpPr>
          <p:cNvPr id="466948" name="Line 4"/>
          <p:cNvSpPr>
            <a:spLocks noChangeShapeType="1"/>
          </p:cNvSpPr>
          <p:nvPr/>
        </p:nvSpPr>
        <p:spPr bwMode="auto">
          <a:xfrm flipV="1">
            <a:off x="1295400" y="1828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49" name="Line 5"/>
          <p:cNvSpPr>
            <a:spLocks noChangeShapeType="1"/>
          </p:cNvSpPr>
          <p:nvPr/>
        </p:nvSpPr>
        <p:spPr bwMode="auto">
          <a:xfrm>
            <a:off x="1295400" y="54102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0" name="Line 6"/>
          <p:cNvSpPr>
            <a:spLocks noChangeShapeType="1"/>
          </p:cNvSpPr>
          <p:nvPr/>
        </p:nvSpPr>
        <p:spPr bwMode="auto">
          <a:xfrm>
            <a:off x="1295400" y="2133600"/>
            <a:ext cx="5181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1" name="Line 7"/>
          <p:cNvSpPr>
            <a:spLocks noChangeShapeType="1"/>
          </p:cNvSpPr>
          <p:nvPr/>
        </p:nvSpPr>
        <p:spPr bwMode="auto">
          <a:xfrm>
            <a:off x="1295400" y="2133600"/>
            <a:ext cx="28956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2" name="Line 8"/>
          <p:cNvSpPr>
            <a:spLocks noChangeShapeType="1"/>
          </p:cNvSpPr>
          <p:nvPr/>
        </p:nvSpPr>
        <p:spPr bwMode="auto">
          <a:xfrm>
            <a:off x="1295400" y="4648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3" name="Text Box 9"/>
          <p:cNvSpPr txBox="1">
            <a:spLocks noChangeArrowheads="1"/>
          </p:cNvSpPr>
          <p:nvPr/>
        </p:nvSpPr>
        <p:spPr bwMode="auto">
          <a:xfrm>
            <a:off x="6765925" y="4451350"/>
            <a:ext cx="1260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MC = .28</a:t>
            </a:r>
          </a:p>
        </p:txBody>
      </p:sp>
      <p:sp>
        <p:nvSpPr>
          <p:cNvPr id="466954" name="Line 10"/>
          <p:cNvSpPr>
            <a:spLocks noChangeShapeType="1"/>
          </p:cNvSpPr>
          <p:nvPr/>
        </p:nvSpPr>
        <p:spPr bwMode="auto">
          <a:xfrm flipV="1">
            <a:off x="3171825" y="3352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5" name="Line 11"/>
          <p:cNvSpPr>
            <a:spLocks noChangeShapeType="1"/>
          </p:cNvSpPr>
          <p:nvPr/>
        </p:nvSpPr>
        <p:spPr bwMode="auto">
          <a:xfrm flipH="1">
            <a:off x="1295400" y="3338513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6956" name="Text Box 12"/>
          <p:cNvSpPr txBox="1">
            <a:spLocks noChangeArrowheads="1"/>
          </p:cNvSpPr>
          <p:nvPr/>
        </p:nvSpPr>
        <p:spPr bwMode="auto">
          <a:xfrm>
            <a:off x="669925" y="3155950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.64</a:t>
            </a:r>
          </a:p>
        </p:txBody>
      </p:sp>
      <p:sp>
        <p:nvSpPr>
          <p:cNvPr id="466957" name="Text Box 13"/>
          <p:cNvSpPr txBox="1">
            <a:spLocks noChangeArrowheads="1"/>
          </p:cNvSpPr>
          <p:nvPr/>
        </p:nvSpPr>
        <p:spPr bwMode="auto">
          <a:xfrm>
            <a:off x="1736725" y="1860550"/>
            <a:ext cx="37406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Inverse Demand: P=1 - .001Q</a:t>
            </a:r>
            <a:endParaRPr lang="en-US" dirty="0"/>
          </a:p>
        </p:txBody>
      </p:sp>
      <p:sp>
        <p:nvSpPr>
          <p:cNvPr id="466958" name="Text Box 14"/>
          <p:cNvSpPr txBox="1">
            <a:spLocks noChangeArrowheads="1"/>
          </p:cNvSpPr>
          <p:nvPr/>
        </p:nvSpPr>
        <p:spPr bwMode="auto">
          <a:xfrm>
            <a:off x="4251325" y="5822950"/>
            <a:ext cx="1686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MR=1-.002Q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5257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0" y="54864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54102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360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 rot="16200000" flipH="1">
            <a:off x="4874985" y="5027385"/>
            <a:ext cx="762000" cy="36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935505" y="54102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Part Tariff</a:t>
            </a:r>
          </a:p>
        </p:txBody>
      </p:sp>
      <p:sp>
        <p:nvSpPr>
          <p:cNvPr id="468997" name="Line 5"/>
          <p:cNvSpPr>
            <a:spLocks noChangeShapeType="1"/>
          </p:cNvSpPr>
          <p:nvPr/>
        </p:nvSpPr>
        <p:spPr bwMode="auto">
          <a:xfrm flipV="1">
            <a:off x="1295400" y="18288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8998" name="Line 6"/>
          <p:cNvSpPr>
            <a:spLocks noChangeShapeType="1"/>
          </p:cNvSpPr>
          <p:nvPr/>
        </p:nvSpPr>
        <p:spPr bwMode="auto">
          <a:xfrm>
            <a:off x="1295400" y="54102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8999" name="Line 7"/>
          <p:cNvSpPr>
            <a:spLocks noChangeShapeType="1"/>
          </p:cNvSpPr>
          <p:nvPr/>
        </p:nvSpPr>
        <p:spPr bwMode="auto">
          <a:xfrm>
            <a:off x="1295400" y="2133600"/>
            <a:ext cx="5181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9000" name="Line 8"/>
          <p:cNvSpPr>
            <a:spLocks noChangeShapeType="1"/>
          </p:cNvSpPr>
          <p:nvPr/>
        </p:nvSpPr>
        <p:spPr bwMode="auto">
          <a:xfrm>
            <a:off x="1295400" y="2133600"/>
            <a:ext cx="28956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9001" name="Line 9"/>
          <p:cNvSpPr>
            <a:spLocks noChangeShapeType="1"/>
          </p:cNvSpPr>
          <p:nvPr/>
        </p:nvSpPr>
        <p:spPr bwMode="auto">
          <a:xfrm>
            <a:off x="1295400" y="46482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9002" name="Text Box 10"/>
          <p:cNvSpPr txBox="1">
            <a:spLocks noChangeArrowheads="1"/>
          </p:cNvSpPr>
          <p:nvPr/>
        </p:nvSpPr>
        <p:spPr bwMode="auto">
          <a:xfrm>
            <a:off x="6765925" y="4451350"/>
            <a:ext cx="1260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MC = .28</a:t>
            </a:r>
          </a:p>
        </p:txBody>
      </p:sp>
      <p:sp>
        <p:nvSpPr>
          <p:cNvPr id="469003" name="Line 11"/>
          <p:cNvSpPr>
            <a:spLocks noChangeShapeType="1"/>
          </p:cNvSpPr>
          <p:nvPr/>
        </p:nvSpPr>
        <p:spPr bwMode="auto">
          <a:xfrm flipV="1">
            <a:off x="3171825" y="3352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9004" name="Line 12"/>
          <p:cNvSpPr>
            <a:spLocks noChangeShapeType="1"/>
          </p:cNvSpPr>
          <p:nvPr/>
        </p:nvSpPr>
        <p:spPr bwMode="auto">
          <a:xfrm flipH="1">
            <a:off x="1295400" y="3338513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9005" name="Text Box 13"/>
          <p:cNvSpPr txBox="1">
            <a:spLocks noChangeArrowheads="1"/>
          </p:cNvSpPr>
          <p:nvPr/>
        </p:nvSpPr>
        <p:spPr bwMode="auto">
          <a:xfrm>
            <a:off x="669925" y="3155950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.64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600200" y="1981200"/>
            <a:ext cx="37406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Inverse Demand: P=1 - .001Q</a:t>
            </a:r>
            <a:endParaRPr lang="en-US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191000" y="5867400"/>
            <a:ext cx="1686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MR=1-.002Q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11875" y="545465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95600" y="54102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35505" y="541020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720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 rot="16200000" flipH="1">
            <a:off x="4874985" y="5027385"/>
            <a:ext cx="762000" cy="36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Tie-in Sales and Bundling</a:t>
            </a:r>
          </a:p>
        </p:txBody>
      </p:sp>
      <p:graphicFrame>
        <p:nvGraphicFramePr>
          <p:cNvPr id="478212" name="Group 4"/>
          <p:cNvGraphicFramePr>
            <a:graphicFrameLocks noGrp="1"/>
          </p:cNvGraphicFramePr>
          <p:nvPr/>
        </p:nvGraphicFramePr>
        <p:xfrm>
          <a:off x="1447800" y="1752600"/>
          <a:ext cx="6477000" cy="1808163"/>
        </p:xfrm>
        <a:graphic>
          <a:graphicData uri="http://schemas.openxmlformats.org/drawingml/2006/table">
            <a:tbl>
              <a:tblPr/>
              <a:tblGrid>
                <a:gridCol w="1619250"/>
                <a:gridCol w="1619250"/>
                <a:gridCol w="1619250"/>
                <a:gridCol w="161925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Expedia Streets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Expedia Trip Planner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Bundle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Consumer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Professional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8234" name="Text Box 26"/>
          <p:cNvSpPr txBox="1">
            <a:spLocks noChangeArrowheads="1"/>
          </p:cNvSpPr>
          <p:nvPr/>
        </p:nvSpPr>
        <p:spPr bwMode="auto">
          <a:xfrm>
            <a:off x="1447800" y="36576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Table entries are reservation prices</a:t>
            </a:r>
          </a:p>
        </p:txBody>
      </p:sp>
      <p:sp>
        <p:nvSpPr>
          <p:cNvPr id="478235" name="Text Box 27"/>
          <p:cNvSpPr txBox="1">
            <a:spLocks noChangeArrowheads="1"/>
          </p:cNvSpPr>
          <p:nvPr/>
        </p:nvSpPr>
        <p:spPr bwMode="auto">
          <a:xfrm>
            <a:off x="990600" y="4191000"/>
            <a:ext cx="7391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Strategy 1:  Charge $20 for Streets and $10 for Planner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 Revenue = $60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Strategy 2: Charge $35 for the bundle.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</a:rPr>
              <a:t> Revenue = $70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This slideshow was written by Ken Chapman, but is substantially based on concepts from </a:t>
            </a:r>
            <a:br>
              <a:rPr lang="en-US"/>
            </a:br>
            <a:r>
              <a:rPr lang="en-US" u="sng"/>
              <a:t>Modern Industrial Organization</a:t>
            </a:r>
            <a:r>
              <a:rPr lang="en-US"/>
              <a:t> by Carlton and Perloff, 4</a:t>
            </a:r>
            <a:r>
              <a:rPr lang="en-US" baseline="30000"/>
              <a:t>th</a:t>
            </a:r>
            <a:r>
              <a:rPr lang="en-US"/>
              <a:t> edition, McGraw-Hill.</a:t>
            </a:r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Different Prices to Different Customers</a:t>
            </a:r>
          </a:p>
        </p:txBody>
      </p:sp>
      <p:graphicFrame>
        <p:nvGraphicFramePr>
          <p:cNvPr id="471044" name="Object 4"/>
          <p:cNvGraphicFramePr>
            <a:graphicFrameLocks noChangeAspect="1"/>
          </p:cNvGraphicFramePr>
          <p:nvPr>
            <p:ph idx="1"/>
          </p:nvPr>
        </p:nvGraphicFramePr>
        <p:xfrm>
          <a:off x="1143000" y="1717675"/>
          <a:ext cx="6096000" cy="431800"/>
        </p:xfrm>
        <a:graphic>
          <a:graphicData uri="http://schemas.openxmlformats.org/presentationml/2006/ole">
            <p:oleObj spid="_x0000_s471044" name="Equation" r:id="rId4" imgW="358128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Figure 9.2: </a:t>
            </a:r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Degree Price Discrimination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ln w="25400"/>
        </p:spPr>
        <p:txBody>
          <a:bodyPr/>
          <a:lstStyle/>
          <a:p>
            <a:r>
              <a:rPr lang="en-US" smtClean="0"/>
              <a:t>This slideshow was written by Ken Chapman, but is substantially based on concepts from </a:t>
            </a:r>
            <a:br>
              <a:rPr lang="en-US" smtClean="0"/>
            </a:br>
            <a:r>
              <a:rPr lang="en-US" u="sng" smtClean="0"/>
              <a:t>Modern Industrial Organization</a:t>
            </a:r>
            <a:r>
              <a:rPr lang="en-US" smtClean="0"/>
              <a:t> by Carlton and Perloff, 4</a:t>
            </a:r>
            <a:r>
              <a:rPr lang="en-US" baseline="30000" smtClean="0"/>
              <a:t>th</a:t>
            </a:r>
            <a:r>
              <a:rPr lang="en-US" smtClean="0"/>
              <a:t> edition, McGraw-Hill.</a:t>
            </a:r>
            <a:endParaRPr lang="en-US"/>
          </a:p>
        </p:txBody>
      </p:sp>
      <p:cxnSp>
        <p:nvCxnSpPr>
          <p:cNvPr id="6" name="Elbow Connector 5"/>
          <p:cNvCxnSpPr/>
          <p:nvPr/>
        </p:nvCxnSpPr>
        <p:spPr bwMode="auto">
          <a:xfrm>
            <a:off x="1066800" y="5410200"/>
            <a:ext cx="68580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5400000" flipH="1" flipV="1">
            <a:off x="2743200" y="3657600"/>
            <a:ext cx="3505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495800" y="2362200"/>
            <a:ext cx="3124200" cy="3048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3467100" y="3390900"/>
            <a:ext cx="3657600" cy="1600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10800000" flipV="1">
            <a:off x="1676400" y="2895600"/>
            <a:ext cx="2819400" cy="2514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>
            <a:off x="2362200" y="3581400"/>
            <a:ext cx="2819400" cy="1447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752600" y="4495800"/>
            <a:ext cx="5943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343400" y="152400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7696200" y="5638800"/>
            <a:ext cx="609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848600" y="563880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rot="10800000">
            <a:off x="838200" y="5715000"/>
            <a:ext cx="609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914400" y="5802868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4724400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Demand Group 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34042" y="5788223"/>
            <a:ext cx="1561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MR for Group 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62800" y="4572000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Demand Group 1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5435072" y="6016823"/>
            <a:ext cx="1561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MR for Group 1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315200" y="4038600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MC = m</a:t>
            </a:r>
            <a:endParaRPr lang="en-US" sz="16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 flipH="1" flipV="1">
            <a:off x="2743200" y="4495800"/>
            <a:ext cx="1828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657600" y="3628572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35814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 flipH="1" flipV="1">
            <a:off x="4343400" y="4343400"/>
            <a:ext cx="2133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0800000">
            <a:off x="4495800" y="3200400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40"/>
          <p:cNvSpPr/>
          <p:nvPr/>
        </p:nvSpPr>
        <p:spPr bwMode="auto">
          <a:xfrm>
            <a:off x="5334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550</TotalTime>
  <Words>572</Words>
  <Application>Microsoft Office PowerPoint</Application>
  <PresentationFormat>On-screen Show (4:3)</PresentationFormat>
  <Paragraphs>133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Level</vt:lpstr>
      <vt:lpstr>Equation</vt:lpstr>
      <vt:lpstr>Pricing Strategies</vt:lpstr>
      <vt:lpstr>Conditions for Price Discrimination</vt:lpstr>
      <vt:lpstr>Canadian Web Pharmacy Sales</vt:lpstr>
      <vt:lpstr>Major industries using Aluminum</vt:lpstr>
      <vt:lpstr>Perfect Price Discrimination</vt:lpstr>
      <vt:lpstr>Two Part Tariff</vt:lpstr>
      <vt:lpstr>Tie-in Sales and Bundling</vt:lpstr>
      <vt:lpstr>Different Prices to Different Customers</vt:lpstr>
      <vt:lpstr>Figure 9.2: 3rd Degree Price Discrimination</vt:lpstr>
      <vt:lpstr>Other Methods of Third Degree Price Discrimination</vt:lpstr>
      <vt:lpstr>Welfare Effects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 “things” about economics</dc:title>
  <dc:creator>Kenneth S. Chapman</dc:creator>
  <cp:lastModifiedBy>College of Business and Economics</cp:lastModifiedBy>
  <cp:revision>45</cp:revision>
  <cp:lastPrinted>1601-01-01T00:00:00Z</cp:lastPrinted>
  <dcterms:created xsi:type="dcterms:W3CDTF">2006-02-13T22:28:12Z</dcterms:created>
  <dcterms:modified xsi:type="dcterms:W3CDTF">2010-02-23T01:25:31Z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