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0" r:id="rId5"/>
    <p:sldId id="266" r:id="rId6"/>
    <p:sldId id="267" r:id="rId7"/>
    <p:sldId id="264" r:id="rId8"/>
    <p:sldId id="265" r:id="rId9"/>
    <p:sldId id="262" r:id="rId10"/>
    <p:sldId id="263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50B584-FFAE-4B0D-B74A-CEF10340311A}" type="datetimeFigureOut">
              <a:rPr lang="en-US" smtClean="0"/>
              <a:pPr/>
              <a:t>12/2/2011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C01404B-5001-44D3-A756-33D3A5F61B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1"/>
          <p:cNvSpPr>
            <a:spLocks noGrp="1"/>
          </p:cNvSpPr>
          <p:nvPr>
            <p:ph type="subTitle" idx="1"/>
          </p:nvPr>
        </p:nvSpPr>
        <p:spPr>
          <a:xfrm>
            <a:off x="1066800" y="2286000"/>
            <a:ext cx="7010400" cy="3886200"/>
          </a:xfrm>
        </p:spPr>
        <p:txBody>
          <a:bodyPr>
            <a:noAutofit/>
          </a:bodyPr>
          <a:lstStyle/>
          <a:p>
            <a:r>
              <a:rPr lang="en-US" b="1" dirty="0" smtClean="0"/>
              <a:t>Two to Four</a:t>
            </a:r>
          </a:p>
          <a:p>
            <a:endParaRPr lang="en-US" sz="1400" dirty="0" smtClean="0"/>
          </a:p>
          <a:p>
            <a:r>
              <a:rPr lang="en-US" sz="1600" dirty="0" smtClean="0"/>
              <a:t>Richard Perez</a:t>
            </a:r>
          </a:p>
          <a:p>
            <a:endParaRPr lang="en-US" sz="1600" dirty="0" smtClean="0"/>
          </a:p>
          <a:p>
            <a:r>
              <a:rPr lang="en-US" sz="1600" dirty="0" smtClean="0"/>
              <a:t>Thomas Cochran</a:t>
            </a:r>
          </a:p>
          <a:p>
            <a:endParaRPr lang="en-US" sz="1600" dirty="0" smtClean="0"/>
          </a:p>
          <a:p>
            <a:r>
              <a:rPr lang="en-US" sz="1600" dirty="0" smtClean="0"/>
              <a:t>Nick Mayo</a:t>
            </a:r>
          </a:p>
          <a:p>
            <a:endParaRPr lang="en-US" sz="1600" dirty="0" smtClean="0"/>
          </a:p>
          <a:p>
            <a:r>
              <a:rPr lang="en-US" sz="1600" dirty="0" smtClean="0"/>
              <a:t>Genesis Ortega</a:t>
            </a:r>
          </a:p>
          <a:p>
            <a:endParaRPr lang="en-US" sz="1600" dirty="0" smtClean="0"/>
          </a:p>
          <a:p>
            <a:r>
              <a:rPr lang="en-US" sz="1600" dirty="0" smtClean="0"/>
              <a:t>Mirna Vasquez</a:t>
            </a:r>
          </a:p>
          <a:p>
            <a:endParaRPr lang="en-US" sz="1600" dirty="0" smtClean="0"/>
          </a:p>
          <a:p>
            <a:r>
              <a:rPr lang="en-US" sz="1600" dirty="0" smtClean="0"/>
              <a:t>Jorge Molina</a:t>
            </a:r>
            <a:endParaRPr lang="en-US" sz="1600" dirty="0"/>
          </a:p>
        </p:txBody>
      </p:sp>
      <p:sp>
        <p:nvSpPr>
          <p:cNvPr id="13" name="Title 2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8001000" cy="1066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Women in Transportation and Logistics</a:t>
            </a:r>
            <a:endParaRPr lang="en-US" sz="5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077" y="4182598"/>
            <a:ext cx="711200" cy="533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106" y="2881145"/>
            <a:ext cx="587143" cy="59870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488" y="5967588"/>
            <a:ext cx="514350" cy="6858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076" y="3581400"/>
            <a:ext cx="725724" cy="54429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076" y="4921349"/>
            <a:ext cx="873524" cy="52411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084" y="5445464"/>
            <a:ext cx="698500" cy="55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Naisway Project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was reported by the European  urban Knowledge Network that  1 in 10 transportation entrepreneurs is female.  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One in twenty-five truck drivers are female. 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This problem is clearly a worldwide problem.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Naisway Project encourages women to participate in transportation  jobs.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Project created  to reduce gender segregation in transportation and logistics.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Helps in the advancement  of  the qualification of female transport entrepreneurs.  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real objective of the project is to improve individual empowerment.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Most successful program  is the specialist vocational qualification for females  in transportation.</a:t>
            </a:r>
          </a:p>
          <a:p>
            <a:pPr marL="0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2006, 17 women started 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project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Year later they finished their training and continued  in the field of logistics and transportation.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104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Jorge Molina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Logistics has been used throughout history</a:t>
            </a:r>
          </a:p>
          <a:p>
            <a:endParaRPr lang="en-US" dirty="0"/>
          </a:p>
          <a:p>
            <a:r>
              <a:rPr lang="en-US" dirty="0" smtClean="0"/>
              <a:t>It’s used throughout companies and the military</a:t>
            </a:r>
          </a:p>
          <a:p>
            <a:endParaRPr lang="en-US" dirty="0"/>
          </a:p>
          <a:p>
            <a:r>
              <a:rPr lang="en-US" dirty="0" smtClean="0"/>
              <a:t>Even though it’s dominantly a male profession, women have made major contributions to logistics</a:t>
            </a:r>
          </a:p>
          <a:p>
            <a:endParaRPr lang="en-US" dirty="0"/>
          </a:p>
          <a:p>
            <a:r>
              <a:rPr lang="en-US" dirty="0" smtClean="0"/>
              <a:t>More women need to get involved despite the statistics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Jorge Molina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19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searchmanufacturingerp.techtarget.com/definition/logistics-management</a:t>
            </a:r>
          </a:p>
          <a:p>
            <a:pPr marL="0" indent="0"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www.eukn.org/E_library/Economy_Knowledge_Employment/Urban_Economy/Specific_Sectors/Creative_Industries/Encouraging_women_to_work_in_transport_and_logistics_FI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www.fhwa.dot.gov/publications/publicroads/10mar/02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logisticsglobal.blogspot.com/2011/07/retail-supply-chain-flow-charts-example.html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http://www.af.mil/information/bios/bio.asp?bioID=5805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http://www.af.mil/information/bios/bio.asp?bioID=7036 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www.nato.int/structur/ac/135/ncs_brochure/ncs_brochure_e/chapters/5_logistics_operations_e.htm</a:t>
            </a:r>
          </a:p>
          <a:p>
            <a:pPr marL="0" indent="0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www.carrier.transicold.com/Carrier+Brand+Sites/Carrier+Transicold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chengineering.com/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://www.google.com/search?tbm=isch&amp;hl=en&amp;source=hp&amp;biw=1114&amp;bih=544&amp;q=christine+m+owens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://www.fhwa.dot.gov/publications/publicroads/10mar/02.cfm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://responsibility.ups.com/UPS+Foundation/History+and+Leadership/HIDE/Rotating+Molecule6</a:t>
            </a:r>
          </a:p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://www.walkersresearch.com/Profilepages/Show_Executive_Title/Executiveprofile/C%5CChristine_M__Owens_100007529.html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30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sz="2000" dirty="0" smtClean="0"/>
              <a:t>According to logisticsworld.com, logistics is the “process of planning, implementing, and controlling the efficient, cost effective flow and storage of raw materials, in-process inventory, finished goods and related information from point of origin to point of consumption for the purpose of meeting customer requirements.” </a:t>
            </a:r>
          </a:p>
          <a:p>
            <a:endParaRPr lang="en-US" sz="2000" dirty="0" smtClean="0"/>
          </a:p>
          <a:p>
            <a:r>
              <a:rPr lang="en-US" sz="2000" dirty="0" smtClean="0"/>
              <a:t>Background of Logistics</a:t>
            </a:r>
          </a:p>
          <a:p>
            <a:endParaRPr lang="en-US" sz="2000" dirty="0" smtClean="0"/>
          </a:p>
          <a:p>
            <a:r>
              <a:rPr lang="en-US" sz="2000" dirty="0" smtClean="0"/>
              <a:t>Storage and Transportation</a:t>
            </a:r>
          </a:p>
          <a:p>
            <a:endParaRPr lang="en-US" sz="2000" dirty="0" smtClean="0"/>
          </a:p>
          <a:p>
            <a:r>
              <a:rPr lang="en-US" sz="2000" dirty="0" smtClean="0"/>
              <a:t>Military Logistics</a:t>
            </a:r>
          </a:p>
          <a:p>
            <a:endParaRPr lang="en-US" sz="2000" dirty="0" smtClean="0"/>
          </a:p>
          <a:p>
            <a:r>
              <a:rPr lang="en-US" sz="2000" dirty="0" smtClean="0"/>
              <a:t>Customer  Transportation Services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Nick Mayo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Early Modes of transportation</a:t>
            </a:r>
          </a:p>
          <a:p>
            <a:endParaRPr lang="en-US" dirty="0" smtClean="0"/>
          </a:p>
          <a:p>
            <a:r>
              <a:rPr lang="en-US" dirty="0" smtClean="0"/>
              <a:t>Women in maritime transportation</a:t>
            </a:r>
          </a:p>
          <a:p>
            <a:endParaRPr lang="en-US" dirty="0" smtClean="0"/>
          </a:p>
          <a:p>
            <a:r>
              <a:rPr lang="en-US" dirty="0" smtClean="0"/>
              <a:t>Trains and the facilitation of commerce</a:t>
            </a:r>
          </a:p>
          <a:p>
            <a:endParaRPr lang="en-US" dirty="0" smtClean="0"/>
          </a:p>
          <a:p>
            <a:r>
              <a:rPr lang="en-US" dirty="0" smtClean="0"/>
              <a:t>Women involved in Highways and Superhighways</a:t>
            </a:r>
          </a:p>
          <a:p>
            <a:endParaRPr lang="en-US" dirty="0" smtClean="0"/>
          </a:p>
          <a:p>
            <a:r>
              <a:rPr lang="en-US" dirty="0" smtClean="0"/>
              <a:t>Women in the management of Transportation Logistics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of Women in Transportation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Nick Mayo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Logistics focuses heavily on the transportation and storage of products</a:t>
            </a:r>
          </a:p>
          <a:p>
            <a:endParaRPr lang="en-US" dirty="0" smtClean="0"/>
          </a:p>
          <a:p>
            <a:r>
              <a:rPr lang="en-US" dirty="0" smtClean="0"/>
              <a:t>Factors such as temperature, pressure, weight, size, and time play crucial roles in determining the proper transportation and storage</a:t>
            </a:r>
          </a:p>
          <a:p>
            <a:endParaRPr lang="en-US" dirty="0" smtClean="0"/>
          </a:p>
          <a:p>
            <a:r>
              <a:rPr lang="en-US" dirty="0" smtClean="0"/>
              <a:t>Much engineering is performed to ensure the safety of both the products and the general public</a:t>
            </a:r>
          </a:p>
          <a:p>
            <a:endParaRPr lang="en-US" dirty="0" smtClean="0"/>
          </a:p>
          <a:p>
            <a:r>
              <a:rPr lang="en-US" dirty="0" smtClean="0"/>
              <a:t>Logistics requires an understanding of the costs involved to ship and store a wide variety of products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and Transporting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104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Thomas Cochran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Military logistics largely deals with the usage of materials (weapons, supplies, food…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endParaRPr lang="en-US" dirty="0"/>
          </a:p>
          <a:p>
            <a:r>
              <a:rPr lang="en-US" dirty="0" smtClean="0"/>
              <a:t>Management , Maintenance, and Disposal</a:t>
            </a:r>
          </a:p>
          <a:p>
            <a:pPr lvl="1"/>
            <a:r>
              <a:rPr lang="en-US" dirty="0" smtClean="0"/>
              <a:t>How the material is received and dispersed, quality of products was maintained, and how material waste was disposed of or recycled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Women in Military Logistics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General Mary L. Saunders 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Chief of Logistics at Robins Air Force Base in Georgia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Began career in 1971 and retired on October 1, 2005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General Patricia </a:t>
            </a:r>
            <a:r>
              <a:rPr lang="en-US" dirty="0" err="1" smtClean="0"/>
              <a:t>Hinneburg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Deputy Chief of Staff for the Headquarters Air Force Logistics at Wrightwood Air Force Base in Ohio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Began career in November 1964 and retired May 1, 1992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Military Logistics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6400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Genesis Ortega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02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817" y="76200"/>
            <a:ext cx="8229600" cy="990600"/>
          </a:xfrm>
        </p:spPr>
        <p:txBody>
          <a:bodyPr/>
          <a:lstStyle/>
          <a:p>
            <a:r>
              <a:rPr lang="en-US" b="1" dirty="0" smtClean="0"/>
              <a:t>Logistics in Shipping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72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Logistics make the company</a:t>
            </a:r>
          </a:p>
          <a:p>
            <a:endParaRPr lang="en-US" sz="1800" dirty="0"/>
          </a:p>
          <a:p>
            <a:r>
              <a:rPr lang="en-US" sz="1800" dirty="0" smtClean="0"/>
              <a:t>USPS, </a:t>
            </a:r>
            <a:r>
              <a:rPr lang="en-US" sz="1800" dirty="0"/>
              <a:t>UPS, FedEx, and </a:t>
            </a:r>
            <a:r>
              <a:rPr lang="en-US" sz="1800" dirty="0" smtClean="0"/>
              <a:t>DHL</a:t>
            </a:r>
          </a:p>
          <a:p>
            <a:endParaRPr lang="en-US" sz="1800" dirty="0"/>
          </a:p>
          <a:p>
            <a:r>
              <a:rPr lang="en-US" sz="1800" dirty="0" smtClean="0"/>
              <a:t>Inventory, Shipment, Transportation, and Delivery</a:t>
            </a:r>
          </a:p>
          <a:p>
            <a:endParaRPr lang="en-US" sz="1800" dirty="0" smtClean="0"/>
          </a:p>
          <a:p>
            <a:r>
              <a:rPr lang="en-US" sz="1800" dirty="0" smtClean="0"/>
              <a:t>Post delivery services</a:t>
            </a:r>
          </a:p>
          <a:p>
            <a:endParaRPr lang="en-US" sz="1800" dirty="0" smtClean="0"/>
          </a:p>
          <a:p>
            <a:r>
              <a:rPr lang="en-US" sz="1800" dirty="0" smtClean="0"/>
              <a:t>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Customer Service</a:t>
            </a:r>
            <a:endParaRPr lang="en-US" sz="1800" dirty="0"/>
          </a:p>
        </p:txBody>
      </p:sp>
      <p:pic>
        <p:nvPicPr>
          <p:cNvPr id="2050" name="Picture 2" descr="http://yourunitedway.files.wordpress.com/2011/06/ups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181600"/>
            <a:ext cx="1219200" cy="1442720"/>
          </a:xfrm>
          <a:prstGeom prst="rect">
            <a:avLst/>
          </a:prstGeom>
          <a:noFill/>
        </p:spPr>
      </p:pic>
      <p:pic>
        <p:nvPicPr>
          <p:cNvPr id="2052" name="Picture 4" descr="http://dailypostal.com/wp-content/uploads/2010/04/usp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5064760"/>
            <a:ext cx="1676400" cy="1676400"/>
          </a:xfrm>
          <a:prstGeom prst="rect">
            <a:avLst/>
          </a:prstGeom>
          <a:noFill/>
        </p:spPr>
      </p:pic>
      <p:pic>
        <p:nvPicPr>
          <p:cNvPr id="2054" name="Picture 6" descr="http://1.bp.blogspot.com/_urWQS-9iTUk/TC8Y7Le_cNI/AAAAAAAAAzs/q-L2t2gKrNQ/s1600/fedex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5486400"/>
            <a:ext cx="2133600" cy="914400"/>
          </a:xfrm>
          <a:prstGeom prst="rect">
            <a:avLst/>
          </a:prstGeom>
          <a:noFill/>
        </p:spPr>
      </p:pic>
      <p:pic>
        <p:nvPicPr>
          <p:cNvPr id="2056" name="Picture 8" descr="http://2.bp.blogspot.com/-YKvCjLZg4GA/TZnP7MSvOsI/AAAAAAAAE3Y/aVn7NtiG-XU/s1600/dh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5486400"/>
            <a:ext cx="2438399" cy="914400"/>
          </a:xfrm>
          <a:prstGeom prst="rect">
            <a:avLst/>
          </a:prstGeom>
          <a:noFill/>
        </p:spPr>
      </p:pic>
      <p:pic>
        <p:nvPicPr>
          <p:cNvPr id="2060" name="Picture 12" descr="http://a4.sphotos.ak.fbcdn.net/hphotos-ak-ash4/197150_199963043368359_131936043504393_592951_6705231_n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46748" y="609600"/>
            <a:ext cx="2869324" cy="1981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0104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Richard Perez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7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/>
          <p:cNvSpPr>
            <a:spLocks noGrp="1"/>
          </p:cNvSpPr>
          <p:nvPr>
            <p:ph type="title"/>
          </p:nvPr>
        </p:nvSpPr>
        <p:spPr>
          <a:xfrm>
            <a:off x="502920" y="22860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b="0" dirty="0" smtClean="0">
                <a:effectLst/>
              </a:rPr>
              <a:t>Christine M. Owens</a:t>
            </a:r>
            <a:endParaRPr lang="en-US" b="0" dirty="0">
              <a:effectLst/>
            </a:endParaRPr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4766312" y="1581913"/>
            <a:ext cx="3931920" cy="4712207"/>
          </a:xfrm>
        </p:spPr>
        <p:txBody>
          <a:bodyPr>
            <a:noAutofit/>
          </a:bodyPr>
          <a:lstStyle/>
          <a:p>
            <a:r>
              <a:rPr lang="en-US" sz="1800" dirty="0" smtClean="0"/>
              <a:t>Born in Philadelphia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/>
              <a:t>E</a:t>
            </a:r>
            <a:r>
              <a:rPr lang="en-US" sz="1800" dirty="0" smtClean="0"/>
              <a:t>arned her bachelor’s degree in social science from Shippensburg University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Currently employed as the Vice President, of Communications and Brand Management of UPS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In 2010, Christine led the launch of UPS's global communications platform "We Love Logistics" </a:t>
            </a:r>
            <a:endParaRPr lang="en-US" sz="18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81913"/>
            <a:ext cx="3608072" cy="47122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104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Mirna</a:t>
            </a:r>
            <a:r>
              <a:rPr lang="en-US" dirty="0" smtClean="0"/>
              <a:t> Vasquez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10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743712"/>
          </a:xfrm>
        </p:spPr>
        <p:txBody>
          <a:bodyPr>
            <a:noAutofit/>
          </a:bodyPr>
          <a:lstStyle/>
          <a:p>
            <a:pPr algn="ctr"/>
            <a:r>
              <a:rPr lang="en-US" sz="4400" b="0" dirty="0" smtClean="0">
                <a:effectLst/>
              </a:rPr>
              <a:t>Carla W. Holmes</a:t>
            </a:r>
            <a:endParaRPr lang="en-US" sz="4400" b="0" dirty="0">
              <a:effectLst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1581912"/>
            <a:ext cx="3931920" cy="463600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Born in Atlanta Georgia</a:t>
            </a:r>
          </a:p>
          <a:p>
            <a:endParaRPr lang="en-US" dirty="0" smtClean="0"/>
          </a:p>
          <a:p>
            <a:r>
              <a:rPr lang="en-US" dirty="0" smtClean="0"/>
              <a:t>Bachelor of Science, Civil Engineering degree from Georgia Institute of Technology, Atlanta, Georgia, 1988 </a:t>
            </a:r>
          </a:p>
          <a:p>
            <a:endParaRPr lang="en-US" dirty="0" smtClean="0"/>
          </a:p>
          <a:p>
            <a:r>
              <a:rPr lang="en-US" dirty="0" smtClean="0"/>
              <a:t>Master of Science, Civil Engineering (Transportation Engineering) from Georgia Institute of Technology, Atlanta, Georgia, 1999</a:t>
            </a:r>
          </a:p>
          <a:p>
            <a:endParaRPr lang="en-US" dirty="0" smtClean="0"/>
          </a:p>
          <a:p>
            <a:r>
              <a:rPr lang="en-US" dirty="0" smtClean="0"/>
              <a:t>Founded an Engineering firm  that  specializes  in traffic and transportation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600200"/>
            <a:ext cx="3207094" cy="4636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104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Mirna</a:t>
            </a:r>
            <a:r>
              <a:rPr lang="en-US" dirty="0" smtClean="0"/>
              <a:t> Vasquez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88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 and Logistics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59936" cy="4572000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1950’s women from ages of 16  and older made up 30% of U.S. workforce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2008 they represented 46.5 % of the workforce.  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civil engineering  women only made 10.4%  of the workforce.  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When it came to material moving and transportation women only made up 13% of fulltime employed workers.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occupation  is still held by men.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Women still overshadowed. 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59936" cy="4572000"/>
          </a:xfrm>
        </p:spPr>
        <p:txBody>
          <a:bodyPr>
            <a:no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There are differences between  men and women.  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Supervisors of transportation : out of 208,000 only 43,000 employees were women.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Out of 346,000 civil engineers only 36,000 were women.  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Out of 103,000 highway  maintenance workers only 2,000 were women.  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Women should have a way  to be encouraged to continue in their pursuit of  a transportation  career.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6400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Jorge Molina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516</TotalTime>
  <Words>748</Words>
  <Application>Microsoft Office PowerPoint</Application>
  <PresentationFormat>On-screen Show (4:3)</PresentationFormat>
  <Paragraphs>172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Paper</vt:lpstr>
      <vt:lpstr>Women in Transportation and Logistics</vt:lpstr>
      <vt:lpstr>Introduction</vt:lpstr>
      <vt:lpstr>History of Women in Transportation</vt:lpstr>
      <vt:lpstr>Storing and Transporting</vt:lpstr>
      <vt:lpstr>Military Logistics</vt:lpstr>
      <vt:lpstr>Logistics in Shipping</vt:lpstr>
      <vt:lpstr>Christine M. Owens</vt:lpstr>
      <vt:lpstr>Carla W. Holmes</vt:lpstr>
      <vt:lpstr>Women and Logistics</vt:lpstr>
      <vt:lpstr>Naisway Project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in Transportation and Logistics</dc:title>
  <dc:creator>Nick Mayo</dc:creator>
  <cp:lastModifiedBy>Elias, Gus H</cp:lastModifiedBy>
  <cp:revision>29</cp:revision>
  <cp:lastPrinted>2011-12-02T16:08:40Z</cp:lastPrinted>
  <dcterms:created xsi:type="dcterms:W3CDTF">2011-11-28T18:03:32Z</dcterms:created>
  <dcterms:modified xsi:type="dcterms:W3CDTF">2011-12-02T18:54:19Z</dcterms:modified>
</cp:coreProperties>
</file>