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CA0D8C-9174-454A-B377-E83EA56ED217}">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5" d="100"/>
          <a:sy n="75" d="100"/>
        </p:scale>
        <p:origin x="-114" y="-7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56187-1E6C-4228-8410-46053BAC21EB}" type="datetimeFigureOut">
              <a:rPr lang="en-US" smtClean="0"/>
              <a:t>9/18/2014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75256-3D2E-450E-88ED-F2FA28623ACB}" type="slidenum">
              <a:rPr lang="en-US" smtClean="0"/>
              <a:t>‹#›</a:t>
            </a:fld>
            <a:endParaRPr lang="en-US"/>
          </a:p>
        </p:txBody>
      </p:sp>
    </p:spTree>
    <p:extLst>
      <p:ext uri="{BB962C8B-B14F-4D97-AF65-F5344CB8AC3E}">
        <p14:creationId xmlns:p14="http://schemas.microsoft.com/office/powerpoint/2010/main" val="1932434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http://highered.mcgraw-hill.com/sites/0072435569/student_view0/glossary.html</a:t>
            </a:r>
            <a:endParaRPr lang="en-US" dirty="0"/>
          </a:p>
        </p:txBody>
      </p:sp>
      <p:sp>
        <p:nvSpPr>
          <p:cNvPr id="4" name="Slide Number Placeholder 3"/>
          <p:cNvSpPr>
            <a:spLocks noGrp="1"/>
          </p:cNvSpPr>
          <p:nvPr>
            <p:ph type="sldNum" sz="quarter" idx="10"/>
          </p:nvPr>
        </p:nvSpPr>
        <p:spPr/>
        <p:txBody>
          <a:bodyPr/>
          <a:lstStyle/>
          <a:p>
            <a:fld id="{C5C75256-3D2E-450E-88ED-F2FA28623ACB}" type="slidenum">
              <a:rPr lang="en-US" smtClean="0"/>
              <a:t>6</a:t>
            </a:fld>
            <a:endParaRPr lang="en-US"/>
          </a:p>
        </p:txBody>
      </p:sp>
    </p:spTree>
    <p:extLst>
      <p:ext uri="{BB962C8B-B14F-4D97-AF65-F5344CB8AC3E}">
        <p14:creationId xmlns:p14="http://schemas.microsoft.com/office/powerpoint/2010/main" val="1443671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9/18/2014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Study Skills:</a:t>
            </a:r>
            <a:br>
              <a:rPr lang="en-US" dirty="0" smtClean="0"/>
            </a:br>
            <a:r>
              <a:rPr lang="en-US" dirty="0" smtClean="0"/>
              <a:t>Beyond Memorization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Sample</a:t>
            </a:r>
            <a:endParaRPr lang="en-US" dirty="0"/>
          </a:p>
        </p:txBody>
      </p:sp>
      <p:sp>
        <p:nvSpPr>
          <p:cNvPr id="3" name="Content Placeholder 2"/>
          <p:cNvSpPr>
            <a:spLocks noGrp="1"/>
          </p:cNvSpPr>
          <p:nvPr>
            <p:ph idx="1"/>
          </p:nvPr>
        </p:nvSpPr>
        <p:spPr/>
        <p:txBody>
          <a:bodyPr/>
          <a:lstStyle/>
          <a:p>
            <a:r>
              <a:rPr lang="en-US" dirty="0" smtClean="0"/>
              <a:t>Below, you will see a quote by Nelson Mandela, South Africa’s first black President and a major opponent of apartheid.</a:t>
            </a:r>
          </a:p>
          <a:p>
            <a:r>
              <a:rPr lang="en-US" dirty="0" smtClean="0"/>
              <a:t>To apply our knowledge, we explain how Mandela’s quote relates to apartheid.</a:t>
            </a:r>
            <a:endParaRPr lang="en-US" dirty="0"/>
          </a:p>
        </p:txBody>
      </p:sp>
      <p:sp>
        <p:nvSpPr>
          <p:cNvPr id="4" name="Rectangle 3"/>
          <p:cNvSpPr/>
          <p:nvPr/>
        </p:nvSpPr>
        <p:spPr>
          <a:xfrm>
            <a:off x="1700213" y="4489981"/>
            <a:ext cx="9029700" cy="1385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 </a:t>
            </a:r>
            <a:r>
              <a:rPr lang="en-US" sz="2800" b="1" dirty="0"/>
              <a:t>dream of an Africa which is in peace with itself</a:t>
            </a:r>
            <a:r>
              <a:rPr lang="en-US" sz="2800" b="1" dirty="0" smtClean="0"/>
              <a:t>.”</a:t>
            </a:r>
            <a:endParaRPr lang="en-US" sz="2800" b="1" dirty="0"/>
          </a:p>
        </p:txBody>
      </p:sp>
    </p:spTree>
    <p:extLst>
      <p:ext uri="{BB962C8B-B14F-4D97-AF65-F5344CB8AC3E}">
        <p14:creationId xmlns:p14="http://schemas.microsoft.com/office/powerpoint/2010/main" val="316602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a:t>
            </a:r>
            <a:r>
              <a:rPr lang="en-US" dirty="0" smtClean="0"/>
              <a:t>Sample (continued)</a:t>
            </a:r>
            <a:endParaRPr lang="en-US" dirty="0"/>
          </a:p>
        </p:txBody>
      </p:sp>
      <p:sp>
        <p:nvSpPr>
          <p:cNvPr id="3" name="Content Placeholder 2"/>
          <p:cNvSpPr>
            <a:spLocks noGrp="1"/>
          </p:cNvSpPr>
          <p:nvPr>
            <p:ph idx="1"/>
          </p:nvPr>
        </p:nvSpPr>
        <p:spPr/>
        <p:txBody>
          <a:bodyPr/>
          <a:lstStyle/>
          <a:p>
            <a:r>
              <a:rPr lang="en-US" dirty="0" smtClean="0"/>
              <a:t>Mandela’s quote relates to apartheid because it discusses groups within one geographical location fighting one another.  In the case of apartheid, we would think specifically about South Africa and the struggles between the white and non-white population.</a:t>
            </a:r>
            <a:endParaRPr lang="en-US" dirty="0"/>
          </a:p>
        </p:txBody>
      </p:sp>
      <p:sp>
        <p:nvSpPr>
          <p:cNvPr id="4" name="Rectangle 3"/>
          <p:cNvSpPr/>
          <p:nvPr/>
        </p:nvSpPr>
        <p:spPr>
          <a:xfrm>
            <a:off x="1700213" y="4489981"/>
            <a:ext cx="9029700" cy="1385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 </a:t>
            </a:r>
            <a:r>
              <a:rPr lang="en-US" sz="2800" b="1" dirty="0"/>
              <a:t>dream of an Africa which is in peace with itself</a:t>
            </a:r>
            <a:r>
              <a:rPr lang="en-US" sz="2800" b="1" dirty="0" smtClean="0"/>
              <a:t>.”</a:t>
            </a:r>
            <a:endParaRPr lang="en-US" sz="2800" b="1" dirty="0"/>
          </a:p>
        </p:txBody>
      </p:sp>
    </p:spTree>
    <p:extLst>
      <p:ext uri="{BB962C8B-B14F-4D97-AF65-F5344CB8AC3E}">
        <p14:creationId xmlns:p14="http://schemas.microsoft.com/office/powerpoint/2010/main" val="271253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Analyzing</a:t>
            </a:r>
            <a:endParaRPr lang="en-US" dirty="0"/>
          </a:p>
        </p:txBody>
      </p:sp>
      <p:sp>
        <p:nvSpPr>
          <p:cNvPr id="3" name="Content Placeholder 2"/>
          <p:cNvSpPr>
            <a:spLocks noGrp="1"/>
          </p:cNvSpPr>
          <p:nvPr>
            <p:ph idx="1"/>
          </p:nvPr>
        </p:nvSpPr>
        <p:spPr/>
        <p:txBody>
          <a:bodyPr/>
          <a:lstStyle/>
          <a:p>
            <a:r>
              <a:rPr lang="en-US" dirty="0" smtClean="0"/>
              <a:t>To analyze, we must be able to distinguish between our concept and other, similar concepts.</a:t>
            </a:r>
          </a:p>
          <a:p>
            <a:r>
              <a:rPr lang="en-US" dirty="0" smtClean="0"/>
              <a:t>We should also be able to break the concept into parts and explain what those parts mean.</a:t>
            </a:r>
            <a:endParaRPr lang="en-US" dirty="0"/>
          </a:p>
        </p:txBody>
      </p:sp>
    </p:spTree>
    <p:extLst>
      <p:ext uri="{BB962C8B-B14F-4D97-AF65-F5344CB8AC3E}">
        <p14:creationId xmlns:p14="http://schemas.microsoft.com/office/powerpoint/2010/main" val="207263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Sample</a:t>
            </a:r>
            <a:endParaRPr lang="en-US" dirty="0"/>
          </a:p>
        </p:txBody>
      </p:sp>
      <p:sp>
        <p:nvSpPr>
          <p:cNvPr id="3" name="Content Placeholder 2"/>
          <p:cNvSpPr>
            <a:spLocks noGrp="1"/>
          </p:cNvSpPr>
          <p:nvPr>
            <p:ph idx="1"/>
          </p:nvPr>
        </p:nvSpPr>
        <p:spPr>
          <a:xfrm>
            <a:off x="1295400" y="2556932"/>
            <a:ext cx="9963149" cy="3318936"/>
          </a:xfrm>
        </p:spPr>
        <p:txBody>
          <a:bodyPr/>
          <a:lstStyle/>
          <a:p>
            <a:r>
              <a:rPr lang="en-US" dirty="0" smtClean="0"/>
              <a:t>Here, we might ask, “how is apartheid different from segregation in the U.S.?”</a:t>
            </a:r>
          </a:p>
          <a:p>
            <a:pPr marL="0" indent="0">
              <a:buNone/>
            </a:pPr>
            <a:endParaRPr lang="en-US" dirty="0"/>
          </a:p>
        </p:txBody>
      </p:sp>
      <p:graphicFrame>
        <p:nvGraphicFramePr>
          <p:cNvPr id="4" name="Table 3" descr="Chart offers columns headed &quot;Apartheid (South Africa)&quot; and &quot;Segregation (United States),&quot; with rows headed &quot;Restricted Locations&quot; and &quot;Voting.&quot;  Chart data lists bullet points providing comparisons and contrasts between Apartheid and Segregation with respect to Restricted Location and Voting for targeted populations."/>
          <p:cNvGraphicFramePr>
            <a:graphicFrameLocks noGrp="1"/>
          </p:cNvGraphicFramePr>
          <p:nvPr>
            <p:extLst>
              <p:ext uri="{D42A27DB-BD31-4B8C-83A1-F6EECF244321}">
                <p14:modId xmlns:p14="http://schemas.microsoft.com/office/powerpoint/2010/main" val="3358990314"/>
              </p:ext>
            </p:extLst>
          </p:nvPr>
        </p:nvGraphicFramePr>
        <p:xfrm>
          <a:off x="1295401" y="3148540"/>
          <a:ext cx="9601199" cy="2900680"/>
        </p:xfrm>
        <a:graphic>
          <a:graphicData uri="http://schemas.openxmlformats.org/drawingml/2006/table">
            <a:tbl>
              <a:tblPr firstRow="1" bandRow="1">
                <a:tableStyleId>{5C22544A-7EE6-4342-B048-85BDC9FD1C3A}</a:tableStyleId>
              </a:tblPr>
              <a:tblGrid>
                <a:gridCol w="1833562"/>
                <a:gridCol w="3829050"/>
                <a:gridCol w="3938587"/>
              </a:tblGrid>
              <a:tr h="370840">
                <a:tc>
                  <a:txBody>
                    <a:bodyPr/>
                    <a:lstStyle/>
                    <a:p>
                      <a:pPr algn="ctr"/>
                      <a:r>
                        <a:rPr lang="en-US" dirty="0" smtClean="0"/>
                        <a:t>Category:</a:t>
                      </a:r>
                      <a:endParaRPr lang="en-US" dirty="0"/>
                    </a:p>
                  </a:txBody>
                  <a:tcPr/>
                </a:tc>
                <a:tc>
                  <a:txBody>
                    <a:bodyPr/>
                    <a:lstStyle/>
                    <a:p>
                      <a:pPr algn="ctr"/>
                      <a:r>
                        <a:rPr lang="en-US" dirty="0" smtClean="0"/>
                        <a:t>Apartheid (South Africa)</a:t>
                      </a:r>
                      <a:endParaRPr lang="en-US" dirty="0"/>
                    </a:p>
                  </a:txBody>
                  <a:tcPr/>
                </a:tc>
                <a:tc>
                  <a:txBody>
                    <a:bodyPr/>
                    <a:lstStyle/>
                    <a:p>
                      <a:pPr algn="ctr"/>
                      <a:r>
                        <a:rPr lang="en-US" dirty="0" smtClean="0"/>
                        <a:t>Segregation</a:t>
                      </a:r>
                      <a:r>
                        <a:rPr lang="en-US" baseline="0" dirty="0" smtClean="0"/>
                        <a:t> (United States)</a:t>
                      </a:r>
                      <a:endParaRPr lang="en-US" dirty="0"/>
                    </a:p>
                  </a:txBody>
                  <a:tcPr/>
                </a:tc>
              </a:tr>
              <a:tr h="370840">
                <a:tc>
                  <a:txBody>
                    <a:bodyPr/>
                    <a:lstStyle/>
                    <a:p>
                      <a:r>
                        <a:rPr lang="en-US" sz="1400" dirty="0" smtClean="0"/>
                        <a:t>Restricted Locations</a:t>
                      </a:r>
                      <a:endParaRPr lang="en-US" sz="1400" dirty="0"/>
                    </a:p>
                  </a:txBody>
                  <a:tcPr/>
                </a:tc>
                <a:tc>
                  <a:txBody>
                    <a:bodyPr/>
                    <a:lstStyle/>
                    <a:p>
                      <a:pPr marL="285750" indent="-285750">
                        <a:buFont typeface="Arial" panose="020B0604020202020204" pitchFamily="34" charset="0"/>
                        <a:buChar char="•"/>
                      </a:pPr>
                      <a:r>
                        <a:rPr lang="en-US" sz="1400" dirty="0" smtClean="0"/>
                        <a:t>Specific</a:t>
                      </a:r>
                      <a:r>
                        <a:rPr lang="en-US" sz="1400" baseline="0" dirty="0" smtClean="0"/>
                        <a:t> residential and business sections for each race.</a:t>
                      </a:r>
                    </a:p>
                    <a:p>
                      <a:pPr marL="285750" indent="-285750">
                        <a:buFont typeface="Arial" panose="020B0604020202020204" pitchFamily="34" charset="0"/>
                        <a:buChar char="•"/>
                      </a:pPr>
                      <a:r>
                        <a:rPr lang="en-US" sz="1400" baseline="0" dirty="0" smtClean="0"/>
                        <a:t>Other races were barred from living, operating businesses, or owning land in those areas.</a:t>
                      </a:r>
                      <a:endParaRPr lang="en-US" sz="1400" dirty="0"/>
                    </a:p>
                  </a:txBody>
                  <a:tcPr/>
                </a:tc>
                <a:tc>
                  <a:txBody>
                    <a:bodyPr/>
                    <a:lstStyle/>
                    <a:p>
                      <a:pPr marL="285750" indent="-285750">
                        <a:buFont typeface="Arial" panose="020B0604020202020204" pitchFamily="34" charset="0"/>
                        <a:buChar char="•"/>
                      </a:pPr>
                      <a:r>
                        <a:rPr lang="en-US" sz="1400" dirty="0" smtClean="0"/>
                        <a:t>Races were separated in public places,</a:t>
                      </a:r>
                      <a:r>
                        <a:rPr lang="en-US" sz="1400" baseline="0" dirty="0" smtClean="0"/>
                        <a:t> such as schools, public transportation, parks, restaurants, etc.</a:t>
                      </a:r>
                    </a:p>
                    <a:p>
                      <a:pPr marL="285750" indent="-285750">
                        <a:buFont typeface="Arial" panose="020B0604020202020204" pitchFamily="34" charset="0"/>
                        <a:buChar char="•"/>
                      </a:pPr>
                      <a:r>
                        <a:rPr lang="en-US" sz="1400" baseline="0" dirty="0" smtClean="0"/>
                        <a:t>Upheld by local laws and U.S. Supreme Court decision Plessy v. Ferguson.</a:t>
                      </a:r>
                      <a:endParaRPr lang="en-US" sz="1400" dirty="0"/>
                    </a:p>
                  </a:txBody>
                  <a:tcPr/>
                </a:tc>
              </a:tr>
              <a:tr h="370840">
                <a:tc>
                  <a:txBody>
                    <a:bodyPr/>
                    <a:lstStyle/>
                    <a:p>
                      <a:r>
                        <a:rPr lang="en-US" sz="1400" dirty="0" smtClean="0"/>
                        <a:t>Voting</a:t>
                      </a:r>
                      <a:endParaRPr lang="en-US" sz="1400" dirty="0"/>
                    </a:p>
                  </a:txBody>
                  <a:tcPr/>
                </a:tc>
                <a:tc>
                  <a:txBody>
                    <a:bodyPr/>
                    <a:lstStyle/>
                    <a:p>
                      <a:pPr marL="285750" indent="-285750">
                        <a:buFont typeface="Arial" panose="020B0604020202020204" pitchFamily="34" charset="0"/>
                        <a:buChar char="•"/>
                      </a:pPr>
                      <a:r>
                        <a:rPr lang="en-US" sz="1400" dirty="0" smtClean="0"/>
                        <a:t>Government</a:t>
                      </a:r>
                      <a:r>
                        <a:rPr lang="en-US" sz="1400" baseline="0" dirty="0" smtClean="0"/>
                        <a:t> established African homelands called “Bantustans”</a:t>
                      </a:r>
                    </a:p>
                    <a:p>
                      <a:pPr marL="285750" indent="-285750">
                        <a:buFont typeface="Arial" panose="020B0604020202020204" pitchFamily="34" charset="0"/>
                        <a:buChar char="•"/>
                      </a:pPr>
                      <a:r>
                        <a:rPr lang="en-US" sz="1400" baseline="0" dirty="0" smtClean="0"/>
                        <a:t>It declared that all black South Africans were citizens of the Bantustans, not South Africa</a:t>
                      </a:r>
                    </a:p>
                    <a:p>
                      <a:pPr marL="285750" indent="-285750">
                        <a:buFont typeface="Arial" panose="020B0604020202020204" pitchFamily="34" charset="0"/>
                        <a:buChar char="•"/>
                      </a:pPr>
                      <a:r>
                        <a:rPr lang="en-US" sz="1400" baseline="0" dirty="0" smtClean="0"/>
                        <a:t>Prevented black South Africans from voting.</a:t>
                      </a:r>
                      <a:endParaRPr lang="en-US" sz="1400" dirty="0"/>
                    </a:p>
                  </a:txBody>
                  <a:tcPr/>
                </a:tc>
                <a:tc>
                  <a:txBody>
                    <a:bodyPr/>
                    <a:lstStyle/>
                    <a:p>
                      <a:pPr marL="285750" indent="-285750">
                        <a:buFont typeface="Arial" panose="020B0604020202020204" pitchFamily="34" charset="0"/>
                        <a:buChar char="•"/>
                      </a:pPr>
                      <a:r>
                        <a:rPr lang="en-US" sz="1400" dirty="0" smtClean="0"/>
                        <a:t>Right to vote secured by law in the</a:t>
                      </a:r>
                      <a:r>
                        <a:rPr lang="en-US" sz="1400" baseline="0" dirty="0" smtClean="0"/>
                        <a:t> 14</a:t>
                      </a:r>
                      <a:r>
                        <a:rPr lang="en-US" sz="1400" baseline="30000" dirty="0" smtClean="0"/>
                        <a:t>th</a:t>
                      </a:r>
                      <a:r>
                        <a:rPr lang="en-US" sz="1400" baseline="0" dirty="0" smtClean="0"/>
                        <a:t> Amendment.</a:t>
                      </a:r>
                    </a:p>
                    <a:p>
                      <a:pPr marL="285750" indent="-285750">
                        <a:buFont typeface="Arial" panose="020B0604020202020204" pitchFamily="34" charset="0"/>
                        <a:buChar char="•"/>
                      </a:pPr>
                      <a:r>
                        <a:rPr lang="en-US" sz="1400" baseline="0" dirty="0" smtClean="0"/>
                        <a:t>Southern states created some laws to make voting difficult, such as a poll tax.</a:t>
                      </a:r>
                    </a:p>
                    <a:p>
                      <a:pPr marL="285750" indent="-285750">
                        <a:buFont typeface="Arial" panose="020B0604020202020204" pitchFamily="34" charset="0"/>
                        <a:buChar char="•"/>
                      </a:pPr>
                      <a:r>
                        <a:rPr lang="en-US" sz="1400" baseline="0" dirty="0" smtClean="0"/>
                        <a:t>African-American voters faced threats from white employers and the KKK.</a:t>
                      </a:r>
                      <a:endParaRPr lang="en-US" sz="1400" dirty="0"/>
                    </a:p>
                  </a:txBody>
                  <a:tcPr/>
                </a:tc>
              </a:tr>
            </a:tbl>
          </a:graphicData>
        </a:graphic>
      </p:graphicFrame>
    </p:spTree>
    <p:extLst>
      <p:ext uri="{BB962C8B-B14F-4D97-AF65-F5344CB8AC3E}">
        <p14:creationId xmlns:p14="http://schemas.microsoft.com/office/powerpoint/2010/main" val="3732326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Evaluating</a:t>
            </a:r>
            <a:endParaRPr lang="en-US" dirty="0"/>
          </a:p>
        </p:txBody>
      </p:sp>
      <p:sp>
        <p:nvSpPr>
          <p:cNvPr id="3" name="Content Placeholder 2"/>
          <p:cNvSpPr>
            <a:spLocks noGrp="1"/>
          </p:cNvSpPr>
          <p:nvPr>
            <p:ph idx="1"/>
          </p:nvPr>
        </p:nvSpPr>
        <p:spPr/>
        <p:txBody>
          <a:bodyPr/>
          <a:lstStyle/>
          <a:p>
            <a:r>
              <a:rPr lang="en-US" dirty="0" smtClean="0"/>
              <a:t>In order to </a:t>
            </a:r>
            <a:r>
              <a:rPr lang="en-US" b="1" dirty="0" smtClean="0"/>
              <a:t>evaluate</a:t>
            </a:r>
            <a:r>
              <a:rPr lang="en-US" dirty="0" smtClean="0"/>
              <a:t>, you must be able to make judgments about the concept.  </a:t>
            </a:r>
          </a:p>
          <a:p>
            <a:r>
              <a:rPr lang="en-US" dirty="0" smtClean="0"/>
              <a:t>You should be able to answer questions like, “Can I determine the best rationale, plan, solution, given the information?”</a:t>
            </a:r>
            <a:endParaRPr lang="en-US" dirty="0"/>
          </a:p>
        </p:txBody>
      </p:sp>
    </p:spTree>
    <p:extLst>
      <p:ext uri="{BB962C8B-B14F-4D97-AF65-F5344CB8AC3E}">
        <p14:creationId xmlns:p14="http://schemas.microsoft.com/office/powerpoint/2010/main" val="2774180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Sample</a:t>
            </a:r>
            <a:endParaRPr lang="en-US" dirty="0"/>
          </a:p>
        </p:txBody>
      </p:sp>
      <p:sp>
        <p:nvSpPr>
          <p:cNvPr id="3" name="Content Placeholder 2"/>
          <p:cNvSpPr>
            <a:spLocks noGrp="1"/>
          </p:cNvSpPr>
          <p:nvPr>
            <p:ph idx="1"/>
          </p:nvPr>
        </p:nvSpPr>
        <p:spPr/>
        <p:txBody>
          <a:bodyPr/>
          <a:lstStyle/>
          <a:p>
            <a:r>
              <a:rPr lang="en-US" dirty="0" smtClean="0"/>
              <a:t>For our sample concept, “apartheid,” you’ll want to ask more challenging questions than “is apartheid bad?”</a:t>
            </a:r>
          </a:p>
          <a:p>
            <a:r>
              <a:rPr lang="en-US" dirty="0" smtClean="0"/>
              <a:t>Instead, consider questions like, “how did apartheid damage interracial relations in South Africa?”</a:t>
            </a:r>
            <a:endParaRPr lang="en-US" dirty="0"/>
          </a:p>
        </p:txBody>
      </p:sp>
    </p:spTree>
    <p:extLst>
      <p:ext uri="{BB962C8B-B14F-4D97-AF65-F5344CB8AC3E}">
        <p14:creationId xmlns:p14="http://schemas.microsoft.com/office/powerpoint/2010/main" val="1398464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Creating</a:t>
            </a:r>
            <a:endParaRPr lang="en-US" dirty="0"/>
          </a:p>
        </p:txBody>
      </p:sp>
      <p:sp>
        <p:nvSpPr>
          <p:cNvPr id="3" name="Content Placeholder 2"/>
          <p:cNvSpPr>
            <a:spLocks noGrp="1"/>
          </p:cNvSpPr>
          <p:nvPr>
            <p:ph idx="1"/>
          </p:nvPr>
        </p:nvSpPr>
        <p:spPr/>
        <p:txBody>
          <a:bodyPr/>
          <a:lstStyle/>
          <a:p>
            <a:r>
              <a:rPr lang="en-US" dirty="0" smtClean="0"/>
              <a:t>Students can blend the concept with other information, generating their own thoughts, ideas, viewpoints, and positions.</a:t>
            </a:r>
          </a:p>
          <a:p>
            <a:r>
              <a:rPr lang="en-US" dirty="0" smtClean="0"/>
              <a:t>Creating is focused on originality.</a:t>
            </a:r>
          </a:p>
          <a:p>
            <a:r>
              <a:rPr lang="en-US" dirty="0" smtClean="0"/>
              <a:t>Isn’t necessarily an art project, like “write a story about apartheid.”</a:t>
            </a:r>
            <a:endParaRPr lang="en-US" dirty="0"/>
          </a:p>
        </p:txBody>
      </p:sp>
    </p:spTree>
    <p:extLst>
      <p:ext uri="{BB962C8B-B14F-4D97-AF65-F5344CB8AC3E}">
        <p14:creationId xmlns:p14="http://schemas.microsoft.com/office/powerpoint/2010/main" val="1191084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Sample</a:t>
            </a:r>
            <a:endParaRPr lang="en-US" dirty="0"/>
          </a:p>
        </p:txBody>
      </p:sp>
      <p:sp>
        <p:nvSpPr>
          <p:cNvPr id="3" name="Content Placeholder 2"/>
          <p:cNvSpPr>
            <a:spLocks noGrp="1"/>
          </p:cNvSpPr>
          <p:nvPr>
            <p:ph idx="1"/>
          </p:nvPr>
        </p:nvSpPr>
        <p:spPr/>
        <p:txBody>
          <a:bodyPr/>
          <a:lstStyle/>
          <a:p>
            <a:r>
              <a:rPr lang="en-US" dirty="0" smtClean="0"/>
              <a:t>You can create knowledge through a variety of questions or projects, such as:</a:t>
            </a:r>
          </a:p>
          <a:p>
            <a:pPr lvl="1"/>
            <a:r>
              <a:rPr lang="en-US" dirty="0" smtClean="0"/>
              <a:t>Watch the film </a:t>
            </a:r>
            <a:r>
              <a:rPr lang="en-US" i="1" dirty="0" smtClean="0"/>
              <a:t>District 9</a:t>
            </a:r>
            <a:r>
              <a:rPr lang="en-US" dirty="0" smtClean="0"/>
              <a:t>.  To what extent is the film a metaphor for apartheid?</a:t>
            </a:r>
          </a:p>
          <a:p>
            <a:pPr lvl="1"/>
            <a:r>
              <a:rPr lang="en-US" dirty="0" smtClean="0"/>
              <a:t>Compare/contrast apartheid to another system of racial segregation.  Which system was more damaging for oppressed groups?</a:t>
            </a:r>
          </a:p>
          <a:p>
            <a:pPr lvl="1"/>
            <a:r>
              <a:rPr lang="en-US" dirty="0" smtClean="0"/>
              <a:t>What is the best way for healing racial tensions after the abolition of apartheid?</a:t>
            </a:r>
            <a:endParaRPr lang="en-US" dirty="0"/>
          </a:p>
        </p:txBody>
      </p:sp>
    </p:spTree>
    <p:extLst>
      <p:ext uri="{BB962C8B-B14F-4D97-AF65-F5344CB8AC3E}">
        <p14:creationId xmlns:p14="http://schemas.microsoft.com/office/powerpoint/2010/main" val="3877533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After completing all six steps, we have a much deeper understanding of apartheid.  We’d have an easier time answering questions about apartheid on a test or writing an essay on the topic.</a:t>
            </a:r>
          </a:p>
          <a:p>
            <a:r>
              <a:rPr lang="en-US" dirty="0" smtClean="0"/>
              <a:t>Memorization of the definition of apartheid is an important first step in learning about the concept, but we require further, deeper study to have </a:t>
            </a:r>
            <a:r>
              <a:rPr lang="en-US" smtClean="0"/>
              <a:t>significant comprehension.</a:t>
            </a:r>
            <a:endParaRPr lang="en-US" dirty="0"/>
          </a:p>
        </p:txBody>
      </p:sp>
    </p:spTree>
    <p:extLst>
      <p:ext uri="{BB962C8B-B14F-4D97-AF65-F5344CB8AC3E}">
        <p14:creationId xmlns:p14="http://schemas.microsoft.com/office/powerpoint/2010/main" val="276656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for Memorization</a:t>
            </a:r>
            <a:endParaRPr lang="en-US" dirty="0"/>
          </a:p>
        </p:txBody>
      </p:sp>
      <p:sp>
        <p:nvSpPr>
          <p:cNvPr id="3" name="Content Placeholder 2"/>
          <p:cNvSpPr>
            <a:spLocks noGrp="1"/>
          </p:cNvSpPr>
          <p:nvPr>
            <p:ph idx="1"/>
          </p:nvPr>
        </p:nvSpPr>
        <p:spPr/>
        <p:txBody>
          <a:bodyPr/>
          <a:lstStyle/>
          <a:p>
            <a:r>
              <a:rPr lang="en-US" dirty="0" smtClean="0"/>
              <a:t>When most students prepare for an exam, they focus on </a:t>
            </a:r>
            <a:r>
              <a:rPr lang="en-US" b="1" dirty="0" smtClean="0"/>
              <a:t>memory</a:t>
            </a:r>
            <a:r>
              <a:rPr lang="en-US" dirty="0" smtClean="0"/>
              <a:t>.  They focus on the questions:  </a:t>
            </a:r>
          </a:p>
          <a:p>
            <a:pPr lvl="1"/>
            <a:r>
              <a:rPr lang="en-US" dirty="0" smtClean="0"/>
              <a:t>How much can they remember?  </a:t>
            </a:r>
          </a:p>
          <a:p>
            <a:pPr lvl="1"/>
            <a:r>
              <a:rPr lang="en-US" dirty="0" smtClean="0"/>
              <a:t>How accurately can they remember?</a:t>
            </a:r>
          </a:p>
          <a:p>
            <a:r>
              <a:rPr lang="en-US" dirty="0" smtClean="0"/>
              <a:t>They may use flashcards or test themselves on vocabulary terms.</a:t>
            </a:r>
          </a:p>
          <a:p>
            <a:r>
              <a:rPr lang="en-US" dirty="0" smtClean="0"/>
              <a:t>If they do poorly on an exam, many students feel like they didn’t remember enough, or that they didn’t remember accurately.</a:t>
            </a:r>
            <a:endParaRPr lang="en-US" dirty="0"/>
          </a:p>
        </p:txBody>
      </p:sp>
    </p:spTree>
    <p:extLst>
      <p:ext uri="{BB962C8B-B14F-4D97-AF65-F5344CB8AC3E}">
        <p14:creationId xmlns:p14="http://schemas.microsoft.com/office/powerpoint/2010/main" val="398044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Problem with Studying for Memorization</a:t>
            </a:r>
            <a:endParaRPr lang="en-US" dirty="0"/>
          </a:p>
        </p:txBody>
      </p:sp>
      <p:sp>
        <p:nvSpPr>
          <p:cNvPr id="3" name="Content Placeholder 2"/>
          <p:cNvSpPr>
            <a:spLocks noGrp="1"/>
          </p:cNvSpPr>
          <p:nvPr>
            <p:ph idx="1"/>
          </p:nvPr>
        </p:nvSpPr>
        <p:spPr/>
        <p:txBody>
          <a:bodyPr/>
          <a:lstStyle/>
          <a:p>
            <a:r>
              <a:rPr lang="en-US" dirty="0" smtClean="0"/>
              <a:t>A key problem with studying for memorization is that most instructors don’t test for memorization.  </a:t>
            </a:r>
          </a:p>
          <a:p>
            <a:r>
              <a:rPr lang="en-US" dirty="0" smtClean="0"/>
              <a:t>They often ask more difficult questions that require students to </a:t>
            </a:r>
            <a:r>
              <a:rPr lang="en-US" b="1" dirty="0" smtClean="0"/>
              <a:t>apply</a:t>
            </a:r>
            <a:r>
              <a:rPr lang="en-US" dirty="0" smtClean="0"/>
              <a:t> terms to specific situation or </a:t>
            </a:r>
            <a:r>
              <a:rPr lang="en-US" b="1" dirty="0" smtClean="0"/>
              <a:t>compare and contrast</a:t>
            </a:r>
            <a:r>
              <a:rPr lang="en-US" dirty="0" smtClean="0"/>
              <a:t> different terms.</a:t>
            </a:r>
          </a:p>
          <a:p>
            <a:r>
              <a:rPr lang="en-US" dirty="0" smtClean="0"/>
              <a:t>This means that a student who studied definitions is not well-prepared to answer the instructor’s test questions.</a:t>
            </a:r>
            <a:endParaRPr lang="en-US" dirty="0"/>
          </a:p>
        </p:txBody>
      </p:sp>
    </p:spTree>
    <p:extLst>
      <p:ext uri="{BB962C8B-B14F-4D97-AF65-F5344CB8AC3E}">
        <p14:creationId xmlns:p14="http://schemas.microsoft.com/office/powerpoint/2010/main" val="87135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Memorization Isn’t Bad</a:t>
            </a:r>
            <a:endParaRPr lang="en-US" dirty="0"/>
          </a:p>
        </p:txBody>
      </p:sp>
      <p:sp>
        <p:nvSpPr>
          <p:cNvPr id="3" name="Content Placeholder 2"/>
          <p:cNvSpPr>
            <a:spLocks noGrp="1"/>
          </p:cNvSpPr>
          <p:nvPr>
            <p:ph idx="1"/>
          </p:nvPr>
        </p:nvSpPr>
        <p:spPr/>
        <p:txBody>
          <a:bodyPr/>
          <a:lstStyle/>
          <a:p>
            <a:r>
              <a:rPr lang="en-US" dirty="0" smtClean="0"/>
              <a:t>Memorization is not a </a:t>
            </a:r>
            <a:r>
              <a:rPr lang="en-US" b="1" dirty="0" smtClean="0"/>
              <a:t>bad</a:t>
            </a:r>
            <a:r>
              <a:rPr lang="en-US" dirty="0" smtClean="0"/>
              <a:t> skill; indeed, students do need to memorize some terms.</a:t>
            </a:r>
          </a:p>
          <a:p>
            <a:r>
              <a:rPr lang="en-US" dirty="0" smtClean="0"/>
              <a:t>However, students do need to go </a:t>
            </a:r>
            <a:r>
              <a:rPr lang="en-US" b="1" dirty="0" smtClean="0"/>
              <a:t>beyond memorization </a:t>
            </a:r>
            <a:r>
              <a:rPr lang="en-US" dirty="0" smtClean="0"/>
              <a:t>in order to do well on college-level exams.</a:t>
            </a:r>
            <a:endParaRPr lang="en-US" dirty="0"/>
          </a:p>
        </p:txBody>
      </p:sp>
    </p:spTree>
    <p:extLst>
      <p:ext uri="{BB962C8B-B14F-4D97-AF65-F5344CB8AC3E}">
        <p14:creationId xmlns:p14="http://schemas.microsoft.com/office/powerpoint/2010/main" val="184185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Skills</a:t>
            </a:r>
            <a:endParaRPr lang="en-US" dirty="0"/>
          </a:p>
        </p:txBody>
      </p:sp>
      <p:sp>
        <p:nvSpPr>
          <p:cNvPr id="3" name="Content Placeholder 2"/>
          <p:cNvSpPr>
            <a:spLocks noGrp="1"/>
          </p:cNvSpPr>
          <p:nvPr>
            <p:ph idx="1"/>
          </p:nvPr>
        </p:nvSpPr>
        <p:spPr>
          <a:xfrm>
            <a:off x="1295401" y="2556932"/>
            <a:ext cx="9601196" cy="3615268"/>
          </a:xfrm>
        </p:spPr>
        <p:txBody>
          <a:bodyPr>
            <a:normAutofit fontScale="92500" lnSpcReduction="10000"/>
          </a:bodyPr>
          <a:lstStyle/>
          <a:p>
            <a:pPr marL="0" indent="0">
              <a:buNone/>
            </a:pPr>
            <a:r>
              <a:rPr lang="en-US" dirty="0" smtClean="0"/>
              <a:t>Below, you will see a scale of different thinking skills.  They are ordered from least to most difficult</a:t>
            </a:r>
          </a:p>
          <a:p>
            <a:pPr marL="457200" indent="-457200">
              <a:buFont typeface="+mj-lt"/>
              <a:buAutoNum type="arabicPeriod"/>
            </a:pPr>
            <a:r>
              <a:rPr lang="en-US" dirty="0" smtClean="0"/>
              <a:t>Remembering:  Students can define a concept.</a:t>
            </a:r>
          </a:p>
          <a:p>
            <a:pPr marL="457200" indent="-457200">
              <a:buFont typeface="+mj-lt"/>
              <a:buAutoNum type="arabicPeriod"/>
            </a:pPr>
            <a:r>
              <a:rPr lang="en-US" dirty="0" smtClean="0"/>
              <a:t>Understanding:  Students can explain a concept to others.</a:t>
            </a:r>
          </a:p>
          <a:p>
            <a:pPr marL="457200" indent="-457200">
              <a:buFont typeface="+mj-lt"/>
              <a:buAutoNum type="arabicPeriod"/>
            </a:pPr>
            <a:r>
              <a:rPr lang="en-US" dirty="0" smtClean="0"/>
              <a:t>Applying:  Students can use the concept in a different situation.</a:t>
            </a:r>
          </a:p>
          <a:p>
            <a:pPr marL="457200" indent="-457200">
              <a:buFont typeface="+mj-lt"/>
              <a:buAutoNum type="arabicPeriod"/>
            </a:pPr>
            <a:r>
              <a:rPr lang="en-US" dirty="0" smtClean="0"/>
              <a:t>Analyzing:  Students can distinguish this concept from other, similar concepts.</a:t>
            </a:r>
          </a:p>
          <a:p>
            <a:pPr marL="457200" indent="-457200">
              <a:buFont typeface="+mj-lt"/>
              <a:buAutoNum type="arabicPeriod"/>
            </a:pPr>
            <a:r>
              <a:rPr lang="en-US" dirty="0" smtClean="0"/>
              <a:t>Evaluating:  Students are able to make good judgments about the concept.</a:t>
            </a:r>
          </a:p>
          <a:p>
            <a:pPr marL="457200" indent="-457200">
              <a:buFont typeface="+mj-lt"/>
              <a:buAutoNum type="arabicPeriod"/>
            </a:pPr>
            <a:r>
              <a:rPr lang="en-US" dirty="0" smtClean="0"/>
              <a:t>Creating:  Students can construct new information based on the concept.</a:t>
            </a:r>
            <a:endParaRPr lang="en-US" dirty="0"/>
          </a:p>
        </p:txBody>
      </p:sp>
    </p:spTree>
    <p:extLst>
      <p:ext uri="{BB962C8B-B14F-4D97-AF65-F5344CB8AC3E}">
        <p14:creationId xmlns:p14="http://schemas.microsoft.com/office/powerpoint/2010/main" val="72872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Apartheid</a:t>
            </a:r>
            <a:endParaRPr lang="en-US" dirty="0"/>
          </a:p>
        </p:txBody>
      </p:sp>
      <p:sp>
        <p:nvSpPr>
          <p:cNvPr id="3" name="Content Placeholder 2"/>
          <p:cNvSpPr>
            <a:spLocks noGrp="1"/>
          </p:cNvSpPr>
          <p:nvPr>
            <p:ph idx="1"/>
          </p:nvPr>
        </p:nvSpPr>
        <p:spPr/>
        <p:txBody>
          <a:bodyPr>
            <a:normAutofit lnSpcReduction="10000"/>
          </a:bodyPr>
          <a:lstStyle/>
          <a:p>
            <a:r>
              <a:rPr lang="en-US" b="1" dirty="0" smtClean="0"/>
              <a:t>Step 1:  Remembering</a:t>
            </a:r>
            <a:endParaRPr lang="en-US" dirty="0" smtClean="0"/>
          </a:p>
          <a:p>
            <a:r>
              <a:rPr lang="en-US" dirty="0" smtClean="0"/>
              <a:t>First, we must find the definition of “apartheid,” which is:  “the </a:t>
            </a:r>
            <a:r>
              <a:rPr lang="en-US" dirty="0"/>
              <a:t>former policy of the South African government designed to maintain the separation of Blacks and other non-Whites from the dominant Whites</a:t>
            </a:r>
            <a:r>
              <a:rPr lang="en-US" dirty="0" smtClean="0"/>
              <a:t>.”</a:t>
            </a:r>
          </a:p>
          <a:p>
            <a:r>
              <a:rPr lang="en-US" dirty="0" smtClean="0"/>
              <a:t>Next, we must memorize this term. We might, for example, use a flashcard with the word “apartheid” on one side and the definition on the other.</a:t>
            </a:r>
          </a:p>
          <a:p>
            <a:r>
              <a:rPr lang="en-US" dirty="0" smtClean="0"/>
              <a:t>Then, we might use our flashcards over several study sessions to make sure we’ve remembered the term.</a:t>
            </a:r>
            <a:endParaRPr lang="en-US" dirty="0"/>
          </a:p>
        </p:txBody>
      </p:sp>
    </p:spTree>
    <p:extLst>
      <p:ext uri="{BB962C8B-B14F-4D97-AF65-F5344CB8AC3E}">
        <p14:creationId xmlns:p14="http://schemas.microsoft.com/office/powerpoint/2010/main" val="127966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Understanding</a:t>
            </a:r>
            <a:endParaRPr lang="en-US" dirty="0"/>
          </a:p>
        </p:txBody>
      </p:sp>
      <p:sp>
        <p:nvSpPr>
          <p:cNvPr id="3" name="Content Placeholder 2"/>
          <p:cNvSpPr>
            <a:spLocks noGrp="1"/>
          </p:cNvSpPr>
          <p:nvPr>
            <p:ph idx="1"/>
          </p:nvPr>
        </p:nvSpPr>
        <p:spPr/>
        <p:txBody>
          <a:bodyPr/>
          <a:lstStyle/>
          <a:p>
            <a:r>
              <a:rPr lang="en-US" dirty="0" smtClean="0"/>
              <a:t>Unfortunately, many student stop at the memorization step.  To really have a command of the term, we must work our way through several steps.</a:t>
            </a:r>
          </a:p>
          <a:p>
            <a:r>
              <a:rPr lang="en-US" dirty="0" smtClean="0"/>
              <a:t>In order to </a:t>
            </a:r>
            <a:r>
              <a:rPr lang="en-US" b="1" dirty="0" smtClean="0"/>
              <a:t>understand</a:t>
            </a:r>
            <a:r>
              <a:rPr lang="en-US" dirty="0" smtClean="0"/>
              <a:t> the information, students must be able to explain “apartheid” in their own words to someone else.  They should also be able to answer “why” questions, such as “Why did the South African government institute apartheid?”</a:t>
            </a:r>
            <a:endParaRPr lang="en-US" dirty="0"/>
          </a:p>
        </p:txBody>
      </p:sp>
    </p:spTree>
    <p:extLst>
      <p:ext uri="{BB962C8B-B14F-4D97-AF65-F5344CB8AC3E}">
        <p14:creationId xmlns:p14="http://schemas.microsoft.com/office/powerpoint/2010/main" val="53252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Sample</a:t>
            </a:r>
            <a:endParaRPr lang="en-US" dirty="0"/>
          </a:p>
        </p:txBody>
      </p:sp>
      <p:sp>
        <p:nvSpPr>
          <p:cNvPr id="3" name="Content Placeholder 2"/>
          <p:cNvSpPr>
            <a:spLocks noGrp="1"/>
          </p:cNvSpPr>
          <p:nvPr>
            <p:ph idx="1"/>
          </p:nvPr>
        </p:nvSpPr>
        <p:spPr/>
        <p:txBody>
          <a:bodyPr/>
          <a:lstStyle/>
          <a:p>
            <a:r>
              <a:rPr lang="en-US" dirty="0" smtClean="0"/>
              <a:t>Apartheid is a system the South African government used to use.  Its purpose was to separate whites from non-whites.  Its purpose was to give the white population greater power by restricting the movement of people of color and preventing them from voting.  </a:t>
            </a:r>
            <a:endParaRPr lang="en-US" dirty="0"/>
          </a:p>
        </p:txBody>
      </p:sp>
    </p:spTree>
    <p:extLst>
      <p:ext uri="{BB962C8B-B14F-4D97-AF65-F5344CB8AC3E}">
        <p14:creationId xmlns:p14="http://schemas.microsoft.com/office/powerpoint/2010/main" val="643487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Applying</a:t>
            </a:r>
            <a:endParaRPr lang="en-US" dirty="0"/>
          </a:p>
        </p:txBody>
      </p:sp>
      <p:sp>
        <p:nvSpPr>
          <p:cNvPr id="3" name="Content Placeholder 2"/>
          <p:cNvSpPr>
            <a:spLocks noGrp="1"/>
          </p:cNvSpPr>
          <p:nvPr>
            <p:ph idx="1"/>
          </p:nvPr>
        </p:nvSpPr>
        <p:spPr/>
        <p:txBody>
          <a:bodyPr/>
          <a:lstStyle/>
          <a:p>
            <a:r>
              <a:rPr lang="en-US" dirty="0" smtClean="0"/>
              <a:t>In order to </a:t>
            </a:r>
            <a:r>
              <a:rPr lang="en-US" b="1" dirty="0" smtClean="0"/>
              <a:t>apply</a:t>
            </a:r>
            <a:r>
              <a:rPr lang="en-US" dirty="0" smtClean="0"/>
              <a:t> information, students must be able to use their knowledge in a new situation.  </a:t>
            </a:r>
            <a:endParaRPr lang="en-US" dirty="0"/>
          </a:p>
        </p:txBody>
      </p:sp>
    </p:spTree>
    <p:extLst>
      <p:ext uri="{BB962C8B-B14F-4D97-AF65-F5344CB8AC3E}">
        <p14:creationId xmlns:p14="http://schemas.microsoft.com/office/powerpoint/2010/main" val="40715763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87</TotalTime>
  <Words>1096</Words>
  <Application>Microsoft Office PowerPoint</Application>
  <PresentationFormat>Custom</PresentationFormat>
  <Paragraphs>81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Organic</vt:lpstr>
      <vt:lpstr>Study Skills: Beyond Memorization</vt:lpstr>
      <vt:lpstr>Studying for Memorization</vt:lpstr>
      <vt:lpstr>A Problem with Studying for Memorization</vt:lpstr>
      <vt:lpstr>Memorization Isn’t Bad</vt:lpstr>
      <vt:lpstr>Thinking Skills</vt:lpstr>
      <vt:lpstr>Sample:  Apartheid</vt:lpstr>
      <vt:lpstr>Step 2:  Understanding</vt:lpstr>
      <vt:lpstr>Step 2 Sample</vt:lpstr>
      <vt:lpstr>Step 3:  Applying</vt:lpstr>
      <vt:lpstr>Step 3 Sample</vt:lpstr>
      <vt:lpstr>Step 3 Sample (continued)</vt:lpstr>
      <vt:lpstr>Step 4: Analyzing</vt:lpstr>
      <vt:lpstr>Step 4 Sample</vt:lpstr>
      <vt:lpstr>Step 5:  Evaluating</vt:lpstr>
      <vt:lpstr>Step 5:  Sample</vt:lpstr>
      <vt:lpstr>Step 6:  Creating</vt:lpstr>
      <vt:lpstr>Step 6 Sample</vt:lpstr>
      <vt:lpstr>Recap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Skills: Beyond Memorization</dc:title>
  <dc:creator>ErinD</dc:creator>
  <cp:lastModifiedBy>Cheryl A. Spector</cp:lastModifiedBy>
  <cp:revision>12</cp:revision>
  <dcterms:created xsi:type="dcterms:W3CDTF">2014-04-28T19:12:34Z</dcterms:created>
  <dcterms:modified xsi:type="dcterms:W3CDTF">2014-09-18T17:22:30Z</dcterms:modified>
</cp:coreProperties>
</file>